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59" r:id="rId4"/>
    <p:sldId id="260" r:id="rId5"/>
    <p:sldId id="261" r:id="rId6"/>
    <p:sldId id="266" r:id="rId7"/>
    <p:sldId id="265" r:id="rId8"/>
    <p:sldId id="264" r:id="rId9"/>
    <p:sldId id="263" r:id="rId10"/>
    <p:sldId id="262" r:id="rId11"/>
    <p:sldId id="268" r:id="rId12"/>
    <p:sldId id="257" r:id="rId13"/>
    <p:sldId id="25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FFFCC"/>
    <a:srgbClr val="66FF66"/>
    <a:srgbClr val="3474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 sz="1400" b="0">
                <a:solidFill>
                  <a:schemeClr val="tx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25.03.2021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z="1600" dirty="0" smtClean="0">
                <a:solidFill>
                  <a:schemeClr val="tx1"/>
                </a:solidFill>
              </a:rPr>
              <a:t>Шевченко Е.В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ctr">
              <a:defRPr sz="1600">
                <a:solidFill>
                  <a:schemeClr val="tx1"/>
                </a:solidFill>
              </a:defRPr>
            </a:lvl1pPr>
          </a:lstStyle>
          <a:p>
            <a:r>
              <a:rPr lang="ru-RU" dirty="0" smtClean="0"/>
              <a:t>Летний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tx2">
                <a:lumMod val="20000"/>
                <a:lumOff val="80000"/>
              </a:schemeClr>
            </a:gs>
            <a:gs pos="50000">
              <a:srgbClr val="9CB86E"/>
            </a:gs>
            <a:gs pos="64150">
              <a:srgbClr val="76A254"/>
            </a:gs>
            <a:gs pos="43750">
              <a:srgbClr val="A1BC7E"/>
            </a:gs>
            <a:gs pos="100000">
              <a:srgbClr val="156B13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25.03.2021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101326"/>
            <a:ext cx="1815506" cy="181550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878" y="5339229"/>
            <a:ext cx="4968552" cy="151877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5448" y="5369079"/>
            <a:ext cx="4968552" cy="151877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13" Type="http://schemas.openxmlformats.org/officeDocument/2006/relationships/image" Target="../media/image13.png"/><Relationship Id="rId3" Type="http://schemas.microsoft.com/office/2007/relationships/media" Target="../media/media2.mp3"/><Relationship Id="rId7" Type="http://schemas.openxmlformats.org/officeDocument/2006/relationships/image" Target="../media/image15.png"/><Relationship Id="rId12" Type="http://schemas.openxmlformats.org/officeDocument/2006/relationships/image" Target="../media/image10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11" Type="http://schemas.openxmlformats.org/officeDocument/2006/relationships/image" Target="../media/image16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9.png"/><Relationship Id="rId4" Type="http://schemas.openxmlformats.org/officeDocument/2006/relationships/audio" Target="../media/media2.mp3"/><Relationship Id="rId9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8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slide" Target="slide2.xml"/><Relationship Id="rId5" Type="http://schemas.microsoft.com/office/2007/relationships/hdphoto" Target="../media/hdphoto1.wdp"/><Relationship Id="rId4" Type="http://schemas.openxmlformats.org/officeDocument/2006/relationships/image" Target="../media/image17.png"/><Relationship Id="rId9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kira-scrap.ru/dir/priroda/trava/171-1-0-1447" TargetMode="External"/><Relationship Id="rId2" Type="http://schemas.openxmlformats.org/officeDocument/2006/relationships/hyperlink" Target="http://kira-scrap.ru/dir/priroda/pogoda_2/313-1-%20%D1%81%D0%BE%D0%BB%D0%BD%D1%86%D0%B0%20%D0%B8%20%D0%BC%D0%B5%D1%81%D1%8F%D1%86%D1%8B?page6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png-images.ru/585/raspberry_png5054" TargetMode="External"/><Relationship Id="rId3" Type="http://schemas.openxmlformats.org/officeDocument/2006/relationships/hyperlink" Target="https://klass2v.jimdo.com/%D0%BF%D0%BE%D0%BB%D0%B5%D0%B7%D0%BD%D1%8B%D0%B5-%D1%81%D0%B0%D0%B9%D1%82%D1%8B/%D0%B4%D0%BB%D1%8F-%D1%83%D1%87%D0%B8%D1%82%D0%B5%D0%BB%D0%B5%D0%B9/" TargetMode="External"/><Relationship Id="rId7" Type="http://schemas.openxmlformats.org/officeDocument/2006/relationships/hyperlink" Target="http://multic.org/masha-i-medved-9-seriya-den-varenya/" TargetMode="External"/><Relationship Id="rId2" Type="http://schemas.openxmlformats.org/officeDocument/2006/relationships/hyperlink" Target="http://www.playcast.ru/view/10297436/c3d0b9918f75657d3c1617cd9b2065a56bcf040fp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kira-scrap.ru/dir/multjashki_nashi/masha_i_medved/424" TargetMode="External"/><Relationship Id="rId11" Type="http://schemas.openxmlformats.org/officeDocument/2006/relationships/hyperlink" Target="http://dl1-1.mp3party.net/download/3380" TargetMode="External"/><Relationship Id="rId5" Type="http://schemas.openxmlformats.org/officeDocument/2006/relationships/hyperlink" Target="http://kira-scrap.ru/dir/eda/185-42-0" TargetMode="External"/><Relationship Id="rId10" Type="http://schemas.openxmlformats.org/officeDocument/2006/relationships/hyperlink" Target="https://zvuki-mp3.com/category/iz-multfilmov" TargetMode="External"/><Relationship Id="rId4" Type="http://schemas.openxmlformats.org/officeDocument/2006/relationships/hyperlink" Target="http://go.mail.ru/redir?via_page=1&amp;type=sr&amp;redir=eJzLKCkpsNLXL8hJrExOLC7RKyrVL8tMLdc3NzcxtDA01zdNTkpLSTRJNk0zMDUyMksyN7AwAkokG5gbJCabJiYZW1hYGienJBbYF2fkl_sAjXDOz81NzSsptjVgYDA0sbQ0NjCysLBg8LaJqQ0zs8qaFWwiF7dMdw4A-tYlAQ" TargetMode="External"/><Relationship Id="rId9" Type="http://schemas.openxmlformats.org/officeDocument/2006/relationships/hyperlink" Target="https://zvuki-mp3.com/category/iz-multfilmov/next/24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microsoft.com/office/2007/relationships/media" Target="../media/media2.mp3"/><Relationship Id="rId7" Type="http://schemas.openxmlformats.org/officeDocument/2006/relationships/image" Target="../media/image6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9.png"/><Relationship Id="rId4" Type="http://schemas.openxmlformats.org/officeDocument/2006/relationships/audio" Target="../media/media2.mp3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microsoft.com/office/2007/relationships/media" Target="../media/media1.mp3"/><Relationship Id="rId7" Type="http://schemas.openxmlformats.org/officeDocument/2006/relationships/image" Target="../media/image7.jp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5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10.png"/><Relationship Id="rId4" Type="http://schemas.openxmlformats.org/officeDocument/2006/relationships/audio" Target="../media/media1.mp3"/><Relationship Id="rId9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3.png"/><Relationship Id="rId3" Type="http://schemas.microsoft.com/office/2007/relationships/media" Target="../media/media2.mp3"/><Relationship Id="rId7" Type="http://schemas.openxmlformats.org/officeDocument/2006/relationships/image" Target="../media/image12.png"/><Relationship Id="rId12" Type="http://schemas.openxmlformats.org/officeDocument/2006/relationships/image" Target="../media/image10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1.png"/><Relationship Id="rId11" Type="http://schemas.openxmlformats.org/officeDocument/2006/relationships/image" Target="../media/image9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8.png"/><Relationship Id="rId4" Type="http://schemas.openxmlformats.org/officeDocument/2006/relationships/audio" Target="../media/media2.mp3"/><Relationship Id="rId9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13" Type="http://schemas.openxmlformats.org/officeDocument/2006/relationships/image" Target="../media/image13.png"/><Relationship Id="rId3" Type="http://schemas.microsoft.com/office/2007/relationships/media" Target="../media/media2.mp3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6.png"/><Relationship Id="rId11" Type="http://schemas.openxmlformats.org/officeDocument/2006/relationships/image" Target="../media/image14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9.png"/><Relationship Id="rId4" Type="http://schemas.openxmlformats.org/officeDocument/2006/relationships/audio" Target="../media/media2.mp3"/><Relationship Id="rId9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microsoft.com/office/2007/relationships/media" Target="../media/media2.mp3"/><Relationship Id="rId7" Type="http://schemas.openxmlformats.org/officeDocument/2006/relationships/image" Target="../media/image6.png"/><Relationship Id="rId12" Type="http://schemas.openxmlformats.org/officeDocument/2006/relationships/image" Target="../media/image1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9.png"/><Relationship Id="rId4" Type="http://schemas.openxmlformats.org/officeDocument/2006/relationships/audio" Target="../media/media2.mp3"/><Relationship Id="rId9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microsoft.com/office/2007/relationships/media" Target="../media/media2.mp3"/><Relationship Id="rId7" Type="http://schemas.openxmlformats.org/officeDocument/2006/relationships/image" Target="../media/image5.png"/><Relationship Id="rId12" Type="http://schemas.openxmlformats.org/officeDocument/2006/relationships/image" Target="../media/image1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6.png"/><Relationship Id="rId11" Type="http://schemas.openxmlformats.org/officeDocument/2006/relationships/image" Target="../media/image10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9.png"/><Relationship Id="rId4" Type="http://schemas.openxmlformats.org/officeDocument/2006/relationships/audio" Target="../media/media2.mp3"/><Relationship Id="rId9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microsoft.com/office/2007/relationships/media" Target="../media/media2.mp3"/><Relationship Id="rId7" Type="http://schemas.openxmlformats.org/officeDocument/2006/relationships/image" Target="../media/image12.png"/><Relationship Id="rId12" Type="http://schemas.openxmlformats.org/officeDocument/2006/relationships/image" Target="../media/image1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5.png"/><Relationship Id="rId11" Type="http://schemas.openxmlformats.org/officeDocument/2006/relationships/image" Target="../media/image10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9.png"/><Relationship Id="rId4" Type="http://schemas.openxmlformats.org/officeDocument/2006/relationships/audio" Target="../media/media2.mp3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62880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Интерактивный тренажер</a:t>
            </a:r>
            <a:br>
              <a:rPr lang="ru-RU" b="1" dirty="0"/>
            </a:br>
            <a:r>
              <a:rPr lang="ru-RU" b="1" dirty="0"/>
              <a:t>«СОБЕРИ МАЛИНУ»</a:t>
            </a:r>
            <a:br>
              <a:rPr lang="ru-RU" b="1" dirty="0"/>
            </a:br>
            <a:r>
              <a:rPr lang="ru-RU" b="1" dirty="0"/>
              <a:t>(таблица умножения на 2)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3717032"/>
            <a:ext cx="6400800" cy="1559024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Шевченко Елена Владимировна,</a:t>
            </a:r>
          </a:p>
          <a:p>
            <a:r>
              <a:rPr lang="ru-RU" dirty="0" smtClean="0"/>
              <a:t>учитель начальных классов</a:t>
            </a:r>
          </a:p>
          <a:p>
            <a:r>
              <a:rPr lang="ru-RU" dirty="0" smtClean="0"/>
              <a:t>МАОУ «Школа №5 г. Благовещенска»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42590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Провал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11" name="Провал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7" name="Ага, вот это подойдёт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853564"/>
            <a:ext cx="6552728" cy="3685910"/>
          </a:xfrm>
        </p:spPr>
      </p:pic>
      <p:pic>
        <p:nvPicPr>
          <p:cNvPr id="1026" name="Picture 2" descr="C:\Users\ЕЛЕШКА\Desktop\кртинки для тренажра\Маша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816" y="4293096"/>
            <a:ext cx="1046610" cy="1783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039647" y="4149080"/>
            <a:ext cx="121700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</a:rPr>
              <a:t>9 Х 2</a:t>
            </a:r>
            <a:endParaRPr lang="ru-RU" sz="4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bg1"/>
              </a:solidFill>
            </a:endParaRPr>
          </a:p>
        </p:txBody>
      </p:sp>
      <p:grpSp>
        <p:nvGrpSpPr>
          <p:cNvPr id="15" name="Группа 14"/>
          <p:cNvGrpSpPr/>
          <p:nvPr/>
        </p:nvGrpSpPr>
        <p:grpSpPr>
          <a:xfrm>
            <a:off x="393306" y="2649434"/>
            <a:ext cx="732810" cy="883099"/>
            <a:chOff x="819355" y="1853564"/>
            <a:chExt cx="732810" cy="883099"/>
          </a:xfrm>
        </p:grpSpPr>
        <p:pic>
          <p:nvPicPr>
            <p:cNvPr id="16" name="Picture 4" descr="C:\Users\ЕЛЕШКА\Desktop\кртинки для тренажра\малина.pn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9355" y="1853564"/>
              <a:ext cx="701279" cy="8640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Прямоугольник 16"/>
            <p:cNvSpPr/>
            <p:nvPr/>
          </p:nvSpPr>
          <p:spPr>
            <a:xfrm>
              <a:off x="848126" y="2028777"/>
              <a:ext cx="704039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000" b="1" cap="none" spc="0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19</a:t>
              </a:r>
              <a:endParaRPr lang="ru-RU" sz="40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sp>
        <p:nvSpPr>
          <p:cNvPr id="23" name="Управляющая кнопка: далее 22">
            <a:hlinkClick r:id="" action="ppaction://hlinkshowjump?jump=nextslide" highlightClick="1"/>
          </p:cNvPr>
          <p:cNvSpPr/>
          <p:nvPr/>
        </p:nvSpPr>
        <p:spPr>
          <a:xfrm>
            <a:off x="8265843" y="6076668"/>
            <a:ext cx="792088" cy="731048"/>
          </a:xfrm>
          <a:prstGeom prst="actionButtonForwardNex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" name="Группа 4"/>
          <p:cNvGrpSpPr/>
          <p:nvPr/>
        </p:nvGrpSpPr>
        <p:grpSpPr>
          <a:xfrm>
            <a:off x="899592" y="3637836"/>
            <a:ext cx="704039" cy="882808"/>
            <a:chOff x="899592" y="3637836"/>
            <a:chExt cx="704039" cy="882808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9592" y="3637836"/>
              <a:ext cx="701675" cy="8651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" name="Прямоугольник 2"/>
            <p:cNvSpPr/>
            <p:nvPr/>
          </p:nvSpPr>
          <p:spPr>
            <a:xfrm>
              <a:off x="899592" y="3812758"/>
              <a:ext cx="704039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000" b="1" cap="none" spc="0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20</a:t>
              </a:r>
              <a:endParaRPr lang="ru-RU" sz="40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sp>
        <p:nvSpPr>
          <p:cNvPr id="20" name="Заголовок 1"/>
          <p:cNvSpPr>
            <a:spLocks noGrp="1"/>
          </p:cNvSpPr>
          <p:nvPr>
            <p:ph type="title"/>
          </p:nvPr>
        </p:nvSpPr>
        <p:spPr>
          <a:xfrm>
            <a:off x="617760" y="404664"/>
            <a:ext cx="8204687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/>
            </a:r>
            <a:br>
              <a:rPr lang="ru-RU" b="1" dirty="0" smtClean="0">
                <a:solidFill>
                  <a:srgbClr val="7030A0"/>
                </a:solidFill>
              </a:rPr>
            </a:br>
            <a:r>
              <a:rPr lang="ru-RU" b="1" dirty="0" smtClean="0">
                <a:solidFill>
                  <a:srgbClr val="7030A0"/>
                </a:solidFill>
              </a:rPr>
              <a:t>СОБЕРИ </a:t>
            </a:r>
            <a:r>
              <a:rPr lang="ru-RU" b="1" dirty="0">
                <a:solidFill>
                  <a:srgbClr val="7030A0"/>
                </a:solidFill>
              </a:rPr>
              <a:t>МАЛИНУ</a:t>
            </a:r>
            <a:br>
              <a:rPr lang="ru-RU" b="1" dirty="0">
                <a:solidFill>
                  <a:srgbClr val="7030A0"/>
                </a:solidFill>
              </a:rPr>
            </a:br>
            <a:endParaRPr lang="ru-RU" dirty="0"/>
          </a:p>
        </p:txBody>
      </p:sp>
      <p:pic>
        <p:nvPicPr>
          <p:cNvPr id="21" name="Picture 2" descr="C:\Users\ЕЛЕШКА\Desktop\кртинки для тренажра\малина - копия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1413" y="3977660"/>
            <a:ext cx="347738" cy="243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0484" y="3858597"/>
            <a:ext cx="347663" cy="23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0060" y="3977659"/>
            <a:ext cx="347663" cy="23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8147" y="4011164"/>
            <a:ext cx="347663" cy="23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9056" y="3892102"/>
            <a:ext cx="347663" cy="23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7723" y="3985649"/>
            <a:ext cx="347663" cy="23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2004" y="3773039"/>
            <a:ext cx="347663" cy="23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2" name="Группа 11"/>
          <p:cNvGrpSpPr/>
          <p:nvPr/>
        </p:nvGrpSpPr>
        <p:grpSpPr>
          <a:xfrm>
            <a:off x="801066" y="1688971"/>
            <a:ext cx="720179" cy="871844"/>
            <a:chOff x="796335" y="3667473"/>
            <a:chExt cx="720179" cy="871844"/>
          </a:xfrm>
        </p:grpSpPr>
        <p:pic>
          <p:nvPicPr>
            <p:cNvPr id="13" name="Picture 4" descr="C:\Users\ЕЛЕШКА\Desktop\кртинки для тренажра\малина.pn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5235" y="3667473"/>
              <a:ext cx="701279" cy="8640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Прямоугольник 13"/>
            <p:cNvSpPr/>
            <p:nvPr/>
          </p:nvSpPr>
          <p:spPr>
            <a:xfrm>
              <a:off x="796335" y="3831431"/>
              <a:ext cx="704039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000" b="1" cap="none" spc="0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18</a:t>
              </a:r>
              <a:endParaRPr lang="ru-RU" sz="40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sp>
        <p:nvSpPr>
          <p:cNvPr id="26" name="Управляющая кнопка: назад 25">
            <a:hlinkClick r:id="" action="ppaction://hlinkshowjump?jump=previousslide" highlightClick="1"/>
          </p:cNvPr>
          <p:cNvSpPr/>
          <p:nvPr/>
        </p:nvSpPr>
        <p:spPr>
          <a:xfrm>
            <a:off x="54917" y="6130824"/>
            <a:ext cx="819355" cy="676892"/>
          </a:xfrm>
          <a:prstGeom prst="actionButtonBackPrevious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1425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74838E-6 C 0.01459 -0.00324 0.01406 -0.00485 0.02587 -0.01572 C 0.03316 -0.02266 0.0441 -0.02821 0.05018 -0.03723 C 0.05729 -0.04741 0.06302 -0.05828 0.06962 -0.06868 C 0.07622 -0.07909 0.07865 -0.09505 0.08733 -0.10199 C 0.09271 -0.11147 0.10104 -0.11818 0.11007 -0.12141 C 0.12205 -0.11933 0.12656 -0.1154 0.13438 -0.10569 C 0.13629 -0.09898 0.13959 -0.09667 0.14254 -0.09019 C 0.14584 -0.08349 0.14601 -0.07794 0.1507 -0.07262 C 0.15677 -0.0488 0.16163 -0.02428 0.16684 -1.74838E-6 C 0.16858 0.04695 0.16788 0.0969 0.175 0.14316 C 0.17813 0.16281 0.18264 0.19242 0.19774 0.20398 C 0.20243 0.213 0.20868 0.22456 0.21702 0.22757 C 0.22674 0.2352 0.23334 0.23751 0.24462 0.23959 C 0.26754 0.24792 0.30278 0.24538 0.3257 0.22965 C 0.3309 0.22595 0.33299 0.22225 0.33872 0.21994 C 0.35209 0.19797 0.37292 0.19265 0.39375 0.1864 C 0.41545 0.18848 0.43281 0.19126 0.45538 0.19242 C 0.45643 0.19265 0.46528 0.19519 0.46667 0.19635 C 0.46858 0.19797 0.46979 0.20097 0.4717 0.2019 C 0.47413 0.20329 0.47709 0.20305 0.47969 0.20398 C 0.48299 0.20537 0.48941 0.20814 0.48941 0.20837 C 0.49045 0.2093 0.49149 0.21092 0.49288 0.21184 C 0.49479 0.213 0.4974 0.21231 0.49913 0.21392 C 0.50087 0.21531 0.50104 0.21809 0.50243 0.21994 C 0.50365 0.22156 0.50573 0.22248 0.50729 0.22387 C 0.51233 0.23312 0.50972 0.22711 0.51372 0.24144 C 0.51424 0.24329 0.51563 0.24723 0.51563 0.24746 C 0.51285 0.24792 0.50729 0.24954 0.50729 0.24977 " pathEditMode="relative" rAng="0" ptsTypes="ffffffffffffffffffffffffffffA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81" y="640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36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5895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" presetID="32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5895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8" presetID="32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Маша и Медведь – Про варенье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69083" y="4797152"/>
            <a:ext cx="609600" cy="609600"/>
          </a:xfrm>
          <a:prstGeom prst="rect">
            <a:avLst/>
          </a:prstGeom>
        </p:spPr>
      </p:pic>
      <p:sp>
        <p:nvSpPr>
          <p:cNvPr id="6" name="Управляющая кнопка: домой 5">
            <a:hlinkClick r:id="rId6" action="ppaction://hlinksldjump" highlightClick="1"/>
          </p:cNvPr>
          <p:cNvSpPr/>
          <p:nvPr/>
        </p:nvSpPr>
        <p:spPr>
          <a:xfrm>
            <a:off x="8028384" y="6076668"/>
            <a:ext cx="1042416" cy="731048"/>
          </a:xfrm>
          <a:prstGeom prst="actionButtonHome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3140924"/>
            <a:ext cx="1874893" cy="3212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 descr="C:\Users\ЕЛЕШКА\Desktop\кртинки для тренажра\варенье.png"/>
          <p:cNvPicPr>
            <a:picLocks noGrp="1" noChangeAspect="1" noChangeArrowheads="1"/>
          </p:cNvPicPr>
          <p:nvPr>
            <p:ph idx="1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4281327"/>
            <a:ext cx="1452921" cy="1667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48233" y="311804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7030A0"/>
                </a:solidFill>
              </a:rPr>
              <a:t>Спасибо за труд!</a:t>
            </a:r>
            <a:endParaRPr lang="ru-RU" sz="5400" b="1" dirty="0">
              <a:solidFill>
                <a:srgbClr val="7030A0"/>
              </a:solidFill>
            </a:endParaRPr>
          </a:p>
        </p:txBody>
      </p:sp>
      <p:pic>
        <p:nvPicPr>
          <p:cNvPr id="6149" name="Picture 5" descr="C:\Users\ЕЛЕШКА\Desktop\кртинки для тренажра\4892310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55576" y="1484784"/>
            <a:ext cx="3816422" cy="4869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830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415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99512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Список источников основного содержания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700808"/>
            <a:ext cx="8188886" cy="4525963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 smtClean="0"/>
              <a:t>Используемый шаблон  - авторского исполнения (Шевченко Е.В.). </a:t>
            </a:r>
          </a:p>
          <a:p>
            <a:pPr marL="0" indent="0">
              <a:buNone/>
            </a:pPr>
            <a:r>
              <a:rPr lang="ru-RU" sz="2800" dirty="0" smtClean="0"/>
              <a:t>Источники иллюстраций для шаблона:</a:t>
            </a:r>
          </a:p>
          <a:p>
            <a:pPr lvl="0"/>
            <a:r>
              <a:rPr lang="ru-RU" sz="2800" i="1" dirty="0" smtClean="0">
                <a:solidFill>
                  <a:prstClr val="black"/>
                </a:solidFill>
                <a:cs typeface="Times New Roman" pitchFamily="18" charset="0"/>
              </a:rPr>
              <a:t>Солнышко: </a:t>
            </a:r>
          </a:p>
          <a:p>
            <a:pPr marL="0" lvl="0" indent="0">
              <a:buNone/>
            </a:pPr>
            <a:r>
              <a:rPr lang="en-US" sz="2000" dirty="0" smtClean="0">
                <a:solidFill>
                  <a:prstClr val="black"/>
                </a:solidFill>
                <a:cs typeface="Times New Roman" pitchFamily="18" charset="0"/>
                <a:hlinkClick r:id="rId2"/>
              </a:rPr>
              <a:t>http</a:t>
            </a:r>
            <a:r>
              <a:rPr lang="en-US" sz="2000" dirty="0">
                <a:solidFill>
                  <a:prstClr val="black"/>
                </a:solidFill>
                <a:cs typeface="Times New Roman" pitchFamily="18" charset="0"/>
                <a:hlinkClick r:id="rId2"/>
              </a:rPr>
              <a:t>://kira-scrap.ru/dir/priroda/pogoda_2/313-1-%20%D1%81%D0%BE%D0%BB%D0%BD%D1%86%D0%B0%20%D0%B8%20%D0%BC%D0%B5%D1%81%D1%8F%D1%86%D1%8B?page6</a:t>
            </a:r>
            <a:endParaRPr lang="ru-RU" sz="2000" dirty="0">
              <a:solidFill>
                <a:prstClr val="black"/>
              </a:solidFill>
              <a:cs typeface="Times New Roman" pitchFamily="18" charset="0"/>
            </a:endParaRPr>
          </a:p>
          <a:p>
            <a:pPr lvl="0"/>
            <a:r>
              <a:rPr lang="ru-RU" sz="2800" i="1" dirty="0" smtClean="0">
                <a:solidFill>
                  <a:prstClr val="black"/>
                </a:solidFill>
                <a:cs typeface="Times New Roman" pitchFamily="18" charset="0"/>
              </a:rPr>
              <a:t>Травка: </a:t>
            </a:r>
          </a:p>
          <a:p>
            <a:pPr marL="0" lvl="0" indent="0">
              <a:buNone/>
            </a:pPr>
            <a:r>
              <a:rPr lang="en-US" sz="2000" dirty="0" smtClean="0">
                <a:solidFill>
                  <a:prstClr val="black"/>
                </a:solidFill>
                <a:cs typeface="Times New Roman" pitchFamily="18" charset="0"/>
                <a:hlinkClick r:id="rId3"/>
              </a:rPr>
              <a:t>http</a:t>
            </a:r>
            <a:r>
              <a:rPr lang="en-US" sz="2000" dirty="0">
                <a:solidFill>
                  <a:prstClr val="black"/>
                </a:solidFill>
                <a:cs typeface="Times New Roman" pitchFamily="18" charset="0"/>
                <a:hlinkClick r:id="rId3"/>
              </a:rPr>
              <a:t>://kira-scrap.ru/dir/priroda/trava/171-1-0-1447</a:t>
            </a:r>
            <a:r>
              <a:rPr lang="ru-RU" sz="2000" dirty="0">
                <a:solidFill>
                  <a:prstClr val="black"/>
                </a:solidFill>
                <a:cs typeface="Times New Roman" pitchFamily="18" charset="0"/>
              </a:rPr>
              <a:t> 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36034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7272808" cy="1143000"/>
          </a:xfrm>
        </p:spPr>
        <p:txBody>
          <a:bodyPr>
            <a:normAutofit/>
          </a:bodyPr>
          <a:lstStyle/>
          <a:p>
            <a:r>
              <a:rPr lang="ru-RU" dirty="0" smtClean="0"/>
              <a:t>Список источников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196752"/>
            <a:ext cx="8496944" cy="4525963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ru-RU" sz="1400" b="1" u="sng" dirty="0" smtClean="0">
                <a:latin typeface="+mj-lt"/>
                <a:cs typeface="Times New Roman" pitchFamily="18" charset="0"/>
              </a:rPr>
              <a:t>ИЛЛЮСТРАЦИИ:</a:t>
            </a:r>
          </a:p>
          <a:p>
            <a:pPr lvl="0"/>
            <a:r>
              <a:rPr lang="ru-RU" sz="1400" dirty="0" smtClean="0">
                <a:latin typeface="+mj-lt"/>
                <a:cs typeface="Times New Roman" pitchFamily="18" charset="0"/>
              </a:rPr>
              <a:t>Банка варенья: </a:t>
            </a:r>
            <a:r>
              <a:rPr lang="en-US" sz="1400" dirty="0">
                <a:latin typeface="+mj-lt"/>
                <a:cs typeface="Times New Roman" pitchFamily="18" charset="0"/>
                <a:hlinkClick r:id="rId2"/>
              </a:rPr>
              <a:t>http://</a:t>
            </a:r>
            <a:r>
              <a:rPr lang="en-US" sz="1400" dirty="0" smtClean="0">
                <a:latin typeface="+mj-lt"/>
                <a:cs typeface="Times New Roman" pitchFamily="18" charset="0"/>
                <a:hlinkClick r:id="rId2"/>
              </a:rPr>
              <a:t>www.playcast.ru/view/10297436/c3d0b9918f75657d3c1617cd9b2065a56bcf040fpl</a:t>
            </a:r>
            <a:endParaRPr lang="ru-RU" sz="1400" dirty="0" smtClean="0">
              <a:latin typeface="+mj-lt"/>
              <a:cs typeface="Times New Roman" pitchFamily="18" charset="0"/>
            </a:endParaRPr>
          </a:p>
          <a:p>
            <a:pPr lvl="0"/>
            <a:r>
              <a:rPr lang="ru-RU" sz="1400" dirty="0" smtClean="0">
                <a:latin typeface="+mj-lt"/>
                <a:cs typeface="Times New Roman" pitchFamily="18" charset="0"/>
              </a:rPr>
              <a:t>Логотип </a:t>
            </a:r>
            <a:r>
              <a:rPr lang="en-US" sz="1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Pedsovet.su</a:t>
            </a:r>
            <a:r>
              <a:rPr lang="ru-RU" sz="1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: </a:t>
            </a:r>
            <a:r>
              <a:rPr lang="en-US" sz="1400" dirty="0" smtClean="0">
                <a:latin typeface="+mj-lt"/>
                <a:cs typeface="Times New Roman" pitchFamily="18" charset="0"/>
                <a:hlinkClick r:id="rId3"/>
              </a:rPr>
              <a:t>https://klass2v.jimdo.com/%D0%BF%D0%BE%D0%BB%D0%B5%D0%B7%D0%BD%D1%8B%D0%B5-%D1%81%D0%B0%D0%B9%D1%82%D1%8B/%D0%B4%D0%BB%D1%8F-%D1%83%D1%87%D0%B8%D1%82%D0%B5%D0%BB%D0%B5%D0%B9/</a:t>
            </a:r>
            <a:r>
              <a:rPr lang="ru-RU" sz="1400" dirty="0" smtClean="0">
                <a:latin typeface="+mj-lt"/>
                <a:cs typeface="Times New Roman" pitchFamily="18" charset="0"/>
              </a:rPr>
              <a:t> </a:t>
            </a:r>
          </a:p>
          <a:p>
            <a:pPr lvl="0"/>
            <a:r>
              <a:rPr lang="ru-RU" sz="1400" dirty="0">
                <a:solidFill>
                  <a:prstClr val="black"/>
                </a:solidFill>
                <a:cs typeface="Times New Roman" pitchFamily="18" charset="0"/>
              </a:rPr>
              <a:t>Маша: </a:t>
            </a:r>
            <a:r>
              <a:rPr lang="en-US" sz="1400" dirty="0">
                <a:solidFill>
                  <a:prstClr val="black"/>
                </a:solidFill>
                <a:cs typeface="Times New Roman" pitchFamily="18" charset="0"/>
                <a:hlinkClick r:id="rId4"/>
              </a:rPr>
              <a:t>http://go.mail.ru/redir?via_page=1&amp;type=sr&amp;redir=eJzLKCkpsNLXL8hJrExOLC7RKyrVL8tMLdc3NzcxtDA01zdNTkpLSTRJNk0zMDUyMksyN7AwAkokG5gbJCabJiYZW1hYGienJBbYF2fkl_sAjXDOz81NzSsptjVgYDA0sbQ0NjCysLBg8LaJqQ0zs8qaFWwiF7dMdw4A-tYlAQ</a:t>
            </a:r>
            <a:endParaRPr lang="ru-RU" sz="1400" dirty="0">
              <a:solidFill>
                <a:prstClr val="black"/>
              </a:solidFill>
              <a:cs typeface="Times New Roman" pitchFamily="18" charset="0"/>
            </a:endParaRPr>
          </a:p>
          <a:p>
            <a:pPr lvl="0"/>
            <a:r>
              <a:rPr lang="ru-RU" sz="1400" dirty="0">
                <a:solidFill>
                  <a:prstClr val="black"/>
                </a:solidFill>
                <a:cs typeface="Times New Roman" pitchFamily="18" charset="0"/>
              </a:rPr>
              <a:t>Маша с малиной: </a:t>
            </a:r>
            <a:r>
              <a:rPr lang="en-US" sz="1400" dirty="0">
                <a:solidFill>
                  <a:prstClr val="black"/>
                </a:solidFill>
                <a:cs typeface="Times New Roman" pitchFamily="18" charset="0"/>
                <a:hlinkClick r:id="rId5"/>
              </a:rPr>
              <a:t>http://</a:t>
            </a:r>
            <a:r>
              <a:rPr lang="en-US" sz="1400" dirty="0" smtClean="0">
                <a:solidFill>
                  <a:prstClr val="black"/>
                </a:solidFill>
                <a:cs typeface="Times New Roman" pitchFamily="18" charset="0"/>
                <a:hlinkClick r:id="rId5"/>
              </a:rPr>
              <a:t>kira-scrap.ru/dir/eda/185-42-0</a:t>
            </a:r>
            <a:endParaRPr lang="ru-RU" sz="1400" dirty="0" smtClean="0">
              <a:latin typeface="+mj-lt"/>
              <a:cs typeface="Times New Roman" pitchFamily="18" charset="0"/>
            </a:endParaRPr>
          </a:p>
          <a:p>
            <a:r>
              <a:rPr lang="ru-RU" sz="1400" dirty="0" smtClean="0">
                <a:latin typeface="+mj-lt"/>
                <a:cs typeface="Times New Roman" pitchFamily="18" charset="0"/>
              </a:rPr>
              <a:t>Медведь</a:t>
            </a:r>
            <a:r>
              <a:rPr lang="ru-RU" sz="1400" dirty="0">
                <a:latin typeface="+mj-lt"/>
                <a:cs typeface="Times New Roman" pitchFamily="18" charset="0"/>
              </a:rPr>
              <a:t>: </a:t>
            </a:r>
            <a:r>
              <a:rPr lang="en-US" sz="1400" dirty="0">
                <a:latin typeface="+mj-lt"/>
                <a:cs typeface="Times New Roman" pitchFamily="18" charset="0"/>
                <a:hlinkClick r:id="rId6"/>
              </a:rPr>
              <a:t>http://kira-scrap.ru/dir/multjashki_nashi/masha_i_medved/424</a:t>
            </a:r>
            <a:r>
              <a:rPr lang="ru-RU" sz="1400" dirty="0">
                <a:latin typeface="+mj-lt"/>
                <a:cs typeface="Times New Roman" pitchFamily="18" charset="0"/>
              </a:rPr>
              <a:t> </a:t>
            </a:r>
          </a:p>
          <a:p>
            <a:r>
              <a:rPr lang="ru-RU" sz="1400" dirty="0" smtClean="0">
                <a:latin typeface="+mj-lt"/>
                <a:cs typeface="Times New Roman" pitchFamily="18" charset="0"/>
              </a:rPr>
              <a:t>Медведь в малиннике: </a:t>
            </a:r>
            <a:r>
              <a:rPr lang="en-US" sz="1400" dirty="0">
                <a:latin typeface="+mj-lt"/>
                <a:cs typeface="Times New Roman" pitchFamily="18" charset="0"/>
                <a:hlinkClick r:id="rId7"/>
              </a:rPr>
              <a:t>http://multic.org/masha-i-medved-9-seriya-den-varenya</a:t>
            </a:r>
            <a:r>
              <a:rPr lang="en-US" sz="1400" dirty="0" smtClean="0">
                <a:latin typeface="+mj-lt"/>
                <a:cs typeface="Times New Roman" pitchFamily="18" charset="0"/>
                <a:hlinkClick r:id="rId7"/>
              </a:rPr>
              <a:t>/</a:t>
            </a:r>
            <a:endParaRPr lang="ru-RU" sz="1400" dirty="0" smtClean="0">
              <a:latin typeface="+mj-lt"/>
              <a:cs typeface="Times New Roman" pitchFamily="18" charset="0"/>
            </a:endParaRPr>
          </a:p>
          <a:p>
            <a:r>
              <a:rPr lang="ru-RU" sz="1400" dirty="0" smtClean="0">
                <a:latin typeface="+mj-lt"/>
                <a:cs typeface="Times New Roman" pitchFamily="18" charset="0"/>
              </a:rPr>
              <a:t>Ягода малина: </a:t>
            </a:r>
            <a:r>
              <a:rPr lang="en-US" sz="1400" dirty="0">
                <a:latin typeface="+mj-lt"/>
                <a:cs typeface="Times New Roman" pitchFamily="18" charset="0"/>
                <a:hlinkClick r:id="rId8"/>
              </a:rPr>
              <a:t>http://png-images.ru/585/raspberry_png5054</a:t>
            </a:r>
            <a:endParaRPr lang="ru-RU" sz="1400" dirty="0">
              <a:latin typeface="+mj-lt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1400" b="1" u="sng" dirty="0" smtClean="0">
                <a:solidFill>
                  <a:prstClr val="black"/>
                </a:solidFill>
              </a:rPr>
              <a:t>ЗВУК:</a:t>
            </a:r>
            <a:endParaRPr lang="ru-RU" sz="1400" b="1" u="sng" dirty="0">
              <a:solidFill>
                <a:prstClr val="black"/>
              </a:solidFill>
            </a:endParaRPr>
          </a:p>
          <a:p>
            <a:r>
              <a:rPr lang="ru-RU" sz="1400" dirty="0">
                <a:solidFill>
                  <a:prstClr val="black"/>
                </a:solidFill>
              </a:rPr>
              <a:t>Звук </a:t>
            </a:r>
            <a:r>
              <a:rPr lang="ru-RU" sz="1400" dirty="0" smtClean="0">
                <a:solidFill>
                  <a:prstClr val="black"/>
                </a:solidFill>
              </a:rPr>
              <a:t>из мультфильма «Маша и Медведь» («Ага, </a:t>
            </a:r>
            <a:r>
              <a:rPr lang="ru-RU" sz="1400" smtClean="0">
                <a:solidFill>
                  <a:prstClr val="black"/>
                </a:solidFill>
              </a:rPr>
              <a:t>вот эта </a:t>
            </a:r>
            <a:r>
              <a:rPr lang="ru-RU" sz="1400" dirty="0" smtClean="0">
                <a:solidFill>
                  <a:prstClr val="black"/>
                </a:solidFill>
              </a:rPr>
              <a:t>подойдет»): </a:t>
            </a:r>
            <a:r>
              <a:rPr lang="en-US" sz="1400" dirty="0">
                <a:solidFill>
                  <a:prstClr val="black"/>
                </a:solidFill>
                <a:hlinkClick r:id="rId9"/>
              </a:rPr>
              <a:t>https://</a:t>
            </a:r>
            <a:r>
              <a:rPr lang="en-US" sz="1400" dirty="0" smtClean="0">
                <a:solidFill>
                  <a:prstClr val="black"/>
                </a:solidFill>
                <a:hlinkClick r:id="rId9"/>
              </a:rPr>
              <a:t>zvuki-mp3.com/category/iz-multfilmov/next/24</a:t>
            </a:r>
            <a:endParaRPr lang="ru-RU" sz="1400" dirty="0" smtClean="0">
              <a:solidFill>
                <a:prstClr val="black"/>
              </a:solidFill>
            </a:endParaRPr>
          </a:p>
          <a:p>
            <a:r>
              <a:rPr lang="ru-RU" sz="1400" dirty="0" smtClean="0">
                <a:solidFill>
                  <a:prstClr val="black"/>
                </a:solidFill>
              </a:rPr>
              <a:t>Звук «Эффект провала»: </a:t>
            </a:r>
            <a:r>
              <a:rPr lang="en-US" sz="1400" dirty="0">
                <a:solidFill>
                  <a:prstClr val="black"/>
                </a:solidFill>
                <a:hlinkClick r:id="rId10"/>
              </a:rPr>
              <a:t>https://</a:t>
            </a:r>
            <a:r>
              <a:rPr lang="en-US" sz="1400" dirty="0" smtClean="0">
                <a:solidFill>
                  <a:prstClr val="black"/>
                </a:solidFill>
                <a:hlinkClick r:id="rId10"/>
              </a:rPr>
              <a:t>zvuki-mp3.com/category/iz-multfilmov</a:t>
            </a:r>
            <a:endParaRPr lang="ru-RU" sz="1400" dirty="0" smtClean="0">
              <a:solidFill>
                <a:prstClr val="black"/>
              </a:solidFill>
            </a:endParaRPr>
          </a:p>
          <a:p>
            <a:r>
              <a:rPr lang="ru-RU" sz="1400" dirty="0">
                <a:solidFill>
                  <a:prstClr val="black"/>
                </a:solidFill>
              </a:rPr>
              <a:t>Песня из Мультфильма </a:t>
            </a:r>
            <a:r>
              <a:rPr lang="ru-RU" sz="1400" dirty="0" smtClean="0">
                <a:solidFill>
                  <a:prstClr val="black"/>
                </a:solidFill>
              </a:rPr>
              <a:t>«Маша </a:t>
            </a:r>
            <a:r>
              <a:rPr lang="ru-RU" sz="1400" dirty="0">
                <a:solidFill>
                  <a:prstClr val="black"/>
                </a:solidFill>
              </a:rPr>
              <a:t>и </a:t>
            </a:r>
            <a:r>
              <a:rPr lang="ru-RU" sz="1400" dirty="0" smtClean="0">
                <a:solidFill>
                  <a:prstClr val="black"/>
                </a:solidFill>
              </a:rPr>
              <a:t>медведь» </a:t>
            </a:r>
            <a:r>
              <a:rPr lang="ru-RU" sz="1400" dirty="0">
                <a:solidFill>
                  <a:prstClr val="black"/>
                </a:solidFill>
              </a:rPr>
              <a:t>про </a:t>
            </a:r>
            <a:r>
              <a:rPr lang="ru-RU" sz="1400" dirty="0" smtClean="0">
                <a:solidFill>
                  <a:prstClr val="black"/>
                </a:solidFill>
              </a:rPr>
              <a:t>варенье: </a:t>
            </a:r>
            <a:r>
              <a:rPr lang="en-US" sz="1400" dirty="0">
                <a:solidFill>
                  <a:prstClr val="black"/>
                </a:solidFill>
                <a:hlinkClick r:id="rId11"/>
              </a:rPr>
              <a:t>http://</a:t>
            </a:r>
            <a:r>
              <a:rPr lang="en-US" sz="1400" dirty="0" smtClean="0">
                <a:solidFill>
                  <a:prstClr val="black"/>
                </a:solidFill>
                <a:hlinkClick r:id="rId11"/>
              </a:rPr>
              <a:t>dl1-1.mp3party.net/download/3380</a:t>
            </a:r>
            <a:endParaRPr lang="ru-RU" sz="1400" dirty="0" smtClean="0">
              <a:solidFill>
                <a:prstClr val="black"/>
              </a:solidFill>
            </a:endParaRPr>
          </a:p>
          <a:p>
            <a:pPr marL="0" indent="0">
              <a:buNone/>
            </a:pPr>
            <a:endParaRPr lang="en-US" sz="1400" dirty="0">
              <a:solidFill>
                <a:prstClr val="black"/>
              </a:solidFill>
            </a:endParaRPr>
          </a:p>
          <a:p>
            <a:endParaRPr lang="ru-RU" sz="1400" dirty="0">
              <a:solidFill>
                <a:prstClr val="black"/>
              </a:solidFill>
            </a:endParaRPr>
          </a:p>
          <a:p>
            <a:endParaRPr lang="en-US" sz="1400" dirty="0">
              <a:solidFill>
                <a:prstClr val="black"/>
              </a:solidFill>
            </a:endParaRPr>
          </a:p>
          <a:p>
            <a:endParaRPr lang="en-US" sz="1400" dirty="0">
              <a:solidFill>
                <a:prstClr val="black"/>
              </a:solidFill>
            </a:endParaRP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979605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988840"/>
            <a:ext cx="7956376" cy="1470025"/>
          </a:xfrm>
        </p:spPr>
        <p:txBody>
          <a:bodyPr>
            <a:noAutofit/>
          </a:bodyPr>
          <a:lstStyle/>
          <a:p>
            <a:pPr algn="l"/>
            <a:r>
              <a:rPr lang="ru-RU" sz="3200" dirty="0"/>
              <a:t>Помоги Маше и Медведю  собрать малину для варенья. </a:t>
            </a:r>
            <a:r>
              <a:rPr lang="ru-RU" sz="3200" dirty="0" smtClean="0"/>
              <a:t> Для </a:t>
            </a:r>
            <a:r>
              <a:rPr lang="ru-RU" sz="3200" dirty="0"/>
              <a:t>этого выбери ягодку с правильным ответом - кликни по ней левой кнопкой мыши.</a:t>
            </a:r>
          </a:p>
        </p:txBody>
      </p:sp>
      <p:pic>
        <p:nvPicPr>
          <p:cNvPr id="5122" name="Picture 2" descr="C:\Users\ЕЛЕШКА\Desktop\кртинки для тренажра\Маша с малиной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555776" y="4293096"/>
            <a:ext cx="1286198" cy="2029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 descr="C:\Users\ЕЛЕШКА\Desktop\кртинки для тренажра\489231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8558" y="3356992"/>
            <a:ext cx="2625810" cy="3422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6265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Провал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17" name="Провал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14" name="Ага, вот это подойдёт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49" y="1839640"/>
            <a:ext cx="6690315" cy="376330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881" y="548680"/>
            <a:ext cx="8193005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/>
            </a:r>
            <a:br>
              <a:rPr lang="ru-RU" b="1" dirty="0" smtClean="0">
                <a:solidFill>
                  <a:srgbClr val="7030A0"/>
                </a:solidFill>
              </a:rPr>
            </a:br>
            <a:r>
              <a:rPr lang="ru-RU" b="1" dirty="0" smtClean="0">
                <a:solidFill>
                  <a:srgbClr val="7030A0"/>
                </a:solidFill>
              </a:rPr>
              <a:t>СОБЕРИ </a:t>
            </a:r>
            <a:r>
              <a:rPr lang="ru-RU" b="1" dirty="0">
                <a:solidFill>
                  <a:srgbClr val="7030A0"/>
                </a:solidFill>
              </a:rPr>
              <a:t>МАЛИНУ</a:t>
            </a:r>
            <a:br>
              <a:rPr lang="ru-RU" b="1" dirty="0">
                <a:solidFill>
                  <a:srgbClr val="7030A0"/>
                </a:solidFill>
              </a:rPr>
            </a:br>
            <a:endParaRPr lang="ru-RU" dirty="0"/>
          </a:p>
        </p:txBody>
      </p:sp>
      <p:pic>
        <p:nvPicPr>
          <p:cNvPr id="1026" name="Picture 2" descr="C:\Users\ЕЛЕШКА\Desktop\кртинки для тренажра\Маша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816" y="4293096"/>
            <a:ext cx="1046610" cy="1783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Группа 6"/>
          <p:cNvGrpSpPr/>
          <p:nvPr/>
        </p:nvGrpSpPr>
        <p:grpSpPr>
          <a:xfrm>
            <a:off x="819355" y="1853564"/>
            <a:ext cx="701279" cy="915317"/>
            <a:chOff x="819355" y="1853564"/>
            <a:chExt cx="701279" cy="915317"/>
          </a:xfrm>
        </p:grpSpPr>
        <p:pic>
          <p:nvPicPr>
            <p:cNvPr id="1028" name="Picture 4" descr="C:\Users\ЕЛЕШКА\Desktop\кртинки для тренажра\малина.pn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9355" y="1853564"/>
              <a:ext cx="701279" cy="8640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Прямоугольник 5"/>
            <p:cNvSpPr/>
            <p:nvPr/>
          </p:nvSpPr>
          <p:spPr>
            <a:xfrm>
              <a:off x="928250" y="2060995"/>
              <a:ext cx="444352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000" b="1" cap="none" spc="0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4</a:t>
              </a:r>
              <a:endParaRPr lang="ru-RU" sz="40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464595" y="2768881"/>
            <a:ext cx="701279" cy="929299"/>
            <a:chOff x="464595" y="2768881"/>
            <a:chExt cx="701279" cy="929299"/>
          </a:xfrm>
        </p:grpSpPr>
        <p:pic>
          <p:nvPicPr>
            <p:cNvPr id="8" name="Picture 4" descr="C:\Users\ЕЛЕШКА\Desktop\кртинки для тренажра\малина.pn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4595" y="2768881"/>
              <a:ext cx="701279" cy="8640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Прямоугольник 9"/>
            <p:cNvSpPr/>
            <p:nvPr/>
          </p:nvSpPr>
          <p:spPr>
            <a:xfrm>
              <a:off x="593058" y="2990294"/>
              <a:ext cx="444352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000" b="1" cap="none" spc="0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5</a:t>
              </a:r>
              <a:endParaRPr lang="ru-RU" sz="40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815235" y="3667473"/>
            <a:ext cx="701279" cy="946595"/>
            <a:chOff x="815235" y="3667473"/>
            <a:chExt cx="701279" cy="946595"/>
          </a:xfrm>
        </p:grpSpPr>
        <p:pic>
          <p:nvPicPr>
            <p:cNvPr id="9" name="Picture 4" descr="C:\Users\ЕЛЕШКА\Desktop\кртинки для тренажра\малина.pn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5235" y="3667473"/>
              <a:ext cx="701279" cy="8640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Прямоугольник 11"/>
            <p:cNvSpPr/>
            <p:nvPr/>
          </p:nvSpPr>
          <p:spPr>
            <a:xfrm>
              <a:off x="928250" y="3906182"/>
              <a:ext cx="444352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000" b="1" cap="none" spc="0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6</a:t>
              </a:r>
              <a:endParaRPr lang="ru-RU" sz="40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sp>
        <p:nvSpPr>
          <p:cNvPr id="16" name="Управляющая кнопка: далее 15">
            <a:hlinkClick r:id="" action="ppaction://hlinkshowjump?jump=nextslide" highlightClick="1"/>
          </p:cNvPr>
          <p:cNvSpPr/>
          <p:nvPr/>
        </p:nvSpPr>
        <p:spPr>
          <a:xfrm>
            <a:off x="8265843" y="6076668"/>
            <a:ext cx="792088" cy="731048"/>
          </a:xfrm>
          <a:prstGeom prst="actionButtonForwardNex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5004048" y="4099521"/>
            <a:ext cx="127150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2 х 2</a:t>
            </a:r>
            <a:endParaRPr lang="ru-RU" sz="4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9" name="Управляющая кнопка: назад 18">
            <a:hlinkClick r:id="" action="ppaction://hlinkshowjump?jump=previousslide" highlightClick="1"/>
          </p:cNvPr>
          <p:cNvSpPr/>
          <p:nvPr/>
        </p:nvSpPr>
        <p:spPr>
          <a:xfrm>
            <a:off x="54917" y="6130824"/>
            <a:ext cx="819355" cy="676892"/>
          </a:xfrm>
          <a:prstGeom prst="actionButtonBackPrevious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1088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0.00255 C 0.00104 -0.00116 0.00469 0.00208 0.0059 0.003 C 0.00799 0.00416 0.01233 0.00601 0.01233 0.00624 C 0.02396 0.00485 0.03472 0.00416 0.04583 0.00046 C 0.05104 -0.0044 0.05816 -0.00463 0.06441 -0.00648 C 0.07309 -0.01411 0.08524 -0.01157 0.09479 -0.01758 C 0.10087 -0.02128 0.09757 -0.01989 0.10521 -0.02313 C 0.10625 -0.02359 0.10833 -0.02452 0.10833 -0.02429 C 0.11858 -0.03423 0.13038 -0.03608 0.14306 -0.03793 C 0.1559 -0.03678 0.16858 -0.03562 0.1816 -0.03423 C 0.18993 -0.03053 0.19913 -0.02845 0.20781 -0.02729 C 0.2191 -0.02197 0.23056 -0.02221 0.24132 -0.01619 C 0.24514 -0.01388 0.24827 -0.01249 0.25278 -0.01064 C 0.25486 -0.00995 0.25886 -0.00787 0.25886 -0.00764 C 0.26702 -0.00024 0.27587 0.00601 0.28403 0.01295 C 0.28854 0.02428 0.28351 0.01295 0.28924 0.02266 C 0.2908 0.02497 0.2934 0.03075 0.2934 0.03122 C 0.29549 0.03862 0.29913 0.04232 0.30382 0.04741 C 0.30712 0.05619 0.31233 0.06406 0.31754 0.07099 C 0.32153 0.07655 0.32257 0.08441 0.32708 0.09019 C 0.33333 0.09875 0.33872 0.10939 0.34566 0.11655 C 0.34792 0.12581 0.34462 0.11447 0.35104 0.12604 C 0.35556 0.13459 0.34705 0.1265 0.35521 0.13274 C 0.35781 0.13852 0.36094 0.14107 0.36441 0.14569 C 0.37049 0.15333 0.36233 0.14569 0.36962 0.15379 C 0.37274 0.15703 0.37691 0.15818 0.38021 0.1605 C 0.38143 0.16142 0.38247 0.16235 0.38333 0.16327 C 0.38438 0.16466 0.38507 0.16651 0.38646 0.16743 C 0.38924 0.16998 0.39722 0.17183 0.4 0.17322 C 0.40104 0.17345 0.40347 0.17437 0.40347 0.17483 C 0.4092 0.18015 0.42865 0.18478 0.43663 0.18709 C 0.44115 0.18894 0.44549 0.19079 0.45018 0.19264 C 0.45434 0.19611 0.45781 0.19865 0.46285 0.2005 C 0.46649 0.20397 0.47101 0.20721 0.47518 0.20883 C 0.47865 0.21207 0.48195 0.21577 0.48455 0.22016 C 0.48646 0.22294 0.49011 0.22872 0.49011 0.22895 L 0.49011 0.22016 L 0.48681 0.22872 " pathEditMode="relative" rAng="0" ptsTypes="fffffffffffffffffffffffffffffffffffA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497" y="980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367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5895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" presetID="32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5895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8" presetID="32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Ага, вот это подойдёт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17" name="Провал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16" name="Провал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853564"/>
            <a:ext cx="6552728" cy="3685910"/>
          </a:xfrm>
        </p:spPr>
      </p:pic>
      <p:pic>
        <p:nvPicPr>
          <p:cNvPr id="1026" name="Picture 2" descr="C:\Users\ЕЛЕШКА\Desktop\кртинки для тренажра\Маша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816" y="4293096"/>
            <a:ext cx="1046610" cy="1783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265843" y="6076668"/>
            <a:ext cx="792088" cy="731048"/>
          </a:xfrm>
          <a:prstGeom prst="actionButtonForwardNex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042774" y="4126430"/>
            <a:ext cx="121700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</a:rPr>
              <a:t>3 Х 2</a:t>
            </a:r>
            <a:endParaRPr lang="ru-RU" sz="4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bg1"/>
              </a:solidFill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819355" y="1853564"/>
            <a:ext cx="701279" cy="941737"/>
            <a:chOff x="819355" y="1853564"/>
            <a:chExt cx="701279" cy="941737"/>
          </a:xfrm>
        </p:grpSpPr>
        <p:pic>
          <p:nvPicPr>
            <p:cNvPr id="1028" name="Picture 4" descr="C:\Users\ЕЛЕШКА\Desktop\кртинки для тренажра\малина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9355" y="1853564"/>
              <a:ext cx="701279" cy="8640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Прямоугольник 5"/>
            <p:cNvSpPr/>
            <p:nvPr/>
          </p:nvSpPr>
          <p:spPr>
            <a:xfrm>
              <a:off x="928250" y="2087415"/>
              <a:ext cx="444352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000" b="1" cap="none" spc="0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5</a:t>
              </a:r>
              <a:endParaRPr lang="ru-RU" sz="40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464595" y="2768881"/>
            <a:ext cx="701279" cy="928560"/>
            <a:chOff x="464595" y="2768881"/>
            <a:chExt cx="701279" cy="928560"/>
          </a:xfrm>
        </p:grpSpPr>
        <p:pic>
          <p:nvPicPr>
            <p:cNvPr id="8" name="Picture 4" descr="C:\Users\ЕЛЕШКА\Desktop\кртинки для тренажра\малина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4595" y="2768881"/>
              <a:ext cx="701279" cy="8640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Прямоугольник 10"/>
            <p:cNvSpPr/>
            <p:nvPr/>
          </p:nvSpPr>
          <p:spPr>
            <a:xfrm>
              <a:off x="593058" y="2989555"/>
              <a:ext cx="444352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000" b="1" cap="none" spc="0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6</a:t>
              </a:r>
              <a:endParaRPr lang="ru-RU" sz="40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815235" y="3667473"/>
            <a:ext cx="701279" cy="936242"/>
            <a:chOff x="815235" y="3667473"/>
            <a:chExt cx="701279" cy="936242"/>
          </a:xfrm>
        </p:grpSpPr>
        <p:pic>
          <p:nvPicPr>
            <p:cNvPr id="9" name="Picture 4" descr="C:\Users\ЕЛЕШКА\Desktop\кртинки для тренажра\малина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5235" y="3667473"/>
              <a:ext cx="701279" cy="8640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Прямоугольник 12"/>
            <p:cNvSpPr/>
            <p:nvPr/>
          </p:nvSpPr>
          <p:spPr>
            <a:xfrm>
              <a:off x="928250" y="3895829"/>
              <a:ext cx="444352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000" b="1" cap="none" spc="0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8</a:t>
              </a:r>
              <a:endParaRPr lang="ru-RU" sz="40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sp>
        <p:nvSpPr>
          <p:cNvPr id="20" name="Заголовок 1"/>
          <p:cNvSpPr>
            <a:spLocks noGrp="1"/>
          </p:cNvSpPr>
          <p:nvPr>
            <p:ph type="title"/>
          </p:nvPr>
        </p:nvSpPr>
        <p:spPr>
          <a:xfrm>
            <a:off x="464595" y="404664"/>
            <a:ext cx="8363273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/>
            </a:r>
            <a:br>
              <a:rPr lang="ru-RU" b="1" dirty="0" smtClean="0">
                <a:solidFill>
                  <a:srgbClr val="7030A0"/>
                </a:solidFill>
              </a:rPr>
            </a:br>
            <a:r>
              <a:rPr lang="ru-RU" b="1" dirty="0" smtClean="0">
                <a:solidFill>
                  <a:srgbClr val="7030A0"/>
                </a:solidFill>
              </a:rPr>
              <a:t>СОБЕРИ </a:t>
            </a:r>
            <a:r>
              <a:rPr lang="ru-RU" b="1" dirty="0">
                <a:solidFill>
                  <a:srgbClr val="7030A0"/>
                </a:solidFill>
              </a:rPr>
              <a:t>МАЛИНУ</a:t>
            </a:r>
            <a:br>
              <a:rPr lang="ru-RU" b="1" dirty="0">
                <a:solidFill>
                  <a:srgbClr val="7030A0"/>
                </a:solidFill>
              </a:rPr>
            </a:br>
            <a:endParaRPr lang="ru-RU" dirty="0"/>
          </a:p>
        </p:txBody>
      </p:sp>
      <p:pic>
        <p:nvPicPr>
          <p:cNvPr id="3074" name="Picture 2" descr="C:\Users\ЕЛЕШКА\Desktop\кртинки для тренажра\малина - копия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1413" y="3977660"/>
            <a:ext cx="347738" cy="243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Управляющая кнопка: назад 20">
            <a:hlinkClick r:id="" action="ppaction://hlinkshowjump?jump=previousslide" highlightClick="1"/>
          </p:cNvPr>
          <p:cNvSpPr/>
          <p:nvPr/>
        </p:nvSpPr>
        <p:spPr>
          <a:xfrm>
            <a:off x="54917" y="6130824"/>
            <a:ext cx="819355" cy="676892"/>
          </a:xfrm>
          <a:prstGeom prst="actionButtonBackPrevious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6140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0.00694 C 0.01042 -0.00995 0.00521 -0.01272 0.01424 -0.01642 C 0.01979 -0.02614 0.0158 -0.02058 0.02709 -0.02984 C 0.02865 -0.03076 0.03177 -0.0333 0.03177 -0.03307 C 0.03594 -0.04094 0.03889 -0.04047 0.04636 -0.04279 C 0.05695 -0.05134 0.06736 -0.05874 0.07986 -0.06383 C 0.09063 -0.07609 0.07813 -0.06383 0.09097 -0.07123 C 0.09948 -0.07632 0.08716 -0.07817 0.10226 -0.08465 C 0.10903 -0.08742 0.11684 -0.09297 0.12292 -0.09783 C 0.12413 -0.09898 0.12466 -0.10107 0.12622 -0.10176 C 0.1342 -0.10662 0.14479 -0.10985 0.15347 -0.11147 C 0.15851 -0.11332 0.1625 -0.11702 0.16754 -0.11887 C 0.18646 -0.12558 0.20573 -0.13275 0.22535 -0.13599 C 0.24445 -0.142 0.26268 -0.1457 0.28282 -0.14709 C 0.30556 -0.14686 0.32865 -0.14663 0.35157 -0.14547 C 0.36337 -0.14478 0.35608 -0.14431 0.36407 -0.13992 C 0.36736 -0.13807 0.37379 -0.13599 0.37379 -0.13576 C 0.37657 -0.12697 0.37969 -0.12928 0.38663 -0.12651 C 0.39549 -0.11101 0.38351 -0.12928 0.39462 -0.11887 C 0.39931 -0.11448 0.40417 -0.10962 0.40747 -0.10361 C 0.40851 -0.10153 0.40903 -0.09922 0.41059 -0.09783 C 0.41198 -0.09644 0.41372 -0.09667 0.41545 -0.09621 C 0.41771 -0.09205 0.42118 -0.08881 0.42344 -0.08465 C 0.42431 -0.0828 0.42396 -0.08071 0.425 -0.07886 C 0.4283 -0.07285 0.43403 -0.06753 0.43785 -0.06175 C 0.44341 -0.05296 0.44445 -0.04232 0.45365 -0.03909 C 0.45747 -0.02637 0.45226 -0.03909 0.46007 -0.03145 C 0.46545 -0.02614 0.46302 -0.02382 0.47118 -0.02035 C 0.47726 -0.00972 0.48299 0.00115 0.49045 0.01017 C 0.49097 0.01202 0.4908 0.01457 0.49202 0.01572 C 0.49306 0.01711 0.49566 0.01619 0.49688 0.01781 C 0.49827 0.01989 0.49757 0.02312 0.49861 0.02544 C 0.49931 0.02683 0.5007 0.02798 0.50157 0.02937 C 0.50417 0.03885 0.51059 0.04833 0.51771 0.05388 C 0.52118 0.06036 0.53056 0.07123 0.53056 0.07123 C 0.53091 0.07238 0.53299 0.08117 0.53368 0.08233 C 0.53438 0.08395 0.53698 0.08649 0.53698 0.08649 " pathEditMode="relative" rAng="0" ptsTypes="ffffffffffffffffffffffffffffffffffffA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840" y="-233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367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5895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" presetID="32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5895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8" presetID="32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Провал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15" name="Провал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14" name="Ага, вот это подойдёт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853564"/>
            <a:ext cx="6552728" cy="3685910"/>
          </a:xfrm>
        </p:spPr>
      </p:pic>
      <p:pic>
        <p:nvPicPr>
          <p:cNvPr id="1026" name="Picture 2" descr="C:\Users\ЕЛЕШКА\Desktop\кртинки для тренажра\Маша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816" y="4293096"/>
            <a:ext cx="1046610" cy="1783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265843" y="6076668"/>
            <a:ext cx="792088" cy="731048"/>
          </a:xfrm>
          <a:prstGeom prst="actionButtonForwardNex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5042774" y="4109987"/>
            <a:ext cx="121700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</a:rPr>
              <a:t>4 Х 2</a:t>
            </a:r>
            <a:endParaRPr lang="ru-RU" sz="4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bg1"/>
              </a:solidFill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815235" y="3572541"/>
            <a:ext cx="701279" cy="908412"/>
            <a:chOff x="815235" y="3667473"/>
            <a:chExt cx="701279" cy="908412"/>
          </a:xfrm>
        </p:grpSpPr>
        <p:pic>
          <p:nvPicPr>
            <p:cNvPr id="9" name="Picture 4" descr="C:\Users\ЕЛЕШКА\Desktop\кртинки для тренажра\малина.png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5235" y="3667473"/>
              <a:ext cx="701279" cy="8640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Прямоугольник 4"/>
            <p:cNvSpPr/>
            <p:nvPr/>
          </p:nvSpPr>
          <p:spPr>
            <a:xfrm>
              <a:off x="947818" y="3867999"/>
              <a:ext cx="444352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000" b="1" cap="none" spc="0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8</a:t>
              </a:r>
              <a:endParaRPr lang="ru-RU" sz="40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446387" y="2768881"/>
            <a:ext cx="719487" cy="894064"/>
            <a:chOff x="446387" y="2768881"/>
            <a:chExt cx="719487" cy="894064"/>
          </a:xfrm>
        </p:grpSpPr>
        <p:pic>
          <p:nvPicPr>
            <p:cNvPr id="8" name="Picture 4" descr="C:\Users\ЕЛЕШКА\Desktop\кртинки для тренажра\малина.png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4595" y="2768881"/>
              <a:ext cx="701279" cy="8640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Прямоугольник 6"/>
            <p:cNvSpPr/>
            <p:nvPr/>
          </p:nvSpPr>
          <p:spPr>
            <a:xfrm>
              <a:off x="446387" y="2955059"/>
              <a:ext cx="704039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000" b="1" cap="none" spc="0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10</a:t>
              </a:r>
              <a:endParaRPr lang="ru-RU" sz="40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798406" y="1853564"/>
            <a:ext cx="722228" cy="864096"/>
            <a:chOff x="798406" y="1853564"/>
            <a:chExt cx="722228" cy="864096"/>
          </a:xfrm>
        </p:grpSpPr>
        <p:pic>
          <p:nvPicPr>
            <p:cNvPr id="1028" name="Picture 4" descr="C:\Users\ЕЛЕШКА\Desktop\кртинки для тренажра\малина.png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9355" y="1853564"/>
              <a:ext cx="701279" cy="8640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Прямоугольник 11"/>
            <p:cNvSpPr/>
            <p:nvPr/>
          </p:nvSpPr>
          <p:spPr>
            <a:xfrm>
              <a:off x="798406" y="2007878"/>
              <a:ext cx="704039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000" b="1" cap="none" spc="0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12</a:t>
              </a:r>
              <a:endParaRPr lang="ru-RU" sz="40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sp>
        <p:nvSpPr>
          <p:cNvPr id="19" name="Заголовок 1"/>
          <p:cNvSpPr>
            <a:spLocks noGrp="1"/>
          </p:cNvSpPr>
          <p:nvPr>
            <p:ph type="title"/>
          </p:nvPr>
        </p:nvSpPr>
        <p:spPr>
          <a:xfrm>
            <a:off x="627121" y="404664"/>
            <a:ext cx="8078098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/>
            </a:r>
            <a:br>
              <a:rPr lang="ru-RU" b="1" dirty="0" smtClean="0">
                <a:solidFill>
                  <a:srgbClr val="7030A0"/>
                </a:solidFill>
              </a:rPr>
            </a:br>
            <a:r>
              <a:rPr lang="ru-RU" b="1" dirty="0" smtClean="0">
                <a:solidFill>
                  <a:srgbClr val="7030A0"/>
                </a:solidFill>
              </a:rPr>
              <a:t>СОБЕРИ </a:t>
            </a:r>
            <a:r>
              <a:rPr lang="ru-RU" b="1" dirty="0">
                <a:solidFill>
                  <a:srgbClr val="7030A0"/>
                </a:solidFill>
              </a:rPr>
              <a:t>МАЛИНУ</a:t>
            </a:r>
            <a:br>
              <a:rPr lang="ru-RU" b="1" dirty="0">
                <a:solidFill>
                  <a:srgbClr val="7030A0"/>
                </a:solidFill>
              </a:rPr>
            </a:br>
            <a:endParaRPr lang="ru-RU" dirty="0"/>
          </a:p>
        </p:txBody>
      </p:sp>
      <p:pic>
        <p:nvPicPr>
          <p:cNvPr id="20" name="Picture 2" descr="C:\Users\ЕЛЕШКА\Desktop\кртинки для тренажра\малина - копия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1413" y="3977660"/>
            <a:ext cx="347738" cy="243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9151" y="4007947"/>
            <a:ext cx="347663" cy="23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Управляющая кнопка: назад 1">
            <a:hlinkClick r:id="" action="ppaction://hlinkshowjump?jump=previousslide" highlightClick="1"/>
          </p:cNvPr>
          <p:cNvSpPr/>
          <p:nvPr/>
        </p:nvSpPr>
        <p:spPr>
          <a:xfrm>
            <a:off x="54917" y="6130824"/>
            <a:ext cx="819355" cy="676892"/>
          </a:xfrm>
          <a:prstGeom prst="actionButtonBackPrevious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7828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43 0.03492 C 0.00677 0.04348 0.00868 0.04047 0.01424 0.04671 C 0.02031 0.05342 0.01875 0.0592 0.02622 0.06267 C 0.0349 0.07146 0.0382 0.08256 0.0441 0.09459 C 0.04913 0.10499 0.06198 0.11887 0.06945 0.12627 C 0.07517 0.13205 0.08576 0.1346 0.09184 0.1383 C 0.10747 0.14778 0.09514 0.14963 0.12465 0.15402 C 0.16042 0.15934 0.19635 0.16073 0.23212 0.16397 C 0.24271 0.16073 0.24774 0.15356 0.25764 0.15009 C 0.27188 0.13714 0.25052 0.15564 0.26806 0.14408 C 0.27587 0.13899 0.28576 0.12188 0.29045 0.11239 C 0.29427 0.09551 0.28872 0.11609 0.29497 0.10245 C 0.29583 0.1006 0.29566 0.09829 0.29635 0.09644 C 0.29861 0.09042 0.3026 0.08603 0.30538 0.08048 C 0.30816 0.06892 0.31389 0.0592 0.32031 0.05065 C 0.32188 0.04394 0.32396 0.04163 0.32778 0.03677 C 0.33038 0.02521 0.3441 -0.00116 0.35017 -0.01295 C 0.35174 -0.01966 0.35382 -0.02197 0.35764 -0.02683 C 0.3592 -0.03377 0.36129 -0.0377 0.3651 -0.04279 C 0.36667 -0.04949 0.36945 -0.05273 0.37257 -0.05851 C 0.375 -0.06892 0.37205 -0.06106 0.37847 -0.06846 C 0.38229 -0.07285 0.3849 -0.07863 0.38889 -0.08256 C 0.39583 -0.0895 0.40313 -0.09528 0.4099 -0.10245 C 0.41528 -0.10824 0.42917 -0.1124 0.42917 -0.11217 C 0.44219 -0.1117 0.45521 -0.11194 0.46806 -0.11032 C 0.47118 -0.10985 0.47379 -0.10777 0.47691 -0.10638 C 0.47847 -0.10569 0.48142 -0.1043 0.48142 -0.10407 C 0.48629 -0.09783 0.49879 -0.08048 0.50087 -0.07262 C 0.50347 -0.06268 0.50573 -0.05273 0.50833 -0.04279 C 0.50781 -0.03539 0.50677 -0.02082 0.50677 -0.02058 L 0.50538 -0.03469 " pathEditMode="relative" rAng="0" ptsTypes="fffffffffffffffffffffffffffff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295" y="-92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367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5895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" presetID="32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5895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8" presetID="32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Провал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14" name="Провал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13" name="Ага, вот это подойдёт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853564"/>
            <a:ext cx="6552728" cy="3685910"/>
          </a:xfrm>
        </p:spPr>
      </p:pic>
      <p:pic>
        <p:nvPicPr>
          <p:cNvPr id="1026" name="Picture 2" descr="C:\Users\ЕЛЕШКА\Desktop\кртинки для тренажра\Маша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816" y="4293096"/>
            <a:ext cx="1046610" cy="1783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265843" y="6076668"/>
            <a:ext cx="792088" cy="731048"/>
          </a:xfrm>
          <a:prstGeom prst="actionButtonForwardNex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5024570" y="4148850"/>
            <a:ext cx="121700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</a:rPr>
              <a:t>5 Х 2</a:t>
            </a:r>
            <a:endParaRPr lang="ru-RU" sz="4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bg1"/>
              </a:solidFill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798406" y="1853564"/>
            <a:ext cx="722228" cy="864096"/>
            <a:chOff x="798406" y="1853564"/>
            <a:chExt cx="722228" cy="864096"/>
          </a:xfrm>
        </p:grpSpPr>
        <p:pic>
          <p:nvPicPr>
            <p:cNvPr id="1028" name="Picture 4" descr="C:\Users\ЕЛЕШКА\Desktop\кртинки для тренажра\малина.pn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9355" y="1853564"/>
              <a:ext cx="701279" cy="8640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Прямоугольник 4"/>
            <p:cNvSpPr/>
            <p:nvPr/>
          </p:nvSpPr>
          <p:spPr>
            <a:xfrm>
              <a:off x="798406" y="2009774"/>
              <a:ext cx="704039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000" b="1" cap="none" spc="0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10</a:t>
              </a:r>
              <a:endParaRPr lang="ru-RU" sz="40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473355" y="2784284"/>
            <a:ext cx="722659" cy="911985"/>
            <a:chOff x="473355" y="2784284"/>
            <a:chExt cx="722659" cy="911985"/>
          </a:xfrm>
        </p:grpSpPr>
        <p:pic>
          <p:nvPicPr>
            <p:cNvPr id="8" name="Picture 4" descr="C:\Users\ЕЛЕШКА\Desktop\кртинки для тренажра\малина.pn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3355" y="2784284"/>
              <a:ext cx="701279" cy="8640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Прямоугольник 10"/>
            <p:cNvSpPr/>
            <p:nvPr/>
          </p:nvSpPr>
          <p:spPr>
            <a:xfrm>
              <a:off x="491975" y="2988383"/>
              <a:ext cx="704039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000" b="1" cap="none" spc="0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25</a:t>
              </a:r>
              <a:endParaRPr lang="ru-RU" sz="40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822614" y="3648380"/>
            <a:ext cx="736443" cy="894931"/>
            <a:chOff x="822614" y="3648380"/>
            <a:chExt cx="736443" cy="894931"/>
          </a:xfrm>
        </p:grpSpPr>
        <p:pic>
          <p:nvPicPr>
            <p:cNvPr id="7" name="Picture 2" descr="C:\Users\ЕЛЕШКА\Desktop\кртинки для тренажра\малина.png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3994" y="3648380"/>
              <a:ext cx="715063" cy="8810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Прямоугольник 8"/>
            <p:cNvSpPr/>
            <p:nvPr/>
          </p:nvSpPr>
          <p:spPr>
            <a:xfrm>
              <a:off x="822614" y="3835425"/>
              <a:ext cx="704039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000" b="1" cap="none" spc="0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12</a:t>
              </a:r>
              <a:endParaRPr lang="ru-RU" sz="40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sp>
        <p:nvSpPr>
          <p:cNvPr id="23" name="Заголовок 1"/>
          <p:cNvSpPr>
            <a:spLocks noGrp="1"/>
          </p:cNvSpPr>
          <p:nvPr>
            <p:ph type="title"/>
          </p:nvPr>
        </p:nvSpPr>
        <p:spPr>
          <a:xfrm>
            <a:off x="473355" y="404664"/>
            <a:ext cx="807524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/>
            </a:r>
            <a:br>
              <a:rPr lang="ru-RU" b="1" dirty="0" smtClean="0">
                <a:solidFill>
                  <a:srgbClr val="7030A0"/>
                </a:solidFill>
              </a:rPr>
            </a:br>
            <a:r>
              <a:rPr lang="ru-RU" b="1" dirty="0" smtClean="0">
                <a:solidFill>
                  <a:srgbClr val="7030A0"/>
                </a:solidFill>
              </a:rPr>
              <a:t>СОБЕРИ </a:t>
            </a:r>
            <a:r>
              <a:rPr lang="ru-RU" b="1" dirty="0">
                <a:solidFill>
                  <a:srgbClr val="7030A0"/>
                </a:solidFill>
              </a:rPr>
              <a:t>МАЛИНУ</a:t>
            </a:r>
            <a:br>
              <a:rPr lang="ru-RU" b="1" dirty="0">
                <a:solidFill>
                  <a:srgbClr val="7030A0"/>
                </a:solidFill>
              </a:rPr>
            </a:br>
            <a:endParaRPr lang="ru-RU" dirty="0"/>
          </a:p>
        </p:txBody>
      </p:sp>
      <p:pic>
        <p:nvPicPr>
          <p:cNvPr id="24" name="Picture 2" descr="C:\Users\ЕЛЕШКА\Desktop\кртинки для тренажра\малина - копия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1413" y="3977660"/>
            <a:ext cx="347738" cy="243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9238" y="3993611"/>
            <a:ext cx="347663" cy="23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6082" y="3993610"/>
            <a:ext cx="347663" cy="23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Управляющая кнопка: назад 21">
            <a:hlinkClick r:id="" action="ppaction://hlinkshowjump?jump=previousslide" highlightClick="1"/>
          </p:cNvPr>
          <p:cNvSpPr/>
          <p:nvPr/>
        </p:nvSpPr>
        <p:spPr>
          <a:xfrm>
            <a:off x="54917" y="6130824"/>
            <a:ext cx="819355" cy="676892"/>
          </a:xfrm>
          <a:prstGeom prst="actionButtonBackPrevious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2852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0.00532 C 0.02031 -0.01064 0.0092 -0.00902 0.0217 -0.0148 C 0.02761 -0.02197 0.03386 -0.02844 0.03958 -0.03561 C 0.04323 -0.04047 0.04531 -0.04533 0.04983 -0.04926 C 0.05087 -0.05111 0.05122 -0.05319 0.05261 -0.05481 C 0.05538 -0.05781 0.06146 -0.06267 0.06146 -0.06244 C 0.06493 -0.06938 0.06736 -0.07146 0.07309 -0.074 C 0.08073 -0.08372 0.07136 -0.07285 0.08056 -0.07978 C 0.0816 -0.08071 0.08229 -0.08256 0.08351 -0.08348 C 0.08629 -0.08533 0.08976 -0.08533 0.09219 -0.08742 C 0.10243 -0.0962 0.09774 -0.09343 0.10556 -0.09713 C 0.11094 -0.10407 0.11667 -0.10615 0.12309 -0.11031 C 0.12917 -0.11447 0.1375 -0.12234 0.14358 -0.12372 C 0.15903 -0.12743 0.17361 -0.13113 0.18924 -0.13321 C 0.20434 -0.13274 0.21962 -0.13321 0.23472 -0.13136 C 0.23854 -0.13089 0.24861 -0.12026 0.25382 -0.11794 C 0.25781 -0.11008 0.26354 -0.10175 0.26684 -0.09297 C 0.2717 -0.08094 0.27136 -0.0666 0.27708 -0.05481 C 0.28281 -0.01295 0.27917 0.03238 0.28889 0.07331 C 0.2908 0.1043 0.2908 0.1161 0.30365 0.13992 C 0.3092 0.15056 0.31268 0.15865 0.32118 0.1649 C 0.32604 0.16837 0.32761 0.1723 0.33299 0.17438 C 0.33872 0.18016 0.34514 0.18479 0.35208 0.18779 C 0.35504 0.18918 0.36077 0.19172 0.36077 0.19196 C 0.37587 0.1908 0.38785 0.19034 0.40191 0.18594 C 0.40382 0.18479 0.40608 0.18409 0.40781 0.18224 C 0.40903 0.18062 0.4092 0.17762 0.41077 0.17646 C 0.41979 0.16929 0.42691 0.16998 0.43715 0.1686 C 0.45295 0.16975 0.46545 0.16998 0.47986 0.17646 C 0.48386 0.18455 0.48611 0.19149 0.49011 0.19936 C 0.48768 0.21138 0.48854 0.20421 0.48854 0.22063 " pathEditMode="relative" rAng="0" ptsTypes="ffffffffffffffffffffffffffffff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497" y="490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367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5895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9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18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180" fill="hold">
                                          <p:stCondLst>
                                            <p:cond delay="36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8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180" fill="hold">
                                          <p:stCondLst>
                                            <p:cond delay="72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5895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8" presetID="32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Провал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15" name="Провал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14" name="Ага, вот это подойдёт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853564"/>
            <a:ext cx="6552728" cy="3685910"/>
          </a:xfrm>
        </p:spPr>
      </p:pic>
      <p:pic>
        <p:nvPicPr>
          <p:cNvPr id="1026" name="Picture 2" descr="C:\Users\ЕЛЕШКА\Desktop\кртинки для тренажра\Маша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816" y="4293096"/>
            <a:ext cx="1046610" cy="1783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265843" y="6076668"/>
            <a:ext cx="792088" cy="731048"/>
          </a:xfrm>
          <a:prstGeom prst="actionButtonForwardNex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5059799" y="4132357"/>
            <a:ext cx="121700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</a:rPr>
              <a:t>6 Х 2</a:t>
            </a:r>
            <a:endParaRPr lang="ru-RU" sz="4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bg1"/>
              </a:solidFill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798406" y="1853564"/>
            <a:ext cx="722228" cy="893147"/>
            <a:chOff x="798406" y="1853564"/>
            <a:chExt cx="722228" cy="893147"/>
          </a:xfrm>
        </p:grpSpPr>
        <p:pic>
          <p:nvPicPr>
            <p:cNvPr id="1028" name="Picture 4" descr="C:\Users\ЕЛЕШКА\Desktop\кртинки для тренажра\малина.pn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9355" y="1853564"/>
              <a:ext cx="701279" cy="8640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Прямоугольник 4"/>
            <p:cNvSpPr/>
            <p:nvPr/>
          </p:nvSpPr>
          <p:spPr>
            <a:xfrm>
              <a:off x="798406" y="2038825"/>
              <a:ext cx="704039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000" b="1" cap="none" spc="0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16</a:t>
              </a:r>
              <a:endParaRPr lang="ru-RU" sz="40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834114" y="3622204"/>
            <a:ext cx="704039" cy="871844"/>
            <a:chOff x="812475" y="3667473"/>
            <a:chExt cx="704039" cy="871844"/>
          </a:xfrm>
        </p:grpSpPr>
        <p:pic>
          <p:nvPicPr>
            <p:cNvPr id="9" name="Picture 4" descr="C:\Users\ЕЛЕШКА\Desktop\кртинки для тренажра\малина.pn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5235" y="3667473"/>
              <a:ext cx="701279" cy="8640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Прямоугольник 6"/>
            <p:cNvSpPr/>
            <p:nvPr/>
          </p:nvSpPr>
          <p:spPr>
            <a:xfrm>
              <a:off x="812475" y="3831431"/>
              <a:ext cx="704039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000" b="1" cap="none" spc="0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18</a:t>
              </a:r>
              <a:endParaRPr lang="ru-RU" sz="40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sp>
        <p:nvSpPr>
          <p:cNvPr id="19" name="Заголовок 1"/>
          <p:cNvSpPr>
            <a:spLocks noGrp="1"/>
          </p:cNvSpPr>
          <p:nvPr>
            <p:ph type="title"/>
          </p:nvPr>
        </p:nvSpPr>
        <p:spPr>
          <a:xfrm>
            <a:off x="627121" y="404664"/>
            <a:ext cx="7742072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/>
            </a:r>
            <a:br>
              <a:rPr lang="ru-RU" b="1" dirty="0" smtClean="0">
                <a:solidFill>
                  <a:srgbClr val="7030A0"/>
                </a:solidFill>
              </a:rPr>
            </a:br>
            <a:r>
              <a:rPr lang="ru-RU" b="1" dirty="0" smtClean="0">
                <a:solidFill>
                  <a:srgbClr val="7030A0"/>
                </a:solidFill>
              </a:rPr>
              <a:t>СОБЕРИ </a:t>
            </a:r>
            <a:r>
              <a:rPr lang="ru-RU" b="1" dirty="0">
                <a:solidFill>
                  <a:srgbClr val="7030A0"/>
                </a:solidFill>
              </a:rPr>
              <a:t>МАЛИНУ</a:t>
            </a:r>
            <a:br>
              <a:rPr lang="ru-RU" b="1" dirty="0">
                <a:solidFill>
                  <a:srgbClr val="7030A0"/>
                </a:solidFill>
              </a:rPr>
            </a:br>
            <a:endParaRPr lang="ru-RU" dirty="0"/>
          </a:p>
        </p:txBody>
      </p:sp>
      <p:pic>
        <p:nvPicPr>
          <p:cNvPr id="20" name="Picture 2" descr="C:\Users\ЕЛЕШКА\Desktop\кртинки для тренажра\малина - копия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1413" y="3977660"/>
            <a:ext cx="347738" cy="243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9151" y="3977660"/>
            <a:ext cx="347663" cy="23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1095" y="3916008"/>
            <a:ext cx="347663" cy="23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8575" y="3959771"/>
            <a:ext cx="347663" cy="23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3" name="Группа 12"/>
          <p:cNvGrpSpPr/>
          <p:nvPr/>
        </p:nvGrpSpPr>
        <p:grpSpPr>
          <a:xfrm>
            <a:off x="420738" y="2803377"/>
            <a:ext cx="755335" cy="884041"/>
            <a:chOff x="420738" y="2803377"/>
            <a:chExt cx="755335" cy="884041"/>
          </a:xfrm>
        </p:grpSpPr>
        <p:pic>
          <p:nvPicPr>
            <p:cNvPr id="8" name="Picture 4" descr="C:\Users\ЕЛЕШКА\Desktop\кртинки для тренажра\малина.pn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4595" y="2803377"/>
              <a:ext cx="701279" cy="8640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Прямоугольник 11"/>
            <p:cNvSpPr/>
            <p:nvPr/>
          </p:nvSpPr>
          <p:spPr>
            <a:xfrm>
              <a:off x="420738" y="2917977"/>
              <a:ext cx="755335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cap="none" spc="0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12</a:t>
              </a:r>
              <a:endParaRPr lang="ru-RU" sz="44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sp>
        <p:nvSpPr>
          <p:cNvPr id="23" name="Управляющая кнопка: назад 22">
            <a:hlinkClick r:id="" action="ppaction://hlinkshowjump?jump=previousslide" highlightClick="1"/>
          </p:cNvPr>
          <p:cNvSpPr/>
          <p:nvPr/>
        </p:nvSpPr>
        <p:spPr>
          <a:xfrm>
            <a:off x="54917" y="6130824"/>
            <a:ext cx="819355" cy="676892"/>
          </a:xfrm>
          <a:prstGeom prst="actionButtonBackPrevious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6375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12 -0.01549 C 0.00955 -0.02428 0.01718 -0.03191 0.02621 -0.03561 C 0.03298 -0.04232 0.04114 -0.05227 0.0493 -0.0555 C 0.05382 -0.05944 0.05902 -0.06105 0.06302 -0.06545 C 0.06857 -0.07146 0.07187 -0.07516 0.07847 -0.07932 C 0.08333 -0.08603 0.08958 -0.09019 0.09531 -0.09528 C 0.09948 -0.09898 0.10208 -0.10407 0.10625 -0.10754 C 0.11423 -0.12303 0.11857 -0.142 0.12934 -0.15518 C 0.13281 -0.16998 0.12777 -0.15287 0.13541 -0.16536 C 0.14149 -0.17484 0.13194 -0.16929 0.14149 -0.17322 C 0.14618 -0.17923 0.15277 -0.18709 0.1585 -0.19126 C 0.16371 -0.19519 0.17309 -0.19681 0.17864 -0.19912 C 0.18541 -0.20513 0.19392 -0.20606 0.20173 -0.20907 C 0.20937 -0.21577 0.21736 -0.21878 0.22621 -0.22109 C 0.2309 -0.22225 0.24027 -0.22502 0.24027 -0.22479 C 0.25625 -0.22225 0.26128 -0.22132 0.27257 -0.20722 C 0.27569 -0.19496 0.27986 -0.18409 0.28177 -0.17137 C 0.28368 -0.14223 0.28854 -0.10708 0.27552 -0.08141 C 0.27274 -0.06152 0.26475 -0.04602 0.25868 -0.02752 C 0.25607 -0.01943 0.25573 -0.01179 0.25243 -0.0037 C 0.2493 0.0185 0.25 0.00925 0.25243 0.04834 C 0.25277 0.05527 0.25538 0.05504 0.25868 0.06013 C 0.27465 0.08395 0.29566 0.08788 0.31875 0.09436 C 0.32343 0.09343 0.3283 0.09389 0.33246 0.09204 C 0.33472 0.09112 0.33541 0.08765 0.33715 0.08603 C 0.3401 0.08349 0.34461 0.08164 0.34791 0.08002 C 0.35694 0.06892 0.34496 0.08279 0.35573 0.07424 C 0.36336 0.06822 0.36857 0.05689 0.37569 0.05019 C 0.37777 0.04834 0.3802 0.04672 0.38177 0.0444 C 0.38489 0.04001 0.38628 0.03423 0.38958 0.03007 C 0.39687 0.02105 0.39253 0.02636 0.40191 0.01434 C 0.40347 0.01226 0.40625 0.0118 0.40816 0.01018 C 0.41198 0.00717 0.41527 0.00347 0.41892 0.00023 C 0.42777 -0.00786 0.43264 -0.01873 0.4434 -0.02359 C 0.4493 -0.03076 0.45364 -0.03006 0.46215 -0.03145 C 0.47899 -0.03076 0.49757 -0.03746 0.51284 -0.02752 C 0.5177 -0.02428 0.52378 -0.02128 0.5283 -0.01758 C 0.53194 -0.01457 0.53889 -0.00763 0.53889 -0.0074 C 0.54184 0.00278 0.53975 -0.00347 0.5467 0.01018 C 0.55052 0.01758 0.55225 0.02683 0.55607 0.03446 C 0.55416 0.05134 0.55086 0.06267 0.5467 0.07817 C 0.54722 0.08071 0.54774 0.08349 0.54826 0.08603 C 0.54878 0.08811 0.54982 0.09204 0.54982 0.09228 L 0.54357 0.08002 " pathEditMode="relative" rAng="0" ptsTypes="ffffffffffffffffffffffffffffffffffffffffffA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639" y="-499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367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5895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" presetID="32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5895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8" presetID="32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Провал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12" name="Провал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11" name="Ага, вот это подойдёт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853564"/>
            <a:ext cx="6552728" cy="3685910"/>
          </a:xfrm>
        </p:spPr>
      </p:pic>
      <p:pic>
        <p:nvPicPr>
          <p:cNvPr id="1026" name="Picture 2" descr="C:\Users\ЕЛЕШКА\Desktop\кртинки для тренажра\Маша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816" y="4293096"/>
            <a:ext cx="1046610" cy="1783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265843" y="6076668"/>
            <a:ext cx="792088" cy="731048"/>
          </a:xfrm>
          <a:prstGeom prst="actionButtonForwardNex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5042775" y="4132357"/>
            <a:ext cx="121700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</a:rPr>
              <a:t>7 Х 2</a:t>
            </a:r>
            <a:endParaRPr lang="ru-RU" sz="4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bg1"/>
              </a:solidFill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437457" y="2768881"/>
            <a:ext cx="728417" cy="864096"/>
            <a:chOff x="437457" y="2768881"/>
            <a:chExt cx="728417" cy="864096"/>
          </a:xfrm>
        </p:grpSpPr>
        <p:pic>
          <p:nvPicPr>
            <p:cNvPr id="8" name="Picture 4" descr="C:\Users\ЕЛЕШКА\Desktop\кртинки для тренажра\малина.pn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4595" y="2768881"/>
              <a:ext cx="701279" cy="8640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Прямоугольник 5"/>
            <p:cNvSpPr/>
            <p:nvPr/>
          </p:nvSpPr>
          <p:spPr>
            <a:xfrm>
              <a:off x="437457" y="2925091"/>
              <a:ext cx="704039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000" b="1" cap="none" spc="0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14</a:t>
              </a:r>
              <a:endParaRPr lang="ru-RU" sz="40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739441" y="1785953"/>
            <a:ext cx="725159" cy="878333"/>
            <a:chOff x="819355" y="1853564"/>
            <a:chExt cx="725159" cy="878333"/>
          </a:xfrm>
        </p:grpSpPr>
        <p:pic>
          <p:nvPicPr>
            <p:cNvPr id="15" name="Picture 4" descr="C:\Users\ЕЛЕШКА\Desktop\кртинки для тренажра\малина.pn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9355" y="1853564"/>
              <a:ext cx="701279" cy="8640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Прямоугольник 15"/>
            <p:cNvSpPr/>
            <p:nvPr/>
          </p:nvSpPr>
          <p:spPr>
            <a:xfrm>
              <a:off x="840475" y="2024011"/>
              <a:ext cx="704039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000" b="1" cap="none" spc="0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16</a:t>
              </a:r>
              <a:endParaRPr lang="ru-RU" sz="40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834114" y="3622204"/>
            <a:ext cx="704039" cy="879543"/>
            <a:chOff x="812475" y="3667473"/>
            <a:chExt cx="704039" cy="879543"/>
          </a:xfrm>
        </p:grpSpPr>
        <p:pic>
          <p:nvPicPr>
            <p:cNvPr id="18" name="Picture 4" descr="C:\Users\ЕЛЕШКА\Desktop\кртинки для тренажра\малина.pn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5235" y="3667473"/>
              <a:ext cx="701279" cy="8640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Прямоугольник 18"/>
            <p:cNvSpPr/>
            <p:nvPr/>
          </p:nvSpPr>
          <p:spPr>
            <a:xfrm>
              <a:off x="812475" y="3839130"/>
              <a:ext cx="704039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000" b="1" cap="none" spc="0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18</a:t>
              </a:r>
              <a:endParaRPr lang="ru-RU" sz="40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sp>
        <p:nvSpPr>
          <p:cNvPr id="21" name="Заголовок 1"/>
          <p:cNvSpPr>
            <a:spLocks noGrp="1"/>
          </p:cNvSpPr>
          <p:nvPr>
            <p:ph type="title"/>
          </p:nvPr>
        </p:nvSpPr>
        <p:spPr>
          <a:xfrm>
            <a:off x="627121" y="476672"/>
            <a:ext cx="8204687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/>
            </a:r>
            <a:br>
              <a:rPr lang="ru-RU" b="1" dirty="0" smtClean="0">
                <a:solidFill>
                  <a:srgbClr val="7030A0"/>
                </a:solidFill>
              </a:rPr>
            </a:br>
            <a:r>
              <a:rPr lang="ru-RU" b="1" dirty="0" smtClean="0">
                <a:solidFill>
                  <a:srgbClr val="7030A0"/>
                </a:solidFill>
              </a:rPr>
              <a:t>СОБЕРИ </a:t>
            </a:r>
            <a:r>
              <a:rPr lang="ru-RU" b="1" dirty="0">
                <a:solidFill>
                  <a:srgbClr val="7030A0"/>
                </a:solidFill>
              </a:rPr>
              <a:t>МАЛИНУ</a:t>
            </a:r>
            <a:br>
              <a:rPr lang="ru-RU" b="1" dirty="0">
                <a:solidFill>
                  <a:srgbClr val="7030A0"/>
                </a:solidFill>
              </a:rPr>
            </a:br>
            <a:endParaRPr lang="ru-RU" dirty="0"/>
          </a:p>
        </p:txBody>
      </p:sp>
      <p:pic>
        <p:nvPicPr>
          <p:cNvPr id="22" name="Picture 2" descr="C:\Users\ЕЛЕШКА\Desktop\кртинки для тренажра\малина - копия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1413" y="3977660"/>
            <a:ext cx="347738" cy="243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9151" y="3977660"/>
            <a:ext cx="347663" cy="23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2" descr="C:\Users\ЕЛЕШКА\Desktop\кртинки для тренажра\малина - копия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3537" y="3932391"/>
            <a:ext cx="347738" cy="243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9334" y="3977659"/>
            <a:ext cx="347663" cy="23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4146" y="3977658"/>
            <a:ext cx="347663" cy="23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Управляющая кнопка: назад 23">
            <a:hlinkClick r:id="" action="ppaction://hlinkshowjump?jump=previousslide" highlightClick="1"/>
          </p:cNvPr>
          <p:cNvSpPr/>
          <p:nvPr/>
        </p:nvSpPr>
        <p:spPr>
          <a:xfrm>
            <a:off x="54917" y="6130824"/>
            <a:ext cx="819355" cy="676892"/>
          </a:xfrm>
          <a:prstGeom prst="actionButtonBackPrevious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5055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26 -0.02382 C 0.00156 -0.03075 0.00798 -0.0363 0.01388 -0.04093 C 0.0217 -0.05481 0.01145 -0.03815 0.02135 -0.04949 C 0.02239 -0.05087 0.02274 -0.05342 0.02413 -0.05481 C 0.02777 -0.05804 0.03559 -0.06475 0.04027 -0.0666 C 0.04583 -0.07261 0.05243 -0.07238 0.05954 -0.07516 C 0.06944 -0.08395 0.08003 -0.08348 0.09201 -0.0851 C 0.1125 -0.08834 0.13281 -0.09528 0.1526 -0.10245 C 0.15989 -0.10823 0.16805 -0.111 0.17604 -0.1147 C 0.18802 -0.11979 0.1993 -0.12604 0.21163 -0.12997 C 0.21805 -0.13182 0.22448 -0.13251 0.23073 -0.13482 C 0.23732 -0.13344 0.24097 -0.13043 0.24687 -0.12812 C 0.25277 -0.12141 0.26093 -0.1147 0.26458 -0.10592 C 0.26909 -0.0962 0.26336 -0.10522 0.2677 -0.09551 C 0.27135 -0.08649 0.2743 -0.07816 0.27638 -0.06822 C 0.27725 -0.06012 0.27951 -0.05226 0.27951 -0.0444 C 0.27951 -0.01965 0.27274 0.0007 0.2677 0.02429 C 0.26927 0.04418 0.27066 0.04926 0.28229 0.0636 C 0.28437 0.07031 0.28559 0.0717 0.29132 0.07378 C 0.30659 0.08534 0.32673 0.08465 0.34427 0.08557 C 0.34531 0.08673 0.346 0.08904 0.34757 0.08927 C 0.35399 0.09043 0.371 0.08187 0.37829 0.07887 C 0.38593 0.06522 0.40191 0.05875 0.41232 0.04811 C 0.42048 0.03978 0.42777 0.02637 0.4375 0.02059 C 0.44392 0.01272 0.43611 0.02105 0.44461 0.0155 C 0.44948 0.01249 0.45277 0.00648 0.45798 0.00532 C 0.46597 0.00301 0.47222 -0.00138 0.4802 -0.00346 C 0.49236 -0.01017 0.50625 -0.01017 0.51996 -0.01179 C 0.53125 -0.00925 0.53437 -0.00763 0.54062 0.0037 C 0.5427 0.01064 0.54531 0.01457 0.5467 0.02244 C 0.546 0.03146 0.546 0.04048 0.54513 0.04996 C 0.54461 0.05528 0.5427 0.05528 0.54062 0.06013 C 0.53871 0.06453 0.53784 0.07031 0.53611 0.0754 C 0.53767 0.08002 0.54027 0.08927 0.54513 0.08927 " pathEditMode="relative" rAng="0" ptsTypes="fffffffffffffffffffffffffffffffff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448" y="16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367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5895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" presetID="32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5895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8" presetID="32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Провал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11" name="Провал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7" name="Ага, вот это подойдёт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853564"/>
            <a:ext cx="6552728" cy="3685910"/>
          </a:xfrm>
        </p:spPr>
      </p:pic>
      <p:pic>
        <p:nvPicPr>
          <p:cNvPr id="1026" name="Picture 2" descr="C:\Users\ЕЛЕШКА\Desktop\кртинки для тренажра\Маша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816" y="4293096"/>
            <a:ext cx="1046610" cy="1783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265843" y="6076668"/>
            <a:ext cx="792088" cy="731048"/>
          </a:xfrm>
          <a:prstGeom prst="actionButtonForwardNex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888362" y="4147443"/>
            <a:ext cx="158417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</a:rPr>
              <a:t>8 Х 2</a:t>
            </a:r>
            <a:endParaRPr lang="ru-RU" sz="4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bg1"/>
              </a:solidFill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390546" y="2649434"/>
            <a:ext cx="704039" cy="903351"/>
            <a:chOff x="816595" y="1853564"/>
            <a:chExt cx="704039" cy="903351"/>
          </a:xfrm>
        </p:grpSpPr>
        <p:pic>
          <p:nvPicPr>
            <p:cNvPr id="1028" name="Picture 4" descr="C:\Users\ЕЛЕШКА\Desktop\кртинки для тренажра\малина.pn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9355" y="1853564"/>
              <a:ext cx="701279" cy="8640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Прямоугольник 4"/>
            <p:cNvSpPr/>
            <p:nvPr/>
          </p:nvSpPr>
          <p:spPr>
            <a:xfrm>
              <a:off x="816595" y="2049029"/>
              <a:ext cx="704039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000" b="1" cap="none" spc="0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18</a:t>
              </a:r>
              <a:endParaRPr lang="ru-RU" sz="40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819966" y="1688971"/>
            <a:ext cx="719757" cy="891277"/>
            <a:chOff x="815235" y="3667473"/>
            <a:chExt cx="719757" cy="891277"/>
          </a:xfrm>
        </p:grpSpPr>
        <p:pic>
          <p:nvPicPr>
            <p:cNvPr id="21" name="Picture 4" descr="C:\Users\ЕЛЕШКА\Desktop\кртинки для тренажра\малина.pn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5235" y="3667473"/>
              <a:ext cx="701279" cy="8640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Прямоугольник 21"/>
            <p:cNvSpPr/>
            <p:nvPr/>
          </p:nvSpPr>
          <p:spPr>
            <a:xfrm>
              <a:off x="830953" y="3850864"/>
              <a:ext cx="704039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000" b="1" cap="none" spc="0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20</a:t>
              </a:r>
              <a:endParaRPr lang="ru-RU" sz="40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sp>
        <p:nvSpPr>
          <p:cNvPr id="19" name="Заголовок 1"/>
          <p:cNvSpPr>
            <a:spLocks noGrp="1"/>
          </p:cNvSpPr>
          <p:nvPr>
            <p:ph type="title"/>
          </p:nvPr>
        </p:nvSpPr>
        <p:spPr>
          <a:xfrm>
            <a:off x="469656" y="404664"/>
            <a:ext cx="8204687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/>
            </a:r>
            <a:br>
              <a:rPr lang="ru-RU" b="1" dirty="0" smtClean="0">
                <a:solidFill>
                  <a:srgbClr val="7030A0"/>
                </a:solidFill>
              </a:rPr>
            </a:br>
            <a:r>
              <a:rPr lang="ru-RU" b="1" dirty="0" smtClean="0">
                <a:solidFill>
                  <a:srgbClr val="7030A0"/>
                </a:solidFill>
              </a:rPr>
              <a:t>СОБЕРИ </a:t>
            </a:r>
            <a:r>
              <a:rPr lang="ru-RU" b="1" dirty="0">
                <a:solidFill>
                  <a:srgbClr val="7030A0"/>
                </a:solidFill>
              </a:rPr>
              <a:t>МАЛИНУ</a:t>
            </a:r>
            <a:br>
              <a:rPr lang="ru-RU" b="1" dirty="0">
                <a:solidFill>
                  <a:srgbClr val="7030A0"/>
                </a:solidFill>
              </a:rPr>
            </a:br>
            <a:endParaRPr lang="ru-RU" dirty="0"/>
          </a:p>
        </p:txBody>
      </p:sp>
      <p:pic>
        <p:nvPicPr>
          <p:cNvPr id="23" name="Picture 2" descr="C:\Users\ЕЛЕШКА\Desktop\кртинки для тренажра\малина - копия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1413" y="3977660"/>
            <a:ext cx="347738" cy="243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5319" y="3863033"/>
            <a:ext cx="347663" cy="23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4521" y="3977660"/>
            <a:ext cx="347663" cy="23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1241" y="3981072"/>
            <a:ext cx="347663" cy="23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9151" y="3895572"/>
            <a:ext cx="347663" cy="23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5079" y="3921699"/>
            <a:ext cx="347663" cy="23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6" name="Группа 15"/>
          <p:cNvGrpSpPr/>
          <p:nvPr/>
        </p:nvGrpSpPr>
        <p:grpSpPr>
          <a:xfrm>
            <a:off x="893282" y="3463524"/>
            <a:ext cx="704039" cy="931181"/>
            <a:chOff x="819355" y="1853564"/>
            <a:chExt cx="704039" cy="931181"/>
          </a:xfrm>
        </p:grpSpPr>
        <p:pic>
          <p:nvPicPr>
            <p:cNvPr id="17" name="Picture 4" descr="C:\Users\ЕЛЕШКА\Desktop\кртинки для тренажра\малина.pn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9355" y="1853564"/>
              <a:ext cx="701279" cy="8640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Прямоугольник 17"/>
            <p:cNvSpPr/>
            <p:nvPr/>
          </p:nvSpPr>
          <p:spPr>
            <a:xfrm>
              <a:off x="819355" y="2076859"/>
              <a:ext cx="704039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000" b="1" cap="none" spc="0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16</a:t>
              </a:r>
              <a:endParaRPr lang="ru-RU" sz="40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sp>
        <p:nvSpPr>
          <p:cNvPr id="25" name="Управляющая кнопка: назад 24">
            <a:hlinkClick r:id="" action="ppaction://hlinkshowjump?jump=previousslide" highlightClick="1"/>
          </p:cNvPr>
          <p:cNvSpPr/>
          <p:nvPr/>
        </p:nvSpPr>
        <p:spPr>
          <a:xfrm>
            <a:off x="54917" y="6130824"/>
            <a:ext cx="819355" cy="676892"/>
          </a:xfrm>
          <a:prstGeom prst="actionButtonBackPrevious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3923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337 0.02451 C 0.01528 0.03284 0.01667 0.03954 0.01771 0.04833 C 0.01875 0.09967 0.01181 0.11632 0.03125 0.14778 C 0.03525 0.15425 0.03681 0.15865 0.04306 0.16165 C 0.04601 0.16743 0.04948 0.17137 0.05365 0.17553 C 0.05643 0.1783 0.0625 0.18362 0.0625 0.18385 C 0.06459 0.19126 0.06719 0.19287 0.07292 0.19542 C 0.07917 0.20328 0.08872 0.20444 0.09688 0.20744 C 0.10764 0.21161 0.11875 0.21855 0.12969 0.22132 C 0.13612 0.22294 0.14271 0.22363 0.14914 0.22525 C 0.16059 0.22456 0.17205 0.22456 0.18351 0.2234 C 0.18959 0.22271 0.19323 0.21831 0.19844 0.21531 C 0.20782 0.21022 0.21841 0.20768 0.22813 0.20351 C 0.23143 0.19912 0.23855 0.19357 0.24306 0.19149 C 0.24809 0.18501 0.25382 0.1827 0.25955 0.17761 C 0.26737 0.16165 0.25712 0.18085 0.26702 0.16767 C 0.27327 0.15934 0.27726 0.14801 0.28351 0.13968 C 0.28733 0.12419 0.29115 0.10916 0.29844 0.09597 C 0.30521 0.06776 0.30973 0.03931 0.31476 0.01064 C 0.31389 -0.02244 0.3165 -0.03469 0.31025 -0.05898 C 0.30921 -0.0717 0.3073 -0.08418 0.30591 -0.0969 C 0.30643 -0.10477 0.30487 -0.11332 0.3073 -0.12072 C 0.30868 -0.12512 0.31337 -0.12604 0.31632 -0.12859 C 0.31806 -0.13021 0.31928 -0.13252 0.32066 -0.1346 C 0.33525 -0.13321 0.34028 -0.13275 0.35209 -0.12859 C 0.35886 -0.12257 0.3599 -0.11425 0.36546 -0.10685 C 0.36771 -0.09852 0.36962 -0.0932 0.37448 -0.08696 C 0.37691 -0.07725 0.3849 -0.06638 0.39237 -0.06291 C 0.40973 -0.06499 0.4132 -0.06776 0.42813 -0.07493 C 0.43178 -0.07956 0.44011 -0.08696 0.44011 -0.08673 C 0.45035 -0.10708 0.43368 -0.07632 0.44914 -0.0969 C 0.45018 -0.09829 0.44966 -0.10107 0.45053 -0.10269 C 0.45174 -0.10454 0.45348 -0.10546 0.45504 -0.10685 C 0.45539 -0.10847 0.45712 -0.11679 0.45955 -0.11679 C 0.46268 -0.11679 0.46563 -0.11402 0.46858 -0.11263 C 0.47448 -0.10985 0.4816 -0.10939 0.48785 -0.10685 C 0.49688 -0.09482 0.50886 -0.08812 0.51337 -0.071 C 0.51181 -0.06961 0.51007 -0.06892 0.50886 -0.06707 C 0.50782 -0.06545 0.50799 -0.06291 0.5073 -0.06106 C 0.50348 -0.05181 0.49827 -0.04394 0.49393 -0.03516 C 0.49549 -0.02174 0.49393 -0.0266 0.49688 -0.0192 " pathEditMode="relative" rAng="0" ptsTypes="ffffffffffffffffffffffffffffffffffffffffA">
                                      <p:cBhvr>
                                        <p:cTn id="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913" y="208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36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vol="8000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5895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" presetID="32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5895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8" presetID="32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365</TotalTime>
  <Words>216</Words>
  <Application>Microsoft Office PowerPoint</Application>
  <PresentationFormat>Экран (4:3)</PresentationFormat>
  <Paragraphs>69</Paragraphs>
  <Slides>13</Slides>
  <Notes>0</Notes>
  <HiddenSlides>0</HiddenSlides>
  <MMClips>25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Интерактивный тренажер «СОБЕРИ МАЛИНУ» (таблица умножения на 2)</vt:lpstr>
      <vt:lpstr>Помоги Маше и Медведю  собрать малину для варенья.  Для этого выбери ягодку с правильным ответом - кликни по ней левой кнопкой мыши.</vt:lpstr>
      <vt:lpstr> СОБЕРИ МАЛИНУ </vt:lpstr>
      <vt:lpstr> СОБЕРИ МАЛИНУ </vt:lpstr>
      <vt:lpstr> СОБЕРИ МАЛИНУ </vt:lpstr>
      <vt:lpstr> СОБЕРИ МАЛИНУ </vt:lpstr>
      <vt:lpstr> СОБЕРИ МАЛИНУ </vt:lpstr>
      <vt:lpstr> СОБЕРИ МАЛИНУ </vt:lpstr>
      <vt:lpstr> СОБЕРИ МАЛИНУ </vt:lpstr>
      <vt:lpstr> СОБЕРИ МАЛИНУ </vt:lpstr>
      <vt:lpstr>Спасибо за труд!</vt:lpstr>
      <vt:lpstr>Список источников основного содержания</vt:lpstr>
      <vt:lpstr>Список источников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Конкурс интерактивных презентаций  «Интерактивная мозаика»-2017</dc:title>
  <dc:creator>ЕЛЕШКА</dc:creator>
  <cp:lastModifiedBy>ЕЛЕШКА</cp:lastModifiedBy>
  <cp:revision>48</cp:revision>
  <dcterms:created xsi:type="dcterms:W3CDTF">2017-07-05T02:13:33Z</dcterms:created>
  <dcterms:modified xsi:type="dcterms:W3CDTF">2021-03-25T10:39:57Z</dcterms:modified>
  <cp:contentStatus>Окончательное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