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57" r:id="rId6"/>
    <p:sldId id="258" r:id="rId7"/>
    <p:sldId id="260" r:id="rId8"/>
    <p:sldId id="259" r:id="rId9"/>
    <p:sldId id="261" r:id="rId10"/>
    <p:sldId id="262" r:id="rId11"/>
    <p:sldId id="264" r:id="rId12"/>
    <p:sldId id="265" r:id="rId13"/>
    <p:sldId id="281" r:id="rId14"/>
    <p:sldId id="266" r:id="rId15"/>
    <p:sldId id="277" r:id="rId16"/>
    <p:sldId id="268" r:id="rId17"/>
    <p:sldId id="273" r:id="rId18"/>
    <p:sldId id="271" r:id="rId19"/>
    <p:sldId id="272" r:id="rId20"/>
    <p:sldId id="270" r:id="rId21"/>
    <p:sldId id="269" r:id="rId22"/>
    <p:sldId id="267" r:id="rId23"/>
    <p:sldId id="274" r:id="rId24"/>
    <p:sldId id="275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13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024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697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733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960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09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378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735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930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164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846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C4927-CDA5-42DD-A495-BD161AFB3812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2CA10-3EF6-4FDB-BAEC-7304BC52EC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247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hyperlink" Target="https://ru.wikipedia.org/wiki/20_%D0%BD%D0%BE%D1%8F%D0%B1%D1%80%D1%8F" TargetMode="External"/><Relationship Id="rId18" Type="http://schemas.openxmlformats.org/officeDocument/2006/relationships/hyperlink" Target="https://ru.wikipedia.org/wiki/%D0%A8%D0%B5%D0%BF%D0%B0%D1%80%D0%B4,_%D0%90%D0%BB%D0%B0%D0%BD" TargetMode="External"/><Relationship Id="rId26" Type="http://schemas.openxmlformats.org/officeDocument/2006/relationships/hyperlink" Target="https://ru.wikipedia.org/wiki/2016" TargetMode="External"/><Relationship Id="rId39" Type="http://schemas.openxmlformats.org/officeDocument/2006/relationships/hyperlink" Target="https://ru.wikipedia.org/wiki/1935" TargetMode="External"/><Relationship Id="rId21" Type="http://schemas.openxmlformats.org/officeDocument/2006/relationships/hyperlink" Target="https://ru.wikipedia.org/wiki/5_%D1%84%D0%B5%D0%B2%D1%80%D0%B0%D0%BB%D1%8F" TargetMode="External"/><Relationship Id="rId34" Type="http://schemas.openxmlformats.org/officeDocument/2006/relationships/hyperlink" Target="https://ru.wikipedia.org/wiki/21_%D0%B0%D0%BF%D1%80%D0%B5%D0%BB%D1%8F" TargetMode="External"/><Relationship Id="rId42" Type="http://schemas.openxmlformats.org/officeDocument/2006/relationships/hyperlink" Target="https://ru.wikipedia.org/wiki/2017_%D0%B3%D0%BE%D0%B4" TargetMode="External"/><Relationship Id="rId7" Type="http://schemas.openxmlformats.org/officeDocument/2006/relationships/hyperlink" Target="https://ru.wikipedia.org/wiki/1969" TargetMode="External"/><Relationship Id="rId2" Type="http://schemas.openxmlformats.org/officeDocument/2006/relationships/hyperlink" Target="https://ru.wikipedia.org/wiki/%D0%9B%D1%83%D0%BD%D0%B0" TargetMode="External"/><Relationship Id="rId16" Type="http://schemas.openxmlformats.org/officeDocument/2006/relationships/hyperlink" Target="https://ru.wikipedia.org/wiki/1932" TargetMode="External"/><Relationship Id="rId29" Type="http://schemas.openxmlformats.org/officeDocument/2006/relationships/hyperlink" Target="https://ru.wikipedia.org/wiki/2_%D0%B0%D0%B2%D0%B3%D1%83%D1%81%D1%82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21_%D0%B8%D1%8E%D0%BB%D1%8F" TargetMode="External"/><Relationship Id="rId11" Type="http://schemas.openxmlformats.org/officeDocument/2006/relationships/hyperlink" Target="https://ru.wikipedia.org/wiki/1999" TargetMode="External"/><Relationship Id="rId24" Type="http://schemas.openxmlformats.org/officeDocument/2006/relationships/hyperlink" Target="https://ru.wikipedia.org/wiki/%D0%90%D0%BF%D0%BE%D0%BB%D0%BB%D0%BE%D0%BD-14" TargetMode="External"/><Relationship Id="rId32" Type="http://schemas.openxmlformats.org/officeDocument/2006/relationships/hyperlink" Target="https://ru.wikipedia.org/wiki/1991" TargetMode="External"/><Relationship Id="rId37" Type="http://schemas.openxmlformats.org/officeDocument/2006/relationships/hyperlink" Target="https://ru.wikipedia.org/wiki/%D0%90%D0%BF%D0%BE%D0%BB%D0%BB%D0%BE%D0%BD-16" TargetMode="External"/><Relationship Id="rId40" Type="http://schemas.openxmlformats.org/officeDocument/2006/relationships/hyperlink" Target="https://ru.wikipedia.org/wiki/%D0%A1%D0%B5%D1%80%D0%BD%D0%B0%D0%BD,_%D0%AE%D0%B4%D0%B6%D0%B8%D0%BD" TargetMode="External"/><Relationship Id="rId45" Type="http://schemas.openxmlformats.org/officeDocument/2006/relationships/hyperlink" Target="https://ru.wikipedia.org/wiki/%D0%90%D0%BF%D0%BE%D0%BB%D0%BB%D0%BE%D0%BD-17" TargetMode="External"/><Relationship Id="rId5" Type="http://schemas.openxmlformats.org/officeDocument/2006/relationships/hyperlink" Target="https://ru.wikipedia.org/wiki/2012" TargetMode="External"/><Relationship Id="rId15" Type="http://schemas.openxmlformats.org/officeDocument/2006/relationships/hyperlink" Target="https://ru.wikipedia.org/wiki/%D0%91%D0%B8%D0%BD,_%D0%90%D0%BB%D0%B0%D0%BD" TargetMode="External"/><Relationship Id="rId23" Type="http://schemas.openxmlformats.org/officeDocument/2006/relationships/hyperlink" Target="https://ru.wikipedia.org/wiki/6_%D1%84%D0%B5%D0%B2%D1%80%D0%B0%D0%BB%D1%8F" TargetMode="External"/><Relationship Id="rId28" Type="http://schemas.openxmlformats.org/officeDocument/2006/relationships/hyperlink" Target="https://ru.wikipedia.org/wiki/31_%D0%B8%D1%8E%D0%BB%D1%8F" TargetMode="External"/><Relationship Id="rId36" Type="http://schemas.openxmlformats.org/officeDocument/2006/relationships/hyperlink" Target="https://ru.wikipedia.org/wiki/24_%D0%B0%D0%BF%D1%80%D0%B5%D0%BB%D1%8F" TargetMode="External"/><Relationship Id="rId10" Type="http://schemas.openxmlformats.org/officeDocument/2006/relationships/hyperlink" Target="https://ru.wikipedia.org/wiki/%D0%9A%D0%BE%D0%BD%D1%80%D0%B0%D0%B4,_%D0%A7%D0%B0%D1%80%D0%BB%D1%8C%D0%B7_%D0%9F%D0%B8%D1%82" TargetMode="External"/><Relationship Id="rId19" Type="http://schemas.openxmlformats.org/officeDocument/2006/relationships/hyperlink" Target="https://ru.wikipedia.org/wiki/1923" TargetMode="External"/><Relationship Id="rId31" Type="http://schemas.openxmlformats.org/officeDocument/2006/relationships/hyperlink" Target="https://ru.wikipedia.org/wiki/%D0%98%D1%80%D0%B2%D0%B8%D0%BD,_%D0%94%D0%B6%D0%B5%D0%B9%D0%BC%D1%81" TargetMode="External"/><Relationship Id="rId44" Type="http://schemas.openxmlformats.org/officeDocument/2006/relationships/hyperlink" Target="https://ru.wikipedia.org/wiki/14_%D0%B4%D0%B5%D0%BA%D0%B0%D0%B1%D1%80%D1%8F" TargetMode="External"/><Relationship Id="rId4" Type="http://schemas.openxmlformats.org/officeDocument/2006/relationships/hyperlink" Target="https://ru.wikipedia.org/wiki/1930" TargetMode="External"/><Relationship Id="rId9" Type="http://schemas.openxmlformats.org/officeDocument/2006/relationships/hyperlink" Target="https://ru.wikipedia.org/wiki/%D0%9E%D0%BB%D0%B4%D1%80%D0%B8%D0%BD,_%D0%91%D0%B0%D0%B7%D0%B7" TargetMode="External"/><Relationship Id="rId14" Type="http://schemas.openxmlformats.org/officeDocument/2006/relationships/hyperlink" Target="https://ru.wikipedia.org/wiki/%D0%90%D0%BF%D0%BE%D0%BB%D0%BB%D0%BE%D0%BD-12" TargetMode="External"/><Relationship Id="rId22" Type="http://schemas.openxmlformats.org/officeDocument/2006/relationships/hyperlink" Target="https://ru.wikipedia.org/wiki/1971" TargetMode="External"/><Relationship Id="rId27" Type="http://schemas.openxmlformats.org/officeDocument/2006/relationships/hyperlink" Target="https://ru.wikipedia.org/wiki/%D0%A1%D0%BA%D0%BE%D1%82%D1%82,_%D0%94%D1%8D%D0%B2%D0%B8%D0%B4" TargetMode="External"/><Relationship Id="rId30" Type="http://schemas.openxmlformats.org/officeDocument/2006/relationships/hyperlink" Target="https://ru.wikipedia.org/wiki/%D0%90%D0%BF%D0%BE%D0%BB%D0%BB%D0%BE%D0%BD-15" TargetMode="External"/><Relationship Id="rId35" Type="http://schemas.openxmlformats.org/officeDocument/2006/relationships/hyperlink" Target="https://ru.wikipedia.org/wiki/1972" TargetMode="External"/><Relationship Id="rId43" Type="http://schemas.openxmlformats.org/officeDocument/2006/relationships/hyperlink" Target="https://ru.wikipedia.org/wiki/11_%D0%B4%D0%B5%D0%BA%D0%B0%D0%B1%D1%80%D1%8F" TargetMode="External"/><Relationship Id="rId8" Type="http://schemas.openxmlformats.org/officeDocument/2006/relationships/hyperlink" Target="https://ru.wikipedia.org/wiki/%D0%90%D0%BF%D0%BE%D0%BB%D0%BB%D0%BE%D0%BD-11" TargetMode="External"/><Relationship Id="rId3" Type="http://schemas.openxmlformats.org/officeDocument/2006/relationships/hyperlink" Target="https://ru.wikipedia.org/wiki/%D0%90%D1%80%D0%BC%D1%81%D1%82%D1%80%D0%BE%D0%BD%D0%B3,_%D0%9D%D0%B8%D0%BB" TargetMode="External"/><Relationship Id="rId12" Type="http://schemas.openxmlformats.org/officeDocument/2006/relationships/hyperlink" Target="https://ru.wikipedia.org/wiki/19_%D0%BD%D0%BE%D1%8F%D0%B1%D1%80%D1%8F" TargetMode="External"/><Relationship Id="rId17" Type="http://schemas.openxmlformats.org/officeDocument/2006/relationships/hyperlink" Target="https://ru.wikipedia.org/wiki/2018" TargetMode="External"/><Relationship Id="rId25" Type="http://schemas.openxmlformats.org/officeDocument/2006/relationships/hyperlink" Target="https://ru.wikipedia.org/wiki/%D0%9C%D0%B8%D1%82%D1%87%D0%B5%D0%BB%D0%BB,_%D0%AD%D0%B4%D0%B3%D0%B0%D1%80" TargetMode="External"/><Relationship Id="rId33" Type="http://schemas.openxmlformats.org/officeDocument/2006/relationships/hyperlink" Target="https://ru.wikipedia.org/wiki/%D0%AF%D0%BD%D0%B3,_%D0%94%D0%B6%D0%BE%D0%BD" TargetMode="External"/><Relationship Id="rId38" Type="http://schemas.openxmlformats.org/officeDocument/2006/relationships/hyperlink" Target="https://ru.wikipedia.org/wiki/%D0%94%D1%8C%D1%8E%D0%BA,_%D0%A7%D0%B0%D1%80%D0%BB%D1%8C%D0%B7" TargetMode="External"/><Relationship Id="rId46" Type="http://schemas.openxmlformats.org/officeDocument/2006/relationships/hyperlink" Target="https://ru.wikipedia.org/wiki/%D0%A8%D0%BC%D0%B8%D1%82%D1%82,_%D0%A5%D0%B0%D1%80%D1%80%D0%B8%D1%81%D0%BE%D0%BD" TargetMode="External"/><Relationship Id="rId20" Type="http://schemas.openxmlformats.org/officeDocument/2006/relationships/hyperlink" Target="https://ru.wikipedia.org/wiki/1998" TargetMode="External"/><Relationship Id="rId41" Type="http://schemas.openxmlformats.org/officeDocument/2006/relationships/hyperlink" Target="https://ru.wikipedia.org/wiki/1934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832" y="1838960"/>
            <a:ext cx="6740128" cy="3566160"/>
          </a:xfrm>
        </p:spPr>
        <p:txBody>
          <a:bodyPr>
            <a:noAutofit/>
          </a:bodyPr>
          <a:lstStyle/>
          <a:p>
            <a:r>
              <a:rPr lang="ru-RU" altLang="ru-RU" sz="72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апреля</a:t>
            </a:r>
          </a:p>
          <a:p>
            <a:r>
              <a:rPr lang="ru-RU" altLang="ru-RU" sz="72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 Космонавтики</a:t>
            </a:r>
            <a:endParaRPr lang="ru-RU" sz="72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https://ds04.infourok.ru/uploads/ex/1382/001053a9-cbb60c2d/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3" t="34852" r="16655" b="7399"/>
          <a:stretch/>
        </p:blipFill>
        <p:spPr bwMode="auto">
          <a:xfrm>
            <a:off x="558801" y="147152"/>
            <a:ext cx="4212352" cy="6619408"/>
          </a:xfrm>
          <a:prstGeom prst="rect">
            <a:avLst/>
          </a:prstGeom>
          <a:noFill/>
          <a:effectLst>
            <a:glow rad="431800">
              <a:schemeClr val="accent1">
                <a:lumMod val="75000"/>
                <a:alpha val="31000"/>
              </a:schemeClr>
            </a:glo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20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560" y="18509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Целые сутки в космосе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209" y="1510661"/>
            <a:ext cx="3862471" cy="5164142"/>
          </a:xfrm>
          <a:prstGeom prst="rect">
            <a:avLst/>
          </a:prstGeom>
          <a:noFill/>
          <a:ln>
            <a:noFill/>
          </a:ln>
          <a:effectLst>
            <a:glow rad="508000">
              <a:schemeClr val="accent1">
                <a:alpha val="40000"/>
              </a:schemeClr>
            </a:glow>
            <a:softEdge rad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45440" y="2098667"/>
            <a:ext cx="6492240" cy="3698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en-GB" altLang="ru-RU" sz="3600" dirty="0" smtClean="0"/>
              <a:t>6</a:t>
            </a:r>
            <a:r>
              <a:rPr lang="ru-RU" altLang="ru-RU" sz="3600" dirty="0" smtClean="0"/>
              <a:t> </a:t>
            </a:r>
            <a:r>
              <a:rPr lang="en-GB" altLang="ru-RU" sz="3600" dirty="0" smtClean="0"/>
              <a:t>-7 августа 1961</a:t>
            </a:r>
            <a:r>
              <a:rPr lang="ru-RU" altLang="ru-RU" sz="3600" dirty="0" smtClean="0"/>
              <a:t> г.</a:t>
            </a:r>
            <a:r>
              <a:rPr lang="en-GB" altLang="ru-RU" sz="3600" dirty="0" smtClean="0"/>
              <a:t> года Герман Титов совершил космический полёт продолжительностью </a:t>
            </a:r>
            <a:br>
              <a:rPr lang="en-GB" altLang="ru-RU" sz="3600" dirty="0" smtClean="0"/>
            </a:br>
            <a:r>
              <a:rPr lang="en-GB" altLang="ru-RU" sz="3600" dirty="0" smtClean="0"/>
              <a:t>1 сутки 1 час, сделав </a:t>
            </a:r>
            <a:br>
              <a:rPr lang="en-GB" altLang="ru-RU" sz="3600" dirty="0" smtClean="0"/>
            </a:br>
            <a:r>
              <a:rPr lang="en-GB" altLang="ru-RU" sz="3600" dirty="0" smtClean="0"/>
              <a:t>17 витков вокруг Земли, пролетев более 700 тысяч </a:t>
            </a:r>
            <a:r>
              <a:rPr lang="en-GB" altLang="ru-RU" sz="3600" dirty="0" smtClean="0"/>
              <a:t>километров</a:t>
            </a:r>
            <a:endParaRPr lang="en-GB" altLang="ru-RU" sz="3600" dirty="0"/>
          </a:p>
        </p:txBody>
      </p:sp>
    </p:spTree>
    <p:extLst>
      <p:ext uri="{BB962C8B-B14F-4D97-AF65-F5344CB8AC3E}">
        <p14:creationId xmlns:p14="http://schemas.microsoft.com/office/powerpoint/2010/main" val="148588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4640" y="192657"/>
            <a:ext cx="9042400" cy="1325563"/>
          </a:xfrm>
        </p:spPr>
        <p:txBody>
          <a:bodyPr>
            <a:noAutofit/>
          </a:bodyPr>
          <a:lstStyle/>
          <a:p>
            <a:pPr algn="ctr"/>
            <a:r>
              <a:rPr lang="en-GB" altLang="ru-RU" sz="5400" b="1" dirty="0" smtClean="0">
                <a:solidFill>
                  <a:srgbClr val="003FBC"/>
                </a:solidFill>
                <a:latin typeface="+mn-lt"/>
              </a:rPr>
              <a:t>Первая женщина-космонавт</a:t>
            </a:r>
            <a:endParaRPr lang="ru-RU" sz="5400" b="1" dirty="0">
              <a:solidFill>
                <a:srgbClr val="003FBC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60" y="1234341"/>
            <a:ext cx="3472618" cy="5439157"/>
          </a:xfrm>
          <a:prstGeom prst="rect">
            <a:avLst/>
          </a:prstGeom>
          <a:noFill/>
          <a:ln>
            <a:noFill/>
          </a:ln>
          <a:effectLst>
            <a:glow rad="444500">
              <a:schemeClr val="accent1">
                <a:alpha val="40000"/>
              </a:schemeClr>
            </a:glow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4224" y="2382384"/>
            <a:ext cx="7269384" cy="3297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GB" altLang="ru-RU" sz="3200" dirty="0" smtClean="0"/>
              <a:t>16-18 июня 1963 — полёт женщины-космонавта Валентины Терешковой </a:t>
            </a:r>
            <a:br>
              <a:rPr lang="en-GB" altLang="ru-RU" sz="3200" dirty="0" smtClean="0"/>
            </a:br>
            <a:r>
              <a:rPr lang="en-GB" altLang="ru-RU" sz="3200" dirty="0" smtClean="0"/>
              <a:t>на корабле «Восток-6».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GB" altLang="ru-RU" sz="3200" dirty="0" smtClean="0"/>
              <a:t>Полёт продолжался трое суток, корабль совершил 48 витков вокруг Земли, пройдя почти </a:t>
            </a:r>
            <a:br>
              <a:rPr lang="en-GB" altLang="ru-RU" sz="3200" dirty="0" smtClean="0"/>
            </a:br>
            <a:r>
              <a:rPr lang="en-GB" altLang="ru-RU" sz="3200" dirty="0" smtClean="0"/>
              <a:t>2 млн. км.</a:t>
            </a:r>
            <a:endParaRPr lang="en-GB" altLang="ru-RU" sz="3200" dirty="0"/>
          </a:p>
        </p:txBody>
      </p:sp>
    </p:spTree>
    <p:extLst>
      <p:ext uri="{BB962C8B-B14F-4D97-AF65-F5344CB8AC3E}">
        <p14:creationId xmlns:p14="http://schemas.microsoft.com/office/powerpoint/2010/main" val="146403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400" y="152400"/>
            <a:ext cx="10515600" cy="1173163"/>
          </a:xfrm>
        </p:spPr>
        <p:txBody>
          <a:bodyPr>
            <a:normAutofit/>
          </a:bodyPr>
          <a:lstStyle/>
          <a:p>
            <a:pPr algn="ctr"/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 в открытом космосе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920" y="1813641"/>
            <a:ext cx="5606020" cy="3956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GB" altLang="ru-RU" sz="3000" dirty="0" smtClean="0"/>
              <a:t>18—19 марта 1965 года Алексей Леонов совместно с Павлом Беляевым совершил полёт в космос на космическом корабле </a:t>
            </a:r>
            <a:br>
              <a:rPr lang="en-GB" altLang="ru-RU" sz="3000" dirty="0" smtClean="0"/>
            </a:br>
            <a:r>
              <a:rPr lang="en-GB" altLang="ru-RU" sz="3000" dirty="0" smtClean="0"/>
              <a:t>«Восход-2» и первый в истории </a:t>
            </a:r>
            <a:r>
              <a:rPr lang="en-GB" altLang="ru-RU" sz="3000" dirty="0" smtClean="0"/>
              <a:t>космонавтики выход </a:t>
            </a:r>
            <a:r>
              <a:rPr lang="en-GB" altLang="ru-RU" sz="3000" dirty="0" smtClean="0"/>
              <a:t/>
            </a:r>
            <a:br>
              <a:rPr lang="en-GB" altLang="ru-RU" sz="3000" dirty="0" smtClean="0"/>
            </a:br>
            <a:r>
              <a:rPr lang="en-GB" altLang="ru-RU" sz="3000" dirty="0" smtClean="0"/>
              <a:t>в открытый космос </a:t>
            </a:r>
            <a:endParaRPr lang="ru-RU" altLang="ru-RU" sz="3000" dirty="0" smtClean="0"/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GB" altLang="ru-RU" sz="3000" dirty="0" smtClean="0"/>
              <a:t>продолжительностью </a:t>
            </a:r>
            <a:br>
              <a:rPr lang="en-GB" altLang="ru-RU" sz="3000" dirty="0" smtClean="0"/>
            </a:br>
            <a:r>
              <a:rPr lang="en-GB" altLang="ru-RU" sz="3000" dirty="0" smtClean="0"/>
              <a:t>12 минут 9 </a:t>
            </a:r>
            <a:r>
              <a:rPr lang="en-GB" altLang="ru-RU" sz="3000" dirty="0" smtClean="0"/>
              <a:t>секунд</a:t>
            </a:r>
            <a:endParaRPr lang="en-GB" altLang="ru-RU" sz="3000" dirty="0"/>
          </a:p>
        </p:txBody>
      </p:sp>
      <p:pic>
        <p:nvPicPr>
          <p:cNvPr id="12296" name="Picture 8" descr="http://rureporter.com/wp-content/uploads/2019/10/f6b0362b7d15e78ebe3ca48c2aabb69f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974" y="1915065"/>
            <a:ext cx="6129816" cy="408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94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Первое прилунение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803" y="2506588"/>
            <a:ext cx="4511615" cy="316589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14 сентября </a:t>
            </a:r>
            <a:r>
              <a:rPr lang="ru-RU" b="1" dirty="0"/>
              <a:t>1959</a:t>
            </a:r>
            <a:r>
              <a:rPr lang="ru-RU" dirty="0"/>
              <a:t> </a:t>
            </a:r>
            <a:r>
              <a:rPr lang="ru-RU" b="1" dirty="0"/>
              <a:t>года</a:t>
            </a:r>
            <a:r>
              <a:rPr lang="ru-RU" dirty="0"/>
              <a:t> в 00:02:24 </a:t>
            </a:r>
            <a:r>
              <a:rPr lang="ru-RU" b="1" dirty="0"/>
              <a:t>станция</a:t>
            </a:r>
            <a:r>
              <a:rPr lang="ru-RU" dirty="0"/>
              <a:t> «</a:t>
            </a:r>
            <a:r>
              <a:rPr lang="ru-RU" b="1" dirty="0"/>
              <a:t>Луна</a:t>
            </a:r>
            <a:r>
              <a:rPr lang="ru-RU" dirty="0"/>
              <a:t>-</a:t>
            </a:r>
            <a:r>
              <a:rPr lang="ru-RU" b="1" dirty="0"/>
              <a:t>2</a:t>
            </a:r>
            <a:r>
              <a:rPr lang="ru-RU" dirty="0"/>
              <a:t>» впервые в мире достигла поверхности Луны в районе Моря Дождей вблизи кратеров Аристилл, Архимед и </a:t>
            </a:r>
            <a:r>
              <a:rPr lang="ru-RU" dirty="0" smtClean="0"/>
              <a:t>Автолик</a:t>
            </a:r>
            <a:endParaRPr lang="ru-RU" dirty="0"/>
          </a:p>
        </p:txBody>
      </p:sp>
      <p:pic>
        <p:nvPicPr>
          <p:cNvPr id="4098" name="Picture 2" descr="https://i.ytimg.com/vi/TZNXGienxu4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372" y="2110297"/>
            <a:ext cx="7037289" cy="395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67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3115"/>
          </a:xfrm>
        </p:spPr>
        <p:txBody>
          <a:bodyPr>
            <a:normAutofit fontScale="90000"/>
          </a:bodyPr>
          <a:lstStyle/>
          <a:p>
            <a:pPr algn="ctr"/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Люди на Луне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7"/>
          <a:stretch/>
        </p:blipFill>
        <p:spPr bwMode="auto">
          <a:xfrm>
            <a:off x="7201690" y="1534161"/>
            <a:ext cx="4761711" cy="4487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743" y="4338638"/>
            <a:ext cx="3359150" cy="251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2250" y="1236147"/>
            <a:ext cx="6949440" cy="289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GB" altLang="ru-RU" sz="2800" dirty="0" smtClean="0"/>
              <a:t>21 июля 1969 — американский астронавт Нил Армстронг стал первым человеком, ступившим на поверхность Луны. Произнесённая им фраза: «Маленький шаг для человека, но гигантский скачок для всего человечества», — вошла в историю.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GB" altLang="ru-RU" sz="2800" dirty="0" smtClean="0"/>
              <a:t>Всего на Луне люди побывали </a:t>
            </a:r>
            <a:r>
              <a:rPr lang="ru-RU" altLang="ru-RU" sz="2800" dirty="0" smtClean="0"/>
              <a:t>шесть </a:t>
            </a:r>
            <a:r>
              <a:rPr lang="en-GB" altLang="ru-RU" sz="2800" dirty="0" smtClean="0"/>
              <a:t>раз </a:t>
            </a:r>
            <a:endParaRPr lang="en-GB" altLang="ru-RU" sz="2800" dirty="0"/>
          </a:p>
        </p:txBody>
      </p:sp>
    </p:spTree>
    <p:extLst>
      <p:ext uri="{BB962C8B-B14F-4D97-AF65-F5344CB8AC3E}">
        <p14:creationId xmlns:p14="http://schemas.microsoft.com/office/powerpoint/2010/main" val="401532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604152"/>
              </p:ext>
            </p:extLst>
          </p:nvPr>
        </p:nvGraphicFramePr>
        <p:xfrm>
          <a:off x="274320" y="853437"/>
          <a:ext cx="11785596" cy="5913122"/>
        </p:xfrm>
        <a:graphic>
          <a:graphicData uri="http://schemas.openxmlformats.org/drawingml/2006/table">
            <a:tbl>
              <a:tblPr/>
              <a:tblGrid>
                <a:gridCol w="1198636"/>
                <a:gridCol w="1323370"/>
                <a:gridCol w="1323370"/>
                <a:gridCol w="1323370"/>
                <a:gridCol w="1323370"/>
                <a:gridCol w="1323370"/>
                <a:gridCol w="1323370"/>
                <a:gridCol w="1323370"/>
                <a:gridCol w="1323370"/>
              </a:tblGrid>
              <a:tr h="123514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</a:rPr>
                        <a:t>№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</a:rPr>
                        <a:t>Астронавты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</a:rPr>
                        <a:t>Годы жизни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</a:rPr>
                        <a:t>Дата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</a:rPr>
                        <a:t>Миссия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</a:rPr>
                        <a:t>Время пребывания на </a:t>
                      </a:r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2" tooltip="Луна"/>
                        </a:rPr>
                        <a:t>Луне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</a:rPr>
                        <a:t>Суммарное время выходов на лунную поверхность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</a:tr>
              <a:tr h="494056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</a:rPr>
                        <a:t>1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" tooltip="Армстронг, Нил"/>
                        </a:rPr>
                        <a:t>Нил Армстронг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" tooltip="1930"/>
                        </a:rPr>
                        <a:t>1930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5" tooltip="2012"/>
                        </a:rPr>
                        <a:t>2012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6" tooltip="21 июля"/>
                        </a:rPr>
                        <a:t>21 июля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7" tooltip="1969"/>
                        </a:rPr>
                        <a:t>1969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8" tooltip="Аполлон-11"/>
                        </a:rPr>
                        <a:t>Аполлон-11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dirty="0">
                          <a:effectLst/>
                        </a:rPr>
                        <a:t>21 час 36 минут 21 секунда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>
                          <a:effectLst/>
                        </a:rPr>
                        <a:t>2 часа 31 минута 40 секунд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45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effectLst/>
                        </a:rPr>
                        <a:t>2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9" tooltip="Олдрин, Базз"/>
                        </a:rPr>
                        <a:t>Базз Олдрин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" tooltip="1930"/>
                        </a:rPr>
                        <a:t>1930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5682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</a:rPr>
                        <a:t>3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10" tooltip="Конрад, Чарльз Пит"/>
                        </a:rPr>
                        <a:t>Чарльз («Пит») Конрад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4" tooltip="1930"/>
                        </a:rPr>
                        <a:t>1930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11" tooltip="1999"/>
                        </a:rPr>
                        <a:t>1999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12" tooltip="19 ноября"/>
                        </a:rPr>
                        <a:t>19 ноября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7" tooltip="1969"/>
                        </a:rPr>
                        <a:t>1969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13" tooltip="20 ноября"/>
                        </a:rPr>
                        <a:t>20 ноября</a:t>
                      </a:r>
                      <a:r>
                        <a:rPr lang="ru-RU" sz="1400" b="1">
                          <a:effectLst/>
                        </a:rPr>
                        <a:t> </a:t>
                      </a:r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7" tooltip="1969"/>
                        </a:rPr>
                        <a:t>1969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14" tooltip="Аполлон-12"/>
                        </a:rPr>
                        <a:t>Аполлон-12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dirty="0">
                          <a:effectLst/>
                        </a:rPr>
                        <a:t>31 час 31 минута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>
                          <a:effectLst/>
                        </a:rPr>
                        <a:t>7 часов 45 минут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45840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</a:rPr>
                        <a:t>4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15" tooltip="Бин, Алан"/>
                        </a:rPr>
                        <a:t>Алан Бин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16" tooltip="1932"/>
                        </a:rPr>
                        <a:t>1932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17" tooltip="2018"/>
                        </a:rPr>
                        <a:t>2018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840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</a:rPr>
                        <a:t>5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18" tooltip="Шепард, Алан"/>
                        </a:rPr>
                        <a:t>Алан Шепард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19" tooltip="1923"/>
                        </a:rPr>
                        <a:t>1923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20" tooltip="1998"/>
                        </a:rPr>
                        <a:t>1998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21" tooltip="5 февраля"/>
                        </a:rPr>
                        <a:t>5 февраля</a:t>
                      </a:r>
                      <a:r>
                        <a:rPr lang="ru-RU" sz="1400" b="1">
                          <a:effectLst/>
                        </a:rPr>
                        <a:t> </a:t>
                      </a:r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22" tooltip="1971"/>
                        </a:rPr>
                        <a:t>1971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23" tooltip="6 февраля"/>
                        </a:rPr>
                        <a:t>6 февраля</a:t>
                      </a: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22" tooltip="1971"/>
                        </a:rPr>
                        <a:t>1971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24" tooltip="Аполлон-14"/>
                        </a:rPr>
                        <a:t>Аполлон-14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>
                          <a:effectLst/>
                        </a:rPr>
                        <a:t>33 часа 14 минут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>
                          <a:effectLst/>
                        </a:rPr>
                        <a:t>9 часов 21 минута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45840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</a:rPr>
                        <a:t>6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25" tooltip="Митчелл, Эдгар"/>
                        </a:rPr>
                        <a:t>Эдгар Митчелл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" tooltip="1930"/>
                        </a:rPr>
                        <a:t>1930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26" tooltip="2016"/>
                        </a:rPr>
                        <a:t>2016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840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</a:rPr>
                        <a:t>7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27" tooltip="Скотт, Дэвид"/>
                        </a:rPr>
                        <a:t>Дэвид Скотт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16" tooltip="1932"/>
                        </a:rPr>
                        <a:t>1932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28" tooltip="31 июля"/>
                        </a:rPr>
                        <a:t>31 июля</a:t>
                      </a:r>
                      <a:r>
                        <a:rPr lang="ru-RU" sz="1400" b="1">
                          <a:effectLst/>
                        </a:rPr>
                        <a:t> </a:t>
                      </a:r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22" tooltip="1971"/>
                        </a:rPr>
                        <a:t>1971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29" tooltip="2 августа"/>
                        </a:rPr>
                        <a:t>2 августа</a:t>
                      </a:r>
                      <a:r>
                        <a:rPr lang="ru-RU" sz="1400" b="1">
                          <a:effectLst/>
                        </a:rPr>
                        <a:t> </a:t>
                      </a:r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22" tooltip="1971"/>
                        </a:rPr>
                        <a:t>1971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0" tooltip="Аполлон-15"/>
                        </a:rPr>
                        <a:t>Аполлон-15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dirty="0">
                          <a:effectLst/>
                        </a:rPr>
                        <a:t>66 часов 55 минут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>
                          <a:effectLst/>
                        </a:rPr>
                        <a:t>18 часов 33 минуты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45840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</a:rPr>
                        <a:t>8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1" tooltip="Ирвин, Джеймс"/>
                        </a:rPr>
                        <a:t>Джеймс Ирвин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" tooltip="1930"/>
                        </a:rPr>
                        <a:t>1930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 dirty="0">
                          <a:solidFill>
                            <a:srgbClr val="0645AD"/>
                          </a:solidFill>
                          <a:effectLst/>
                          <a:hlinkClick r:id="rId32" tooltip="1991"/>
                        </a:rPr>
                        <a:t>1991</a:t>
                      </a:r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840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</a:rPr>
                        <a:t>9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3" tooltip="Янг, Джон"/>
                        </a:rPr>
                        <a:t>Джон Янг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" tooltip="1930"/>
                        </a:rPr>
                        <a:t>1930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17" tooltip="2018"/>
                        </a:rPr>
                        <a:t>2018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4" tooltip="21 апреля"/>
                        </a:rPr>
                        <a:t>21 апреля</a:t>
                      </a:r>
                      <a:r>
                        <a:rPr lang="ru-RU" sz="1400" b="1">
                          <a:effectLst/>
                        </a:rPr>
                        <a:t> </a:t>
                      </a:r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5" tooltip="1972"/>
                        </a:rPr>
                        <a:t>1972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6" tooltip="24 апреля"/>
                        </a:rPr>
                        <a:t>24 апреля</a:t>
                      </a:r>
                      <a:r>
                        <a:rPr lang="ru-RU" sz="1400" b="1">
                          <a:effectLst/>
                        </a:rPr>
                        <a:t> </a:t>
                      </a:r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5" tooltip="1972"/>
                        </a:rPr>
                        <a:t>1972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7" tooltip="Аполлон-16"/>
                        </a:rPr>
                        <a:t>Аполлон-16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>
                          <a:effectLst/>
                        </a:rPr>
                        <a:t>71 час 2 минуты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dirty="0">
                          <a:effectLst/>
                        </a:rPr>
                        <a:t>20 часов 14 минут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45840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</a:rPr>
                        <a:t>10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8" tooltip="Дьюк, Чарльз"/>
                        </a:rPr>
                        <a:t>Чарльз Дьюк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9" tooltip="1935"/>
                        </a:rPr>
                        <a:t>1935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840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</a:rPr>
                        <a:t>11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0" tooltip="Сернан, Юджин"/>
                        </a:rPr>
                        <a:t>Юджин Сернан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1" tooltip="1934"/>
                        </a:rPr>
                        <a:t>1934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2" tooltip="2017 год"/>
                        </a:rPr>
                        <a:t>2017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3" tooltip="11 декабря"/>
                        </a:rPr>
                        <a:t>11 декабря</a:t>
                      </a:r>
                      <a:r>
                        <a:rPr lang="ru-RU" sz="1400" b="1">
                          <a:effectLst/>
                        </a:rPr>
                        <a:t> </a:t>
                      </a:r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5" tooltip="1972"/>
                        </a:rPr>
                        <a:t>1972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4" tooltip="14 декабря"/>
                        </a:rPr>
                        <a:t>14 декабря</a:t>
                      </a:r>
                      <a:r>
                        <a:rPr lang="ru-RU" sz="1400" b="1">
                          <a:effectLst/>
                        </a:rPr>
                        <a:t> </a:t>
                      </a:r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5" tooltip="1972"/>
                        </a:rPr>
                        <a:t>1972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5" tooltip="Аполлон-17"/>
                        </a:rPr>
                        <a:t>Аполлон-17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>
                          <a:effectLst/>
                        </a:rPr>
                        <a:t>75 часов 1 минута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b="1" dirty="0">
                          <a:effectLst/>
                        </a:rPr>
                        <a:t>22 часа 2 минуты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535682"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effectLst/>
                        </a:rPr>
                        <a:t>12</a:t>
                      </a: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46" tooltip="Шмитт, Харрисон"/>
                        </a:rPr>
                        <a:t>Харрисон Шмитт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u="none" strike="noStrike">
                          <a:solidFill>
                            <a:srgbClr val="0645AD"/>
                          </a:solidFill>
                          <a:effectLst/>
                          <a:hlinkClick r:id="rId39" tooltip="1935"/>
                        </a:rPr>
                        <a:t>1935</a:t>
                      </a:r>
                      <a:endParaRPr lang="ru-RU" sz="1400" b="1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effectLst/>
                      </a:endParaRPr>
                    </a:p>
                  </a:txBody>
                  <a:tcPr marL="37838" marR="37838" marT="18919" marB="18919" anchor="ctr">
                    <a:lnL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116388" y="1815570"/>
            <a:ext cx="65" cy="4773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8700" rIns="0" bIns="3967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04698" y="64271"/>
            <a:ext cx="37382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ru-RU" sz="40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Люди на Луне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5514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" y="365125"/>
            <a:ext cx="1147064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GB" altLang="ru-RU" sz="48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Наша Земля глазами космонавта</a:t>
            </a:r>
            <a:br>
              <a:rPr lang="en-GB" altLang="ru-RU" sz="48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ru-RU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(картина А. Леонова «Над Чёрным морем»)</a:t>
            </a:r>
            <a:endParaRPr lang="ru-RU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181" y="1869440"/>
            <a:ext cx="6902838" cy="447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36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7774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Планеты солнечной системы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https://xn--b1agatbqgjneo2i.xn--p1ai/wp-content/uploads/2017/09/sol-system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426" y="1371746"/>
            <a:ext cx="8091547" cy="371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7040" y="5195659"/>
            <a:ext cx="11562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 </a:t>
            </a:r>
            <a:r>
              <a:rPr lang="ru-RU" sz="2400" b="1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солнечной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системе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8 </a:t>
            </a:r>
            <a:r>
              <a:rPr lang="ru-RU" sz="2400" b="1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планет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Меркурий, Венера, Земля, Марс, Юпитер, Сатурн, Уран, Нептун. В 2016 году астрономы из Калифорнийского технологического института предположили, что в </a:t>
            </a:r>
            <a:r>
              <a:rPr lang="ru-RU" sz="2400" b="1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Солнечной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системе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есть девятая </a:t>
            </a:r>
            <a:r>
              <a:rPr lang="ru-RU" sz="2400" b="1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планета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за пределами орбиты Плутона.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50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" y="506316"/>
            <a:ext cx="11704320" cy="1325563"/>
          </a:xfrm>
        </p:spPr>
        <p:txBody>
          <a:bodyPr>
            <a:noAutofit/>
          </a:bodyPr>
          <a:lstStyle/>
          <a:p>
            <a:pPr algn="ctr"/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Планеты-гиганты</a:t>
            </a:r>
            <a:r>
              <a:rPr lang="ru-RU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Юпитер, Сатурн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https://christopher-doll.com/wp-content/uploads/2013/10/SaturnOverTitan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8" t="-8499" r="18212" b="8499"/>
          <a:stretch/>
        </p:blipFill>
        <p:spPr bwMode="auto">
          <a:xfrm>
            <a:off x="6482080" y="1730279"/>
            <a:ext cx="5496560" cy="425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vatars.mds.yandex.net/get-zen_doc/1101877/pub_5be0b315b327ef00a9376e6f_5be0b3cbb54c0700aa9bbecf/scale_1200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89" y="2242502"/>
            <a:ext cx="5604510" cy="350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48138" y="6155945"/>
            <a:ext cx="2726196" cy="607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3000"/>
              </a:lnSpc>
            </a:pPr>
            <a:r>
              <a:rPr lang="en-GB" altLang="ru-RU" sz="3600" dirty="0" smtClean="0"/>
              <a:t>Юпитер и Ио</a:t>
            </a:r>
            <a:endParaRPr lang="en-GB" alt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911158" y="6155944"/>
            <a:ext cx="3075650" cy="607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3000"/>
              </a:lnSpc>
            </a:pPr>
            <a:r>
              <a:rPr lang="en-GB" altLang="ru-RU" sz="3600" dirty="0" smtClean="0"/>
              <a:t>Сатурн и Титан</a:t>
            </a:r>
            <a:endParaRPr lang="en-GB" altLang="ru-RU" sz="3600" dirty="0"/>
          </a:p>
        </p:txBody>
      </p:sp>
    </p:spTree>
    <p:extLst>
      <p:ext uri="{BB962C8B-B14F-4D97-AF65-F5344CB8AC3E}">
        <p14:creationId xmlns:p14="http://schemas.microsoft.com/office/powerpoint/2010/main" val="384933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Планеты</a:t>
            </a:r>
            <a:r>
              <a:rPr lang="ru-RU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Уран, Нептун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169" y="1912303"/>
            <a:ext cx="4467860" cy="4467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080" y="1912303"/>
            <a:ext cx="4653280" cy="465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573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6212" y="299095"/>
            <a:ext cx="11360988" cy="1325563"/>
          </a:xfrm>
        </p:spPr>
        <p:txBody>
          <a:bodyPr>
            <a:noAutofit/>
          </a:bodyPr>
          <a:lstStyle/>
          <a:p>
            <a:r>
              <a:rPr lang="ru-RU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Основоположник космонавтики</a:t>
            </a:r>
            <a:endParaRPr lang="ru-RU" sz="5400" dirty="0"/>
          </a:p>
        </p:txBody>
      </p:sp>
      <p:pic>
        <p:nvPicPr>
          <p:cNvPr id="1028" name="Picture 4" descr="https://pbs.twimg.com/media/D39NMmBWwAAgrq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9"/>
          <a:stretch/>
        </p:blipFill>
        <p:spPr bwMode="auto">
          <a:xfrm>
            <a:off x="886364" y="1624658"/>
            <a:ext cx="10298502" cy="466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21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Венера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80" y="2169636"/>
            <a:ext cx="5991225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092" y="1781492"/>
            <a:ext cx="4500563" cy="450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591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Марс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645" y="135767"/>
            <a:ext cx="42862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3" y="135767"/>
            <a:ext cx="4208780" cy="417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945" y="3422332"/>
            <a:ext cx="4643035" cy="3435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7841" y="5549842"/>
            <a:ext cx="3362960" cy="493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</a:pPr>
            <a:r>
              <a:rPr lang="en-GB" altLang="ru-RU" sz="2800" dirty="0" smtClean="0"/>
              <a:t>Марсоход «Спирит»</a:t>
            </a:r>
            <a:endParaRPr lang="en-GB" altLang="ru-RU" sz="2800" dirty="0"/>
          </a:p>
        </p:txBody>
      </p:sp>
    </p:spTree>
    <p:extLst>
      <p:ext uri="{BB962C8B-B14F-4D97-AF65-F5344CB8AC3E}">
        <p14:creationId xmlns:p14="http://schemas.microsoft.com/office/powerpoint/2010/main" val="403094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altLang="ru-RU" sz="48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Исследование Луны и планет Солнечной системы</a:t>
            </a:r>
            <a:endParaRPr lang="ru-RU" sz="48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280" y="2042159"/>
            <a:ext cx="11292840" cy="420592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GB" altLang="ru-RU" sz="3200" dirty="0" smtClean="0"/>
              <a:t>С 1959 — АМС серии «Луна», фотографии обратной стороны Луны, доставка лунного грунта на Землю, «Луноходы»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GB" altLang="ru-RU" sz="3200" dirty="0" smtClean="0"/>
              <a:t>С 1961 — АМС серии «Венера», фотографии поверхности Венеры, изучение грунта и атмосферы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GB" altLang="ru-RU" sz="3200" dirty="0" smtClean="0"/>
              <a:t>С 1963 — АМС серии «Марс» и «Маринер», исследование грунта и атмосферы, фото и видео съёмка, марсоходы.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GB" altLang="ru-RU" sz="3200" dirty="0" smtClean="0"/>
              <a:t>С 1972 — АМС серии «Пионер» и «Вояджер» исследуют планеты-гиганты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GB" altLang="ru-RU" sz="3200" dirty="0" smtClean="0"/>
              <a:t>С 1974 — АМС «Маринер-10», фотосъёмка поверхности Меркурия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415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1445"/>
            <a:ext cx="10515600" cy="1138555"/>
          </a:xfrm>
        </p:spPr>
        <p:txBody>
          <a:bodyPr>
            <a:normAutofit/>
          </a:bodyPr>
          <a:lstStyle/>
          <a:p>
            <a:pPr algn="ctr"/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Орбитальные станции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740" y="1152208"/>
            <a:ext cx="11526520" cy="2535872"/>
          </a:xfrm>
        </p:spPr>
        <p:txBody>
          <a:bodyPr/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GB" altLang="ru-RU" sz="3200" dirty="0" smtClean="0"/>
              <a:t>1971-1991 — станции серии «Салют» (1-7)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GB" altLang="ru-RU" sz="3200" dirty="0" smtClean="0"/>
              <a:t>1973 — американская станция «Скайлэб»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GB" altLang="ru-RU" sz="3200" dirty="0" smtClean="0"/>
              <a:t>1986-2001 — первая в Мире многомодульная станция «Мир»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</a:pPr>
            <a:r>
              <a:rPr lang="en-GB" altLang="ru-RU" sz="3200" dirty="0" smtClean="0"/>
              <a:t>С 1998 — МКС </a:t>
            </a:r>
          </a:p>
          <a:p>
            <a:endParaRPr lang="ru-RU" dirty="0"/>
          </a:p>
        </p:txBody>
      </p:sp>
      <p:pic>
        <p:nvPicPr>
          <p:cNvPr id="17412" name="Picture 4" descr="https://primechaniya.ru/storage/images/2017/noyabr_2017/05-11-17/17439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606" y="2801815"/>
            <a:ext cx="6086654" cy="40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2740" y="6068336"/>
            <a:ext cx="5304657" cy="493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3000"/>
              </a:lnSpc>
            </a:pPr>
            <a:r>
              <a:rPr lang="ru-RU" altLang="ru-RU" sz="2800" b="1" dirty="0" smtClean="0">
                <a:solidFill>
                  <a:srgbClr val="003FBC"/>
                </a:solidFill>
              </a:rPr>
              <a:t>Орбитальная станция </a:t>
            </a:r>
            <a:r>
              <a:rPr lang="en-GB" altLang="ru-RU" sz="2800" b="1" dirty="0" smtClean="0">
                <a:solidFill>
                  <a:srgbClr val="003FBC"/>
                </a:solidFill>
              </a:rPr>
              <a:t>«Салют-7»</a:t>
            </a:r>
            <a:endParaRPr lang="en-GB" altLang="ru-RU" sz="2800" b="1" dirty="0">
              <a:solidFill>
                <a:srgbClr val="003F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87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467" y="5897597"/>
            <a:ext cx="10515600" cy="70640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Космическая станция МКС</a:t>
            </a:r>
            <a:endParaRPr lang="ru-RU" sz="36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https://avatars.mds.yandex.net/get-zen_doc/1936066/pub_5e94cea88837852659c74567_5e94cef22df22c6338f5974c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320" y="599984"/>
            <a:ext cx="7033894" cy="5181635"/>
          </a:xfrm>
          <a:prstGeom prst="rect">
            <a:avLst/>
          </a:prstGeom>
          <a:noFill/>
          <a:effectLst>
            <a:glow rad="622300">
              <a:schemeClr val="accent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65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045" y="365125"/>
            <a:ext cx="11611155" cy="1325563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Основатель практической космонавтики</a:t>
            </a:r>
            <a:endParaRPr lang="ru-RU" dirty="0"/>
          </a:p>
        </p:txBody>
      </p:sp>
      <p:pic>
        <p:nvPicPr>
          <p:cNvPr id="2050" name="Picture 2" descr="https://avatars.mds.yandex.net/get-zen_doc/1583391/pub_5e3a99156d34394d66d8315c_5e3d562f31996b5ab90f7ed7/scale_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138" y="1473230"/>
            <a:ext cx="708494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19819" y="5607110"/>
            <a:ext cx="1161115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40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Королев Сергей Павлович (1907-1966)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60437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Механик, математик космонавтики</a:t>
            </a:r>
            <a:endParaRPr lang="ru-RU" dirty="0"/>
          </a:p>
        </p:txBody>
      </p:sp>
      <p:pic>
        <p:nvPicPr>
          <p:cNvPr id="3074" name="Picture 2" descr="http://sevkprf.ru/wp-content/uploads/2020/02/%D0%9A%D0%B5%D0%BB%D0%B4%D1%8B%D1%8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93" y="1756613"/>
            <a:ext cx="652700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0167" y="2311790"/>
            <a:ext cx="53311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Келдыш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Мстислав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Всеволодович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(1911—1978), </a:t>
            </a:r>
            <a:r>
              <a:rPr lang="ru-RU" sz="24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советский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учёный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области 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прикладной математики и механики, крупный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организатор советской науки, один из идеологов советской космической программы. Президент Академии наук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СССР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(1961—1975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49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Начало космической эры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080" y="1758156"/>
            <a:ext cx="608584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altLang="ru-RU" sz="3200" dirty="0" smtClean="0"/>
              <a:t>4 октября 1957 — запущен первый искусственный спутник Земли (Спутник-1, СССР).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altLang="ru-RU" sz="3200" dirty="0" smtClean="0"/>
              <a:t>Масса — 83,6 кг;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altLang="ru-RU" sz="3200" dirty="0" smtClean="0"/>
              <a:t>Диаметр — 58 см.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en-GB" altLang="ru-RU" sz="3200" dirty="0" smtClean="0"/>
              <a:t>Спутник летал 92 дня, до 4 января 1958 года, совершив 1440 оборотов вокруг Земли (60 млн км)</a:t>
            </a:r>
            <a:r>
              <a:rPr lang="ar-SA" altLang="ru-RU" sz="3200" dirty="0"/>
              <a:t>‏</a:t>
            </a:r>
            <a:endParaRPr lang="en-GB" altLang="ru-RU" sz="3200" dirty="0" smtClean="0"/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920" y="1676400"/>
            <a:ext cx="5494337" cy="4500563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40000"/>
              </a:schemeClr>
            </a:glow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826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«Космические» собаки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2125821"/>
            <a:ext cx="6014720" cy="380968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en-GB" altLang="ru-RU" sz="3600" dirty="0"/>
              <a:t>3 ноября 1957 — первый полёт в космос живого существа на корабле «Спутник-2», собака Лайка.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en-GB" altLang="ru-RU" sz="3600" dirty="0"/>
              <a:t>19 августа 1960 — на корабле «Спутник-5» полёт в космос совершили собаки Белка и Стрелка. </a:t>
            </a:r>
          </a:p>
          <a:p>
            <a:endParaRPr lang="ru-RU" dirty="0"/>
          </a:p>
        </p:txBody>
      </p:sp>
      <p:pic>
        <p:nvPicPr>
          <p:cNvPr id="2050" name="Picture 2" descr="https://upload.wikimedia.org/wikipedia/ru/a/a5/Belka_and_Strelka.Space_Dogs.Real-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296" y="1834674"/>
            <a:ext cx="5443580" cy="4100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4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космонавт Земли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silamira.ru/wp-content/uploads/2019/05/10-6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15700"/>
            <a:ext cx="10515600" cy="4171188"/>
          </a:xfrm>
          <a:prstGeom prst="rect">
            <a:avLst/>
          </a:prstGeom>
          <a:noFill/>
          <a:effectLst>
            <a:glow rad="736600">
              <a:schemeClr val="accent1">
                <a:alpha val="40000"/>
              </a:scheme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63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alt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Юрий Алексеевич Гагарин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960" y="2104614"/>
            <a:ext cx="6492240" cy="4351338"/>
          </a:xfrm>
        </p:spPr>
        <p:txBody>
          <a:bodyPr/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en-GB" altLang="ru-RU" sz="3600" dirty="0" smtClean="0"/>
              <a:t>Родился 9 марта 1934</a:t>
            </a:r>
            <a:r>
              <a:rPr lang="ru-RU" altLang="ru-RU" sz="3600" dirty="0" smtClean="0"/>
              <a:t> г.</a:t>
            </a:r>
            <a:r>
              <a:rPr lang="en-GB" altLang="ru-RU" sz="3600" dirty="0" smtClean="0"/>
              <a:t>, в д. Клушино, Смоленской обл.</a:t>
            </a:r>
          </a:p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en-GB" altLang="ru-RU" sz="3600" dirty="0" smtClean="0"/>
              <a:t>Погиб 27 марта 1968</a:t>
            </a:r>
            <a:r>
              <a:rPr lang="ru-RU" altLang="ru-RU" sz="3600" dirty="0" smtClean="0"/>
              <a:t> г.</a:t>
            </a:r>
            <a:r>
              <a:rPr lang="en-GB" altLang="ru-RU" sz="3600" dirty="0" smtClean="0"/>
              <a:t>, около города Киржач Владимирской обл</a:t>
            </a:r>
            <a:r>
              <a:rPr lang="ru-RU" altLang="ru-RU" sz="3600" dirty="0" smtClean="0"/>
              <a:t>асти</a:t>
            </a:r>
            <a:r>
              <a:rPr lang="en-GB" altLang="ru-RU" sz="3600" dirty="0" smtClean="0"/>
              <a:t> при выполнении тренировочного полёта</a:t>
            </a:r>
          </a:p>
          <a:p>
            <a:endParaRPr lang="ru-RU" dirty="0"/>
          </a:p>
        </p:txBody>
      </p:sp>
      <p:pic>
        <p:nvPicPr>
          <p:cNvPr id="5122" name="Picture 2" descr="https://cdn.ruposters.ru/newsbody/b/b3997d678361ac001cc8f26d37f734f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292" y="1552555"/>
            <a:ext cx="4191000" cy="5125243"/>
          </a:xfrm>
          <a:prstGeom prst="rect">
            <a:avLst/>
          </a:prstGeom>
          <a:noFill/>
          <a:effectLst>
            <a:glow rad="431800">
              <a:schemeClr val="accent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77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3FB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полет человека</a:t>
            </a:r>
            <a:endParaRPr lang="ru-RU" sz="5400" b="1" dirty="0">
              <a:solidFill>
                <a:srgbClr val="003FB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https://drasler.ru/wp-content/uploads/2019/05/%D0%93%D0%B0%D0%B3%D0%B0%D1%80%D0%B8%D0%BD-%D1%87%D0%B5%D1%80%D0%BD%D0%BE-%D0%B1%D0%B5%D0%BB%D0%BE%D0%B5-%D1%84%D0%BE%D1%82%D0%BE-%D0%BF%D0%BE%D0%B4%D0%B1%D0%BE%D1%80%D0%BA%D0%B0-00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776" y="1914208"/>
            <a:ext cx="563644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3040" y="2259648"/>
            <a:ext cx="6024880" cy="3183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ru-RU" altLang="ru-RU" sz="3600" dirty="0" smtClean="0"/>
              <a:t>12 апреля 1961 года был осуществлен п</a:t>
            </a:r>
            <a:r>
              <a:rPr lang="en-GB" altLang="ru-RU" sz="3600" dirty="0" smtClean="0"/>
              <a:t>ервый полёт человека в космос на корабле «Восток-1»</a:t>
            </a:r>
            <a:r>
              <a:rPr lang="ru-RU" altLang="ru-RU" sz="3600" dirty="0" smtClean="0"/>
              <a:t>,</a:t>
            </a:r>
            <a:r>
              <a:rPr lang="en-GB" altLang="ru-RU" sz="3600" dirty="0" smtClean="0"/>
              <a:t> продолжался 108 минут (один виток вокруг Земли</a:t>
            </a:r>
            <a:r>
              <a:rPr lang="ru-RU" altLang="ru-RU" sz="3600" dirty="0" smtClean="0"/>
              <a:t>)</a:t>
            </a:r>
            <a:endParaRPr lang="en-GB" altLang="ru-RU" sz="3600" dirty="0"/>
          </a:p>
        </p:txBody>
      </p:sp>
    </p:spTree>
    <p:extLst>
      <p:ext uri="{BB962C8B-B14F-4D97-AF65-F5344CB8AC3E}">
        <p14:creationId xmlns:p14="http://schemas.microsoft.com/office/powerpoint/2010/main" val="114709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594</Words>
  <Application>Microsoft Office PowerPoint</Application>
  <PresentationFormat>Широкоэкранный</PresentationFormat>
  <Paragraphs>138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Тема Office</vt:lpstr>
      <vt:lpstr>Презентация PowerPoint</vt:lpstr>
      <vt:lpstr>Основоположник космонавтики</vt:lpstr>
      <vt:lpstr>Основатель практической космонавтики</vt:lpstr>
      <vt:lpstr>Механик, математик космонавтики</vt:lpstr>
      <vt:lpstr>Начало космической эры</vt:lpstr>
      <vt:lpstr>«Космические» собаки</vt:lpstr>
      <vt:lpstr>Первый космонавт Земли</vt:lpstr>
      <vt:lpstr>Юрий Алексеевич Гагарин</vt:lpstr>
      <vt:lpstr>Первый полет человека</vt:lpstr>
      <vt:lpstr>Целые сутки в космосе</vt:lpstr>
      <vt:lpstr>Первая женщина-космонавт</vt:lpstr>
      <vt:lpstr>Человек в открытом космосе</vt:lpstr>
      <vt:lpstr>Первое прилунение</vt:lpstr>
      <vt:lpstr>Люди на Луне</vt:lpstr>
      <vt:lpstr>Презентация PowerPoint</vt:lpstr>
      <vt:lpstr>Наша Земля глазами космонавта (картина А. Леонова «Над Чёрным морем»)</vt:lpstr>
      <vt:lpstr>Планеты солнечной системы</vt:lpstr>
      <vt:lpstr>Планеты-гиганты  Юпитер, Сатурн</vt:lpstr>
      <vt:lpstr>Планеты Уран, Нептун</vt:lpstr>
      <vt:lpstr>Венера</vt:lpstr>
      <vt:lpstr>Марс</vt:lpstr>
      <vt:lpstr>Исследование Луны и планет Солнечной системы</vt:lpstr>
      <vt:lpstr>Орбитальные станции</vt:lpstr>
      <vt:lpstr>Космическая станция МКС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2021-04-07T11:26:51Z</dcterms:created>
  <dcterms:modified xsi:type="dcterms:W3CDTF">2021-04-11T14:12:04Z</dcterms:modified>
</cp:coreProperties>
</file>