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3" r:id="rId2"/>
    <p:sldId id="275" r:id="rId3"/>
    <p:sldId id="256" r:id="rId4"/>
    <p:sldId id="257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03" autoAdjust="0"/>
    <p:restoredTop sz="94660"/>
  </p:normalViewPr>
  <p:slideViewPr>
    <p:cSldViewPr>
      <p:cViewPr>
        <p:scale>
          <a:sx n="66" d="100"/>
          <a:sy n="66" d="100"/>
        </p:scale>
        <p:origin x="-1092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0D22D-D7C2-4BC1-B25F-7D1B9BD8F50D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B1E6D-A673-43A0-BEA7-28615572A3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386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B1E6D-A673-43A0-BEA7-28615572A34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D3252-15F8-4890-9C90-502D7EABEE62}" type="datetimeFigureOut">
              <a:rPr lang="ru-RU" smtClean="0"/>
              <a:pPr/>
              <a:t>18.12.2016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22D6C-B860-4C17-970E-5583C89FC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0.xml"/><Relationship Id="rId18" Type="http://schemas.openxmlformats.org/officeDocument/2006/relationships/slide" Target="slide16.xm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slide" Target="slide12.xml"/><Relationship Id="rId17" Type="http://schemas.openxmlformats.org/officeDocument/2006/relationships/slide" Target="slide7.xml"/><Relationship Id="rId2" Type="http://schemas.openxmlformats.org/officeDocument/2006/relationships/notesSlide" Target="../notesSlides/notesSlide1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s61.radikal.ru/i171/1004/33/710b0b3a87a9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0.xml"/><Relationship Id="rId18" Type="http://schemas.openxmlformats.org/officeDocument/2006/relationships/slide" Target="slide16.xm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slide" Target="slide12.xml"/><Relationship Id="rId17" Type="http://schemas.openxmlformats.org/officeDocument/2006/relationships/slide" Target="slide7.xml"/><Relationship Id="rId2" Type="http://schemas.openxmlformats.org/officeDocument/2006/relationships/notesSlide" Target="../notesSlides/notesSlide2.xml"/><Relationship Id="rId16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11.xml"/><Relationship Id="rId4" Type="http://schemas.openxmlformats.org/officeDocument/2006/relationships/slide" Target="slide8.xml"/><Relationship Id="rId9" Type="http://schemas.openxmlformats.org/officeDocument/2006/relationships/slide" Target="slide5.xml"/><Relationship Id="rId1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786050" y="2214554"/>
            <a:ext cx="3672000" cy="3672000"/>
            <a:chOff x="2786050" y="1500174"/>
            <a:chExt cx="3672000" cy="3672000"/>
          </a:xfrm>
        </p:grpSpPr>
        <p:grpSp>
          <p:nvGrpSpPr>
            <p:cNvPr id="6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" name="Выноска с четырьмя стрелками 7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Равнобедренный треугольник 8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Овал 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Овал 9"/>
          <p:cNvSpPr/>
          <p:nvPr/>
        </p:nvSpPr>
        <p:spPr>
          <a:xfrm>
            <a:off x="2714612" y="221455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142852"/>
            <a:ext cx="57090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гра «Колесо фортуны»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7429520" y="6429372"/>
            <a:ext cx="1714480" cy="428628"/>
          </a:xfrm>
          <a:prstGeom prst="actionButtonBlank">
            <a:avLst/>
          </a:prstGeom>
          <a:solidFill>
            <a:srgbClr val="FFC0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Правила игры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Прямоугольник 13">
            <a:hlinkClick r:id="rId2" action="ppaction://hlinksldjump"/>
          </p:cNvPr>
          <p:cNvSpPr/>
          <p:nvPr/>
        </p:nvSpPr>
        <p:spPr>
          <a:xfrm>
            <a:off x="928662" y="928670"/>
            <a:ext cx="7215238" cy="571504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Степь да степь кругом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Управляющая кнопка: настраиваемая 17">
            <a:hlinkClick r:id="" action="ppaction://hlinkshowjump?jump=endshow" highlightClick="1"/>
          </p:cNvPr>
          <p:cNvSpPr/>
          <p:nvPr/>
        </p:nvSpPr>
        <p:spPr>
          <a:xfrm>
            <a:off x="64291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571472" y="0"/>
            <a:ext cx="800105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7. 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Какой орган чувств особенно развит у степного орла?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Острое зрение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71543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sysClr val="windowText" lastClr="000000"/>
                </a:solidFill>
              </a:rPr>
              <a:t>8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.</a:t>
            </a:r>
            <a:r>
              <a:rPr lang="ru-RU" sz="3200" b="1" dirty="0">
                <a:solidFill>
                  <a:sysClr val="windowText" lastClr="000000"/>
                </a:solidFill>
              </a:rPr>
              <a:t> Перечисли названия степных птиц. </a:t>
            </a:r>
          </a:p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 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>
                <a:solidFill>
                  <a:prstClr val="white"/>
                </a:solidFill>
              </a:rPr>
              <a:t>Дрофа, журавль-красавка, орел, жаворонок…</a:t>
            </a:r>
            <a:endParaRPr lang="ru-RU" sz="3200" b="1" dirty="0">
              <a:solidFill>
                <a:prstClr val="white"/>
              </a:solidFill>
            </a:endParaRPr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3615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9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. Как сайгак приспособился к жизни в степи? 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Маскирующая окраска, быстро бегает.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10. 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Самый крупный хищник степи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0" y="3714752"/>
            <a:ext cx="900115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Волк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71543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11.  Где в степи можно увидеть деревья?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572560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долинах рек, балках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12.  Почему животные степей живут стадами?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Облегчает защиту слабых членов от хищников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357158" y="0"/>
            <a:ext cx="8429684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13. Почему в степи много мелких животных 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142844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степи открытое пространство, легче спрятаться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14. 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Назови пресмыкающихся степи.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715436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Степная гадюка, ящерица…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15.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Почему многие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 животные степей занесены в красную книгу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smtClean="0"/>
              <a:t>Исчезают .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16. Какие опасные </a:t>
            </a:r>
            <a:r>
              <a:rPr lang="ru-RU" sz="3200" b="1" smtClean="0">
                <a:solidFill>
                  <a:sysClr val="windowText" lastClr="000000"/>
                </a:solidFill>
              </a:rPr>
              <a:t>явления природы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могут быть в степи ?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Засухи, пожары, суховеи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Управляющая кнопка: далее 110">
            <a:hlinkClick r:id="" action="ppaction://hlinkshowjump?jump=nextslide" highlightClick="1"/>
          </p:cNvPr>
          <p:cNvSpPr/>
          <p:nvPr/>
        </p:nvSpPr>
        <p:spPr>
          <a:xfrm>
            <a:off x="4214810" y="6429372"/>
            <a:ext cx="642942" cy="428628"/>
          </a:xfrm>
          <a:prstGeom prst="actionButtonForwardNex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10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4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9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4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5" name="Прямоугольная выноска 104"/>
          <p:cNvSpPr/>
          <p:nvPr/>
        </p:nvSpPr>
        <p:spPr>
          <a:xfrm>
            <a:off x="285720" y="285728"/>
            <a:ext cx="3429024" cy="714380"/>
          </a:xfrm>
          <a:prstGeom prst="wedgeRectCallout">
            <a:avLst>
              <a:gd name="adj1" fmla="val 80771"/>
              <a:gd name="adj2" fmla="val 420645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Щелкайте по барабану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7" name="Овал 106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ая выноска 107"/>
          <p:cNvSpPr/>
          <p:nvPr/>
        </p:nvSpPr>
        <p:spPr>
          <a:xfrm>
            <a:off x="5429256" y="5643578"/>
            <a:ext cx="3429024" cy="969838"/>
          </a:xfrm>
          <a:prstGeom prst="wedgeRectCallout">
            <a:avLst>
              <a:gd name="adj1" fmla="val -11044"/>
              <a:gd name="adj2" fmla="val -290776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Переход к вопросу по гиперссылке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10" name="Прямоугольная выноска 109"/>
          <p:cNvSpPr/>
          <p:nvPr/>
        </p:nvSpPr>
        <p:spPr>
          <a:xfrm>
            <a:off x="285720" y="5643578"/>
            <a:ext cx="3429024" cy="969838"/>
          </a:xfrm>
          <a:prstGeom prst="wedgeRectCallout">
            <a:avLst>
              <a:gd name="adj1" fmla="val 84145"/>
              <a:gd name="adj2" fmla="val -32203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Следующий ход – снова щелчком по барабану.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6" name="Прямоугольная выноска 105"/>
          <p:cNvSpPr/>
          <p:nvPr/>
        </p:nvSpPr>
        <p:spPr>
          <a:xfrm>
            <a:off x="4429124" y="285728"/>
            <a:ext cx="4357718" cy="928694"/>
          </a:xfrm>
          <a:prstGeom prst="wedgeRectCallout">
            <a:avLst>
              <a:gd name="adj1" fmla="val 4766"/>
              <a:gd name="adj2" fmla="val 269369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Меняющийся цвет  кружка означает выпавший вопрос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500"/>
                            </p:stCondLst>
                            <p:childTnLst>
                              <p:par>
                                <p:cTn id="31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>
                      <p:stCondLst>
                        <p:cond delay="0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1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7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000"/>
                            </p:stCondLst>
                            <p:childTnLst>
                              <p:par>
                                <p:cTn id="17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0" fill="hold">
                      <p:stCondLst>
                        <p:cond delay="0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2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2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1000"/>
                            </p:stCondLst>
                            <p:childTnLst>
                              <p:par>
                                <p:cTn id="23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5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000"/>
                            </p:stCondLst>
                            <p:childTnLst>
                              <p:par>
                                <p:cTn id="25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3" fill="hold">
                      <p:stCondLst>
                        <p:cond delay="0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000"/>
                            </p:stCondLst>
                            <p:childTnLst>
                              <p:par>
                                <p:cTn id="27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9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0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4" fill="hold">
                      <p:stCondLst>
                        <p:cond delay="0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3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1000"/>
                            </p:stCondLst>
                            <p:childTnLst>
                              <p:par>
                                <p:cTn id="3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35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6" fill="hold">
                      <p:stCondLst>
                        <p:cond delay="0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3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000"/>
                            </p:stCondLst>
                            <p:childTnLst>
                              <p:par>
                                <p:cTn id="34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56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7" fill="hold">
                      <p:stCondLst>
                        <p:cond delay="0"/>
                      </p:stCondLst>
                      <p:childTnLst>
                        <p:par>
                          <p:cTn id="358" fill="hold">
                            <p:stCondLst>
                              <p:cond delay="0"/>
                            </p:stCondLst>
                            <p:childTnLst>
                              <p:par>
                                <p:cTn id="3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6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1000"/>
                            </p:stCondLst>
                            <p:childTnLst>
                              <p:par>
                                <p:cTn id="3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36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7" fill="hold">
                      <p:stCondLst>
                        <p:cond delay="0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3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4" fill="hold">
                      <p:stCondLst>
                        <p:cond delay="0"/>
                      </p:stCondLst>
                      <p:childTnLst>
                        <p:par>
                          <p:cTn id="375" fill="hold">
                            <p:stCondLst>
                              <p:cond delay="0"/>
                            </p:stCondLst>
                            <p:childTnLst>
                              <p:par>
                                <p:cTn id="37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7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</p:childTnLst>
        </p:cTn>
      </p:par>
    </p:tnLst>
    <p:bldLst>
      <p:bldP spid="111" grpId="0" animBg="1"/>
      <p:bldP spid="15" grpId="0" animBg="1"/>
      <p:bldP spid="105" grpId="0" animBg="1"/>
      <p:bldP spid="107" grpId="0" animBg="1"/>
      <p:bldP spid="108" grpId="0" animBg="1"/>
      <p:bldP spid="110" grpId="0" animBg="1"/>
      <p:bldP spid="10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571472" y="0"/>
            <a:ext cx="8001056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Молодцы!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428596" y="3714752"/>
            <a:ext cx="828680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Все знаете на отлично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154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Шаблон игры из коллекции Г.О.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Аствацатурова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defRPr/>
            </a:pPr>
            <a:r>
              <a:rPr lang="ru-RU" u="sng" dirty="0" smtClean="0">
                <a:hlinkClick r:id="rId2"/>
              </a:rPr>
              <a:t>http://s61.radikal.ru/i171/1004/33/710b0b3a87a9.jpg</a:t>
            </a:r>
            <a:r>
              <a:rPr lang="ru-RU" u="sng" dirty="0" smtClean="0"/>
              <a:t>  - тюльпаны в степи</a:t>
            </a:r>
            <a:r>
              <a:rPr lang="ru-RU" dirty="0" smtClean="0"/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gradFill flip="none" rotWithShape="1">
            <a:gsLst>
              <a:gs pos="0">
                <a:srgbClr val="FFC000"/>
              </a:gs>
              <a:gs pos="50000">
                <a:srgbClr val="FF66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032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714612" y="1500174"/>
            <a:ext cx="3714776" cy="3714776"/>
          </a:xfrm>
          <a:prstGeom prst="ellipse">
            <a:avLst/>
          </a:prstGeom>
          <a:noFill/>
          <a:ln w="6032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786050" y="1542950"/>
            <a:ext cx="3672000" cy="3672000"/>
            <a:chOff x="2786050" y="1500174"/>
            <a:chExt cx="3672000" cy="367200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" name="Выноска с четырьмя стрелками 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" name="Овал 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286248" y="85723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4" action="ppaction://hlinksldjump"/>
          </p:cNvPr>
          <p:cNvSpPr/>
          <p:nvPr/>
        </p:nvSpPr>
        <p:spPr>
          <a:xfrm>
            <a:off x="4357686" y="521495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6429388" y="300037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hlinkClick r:id="rId6" action="ppaction://hlinksldjump"/>
          </p:cNvPr>
          <p:cNvSpPr/>
          <p:nvPr/>
        </p:nvSpPr>
        <p:spPr>
          <a:xfrm>
            <a:off x="2143108" y="307181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>
            <a:hlinkClick r:id="rId7" action="ppaction://hlinksldjump"/>
          </p:cNvPr>
          <p:cNvSpPr/>
          <p:nvPr/>
        </p:nvSpPr>
        <p:spPr>
          <a:xfrm>
            <a:off x="5786446" y="15001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rId8" action="ppaction://hlinksldjump"/>
          </p:cNvPr>
          <p:cNvSpPr/>
          <p:nvPr/>
        </p:nvSpPr>
        <p:spPr>
          <a:xfrm>
            <a:off x="2714612" y="157161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>
            <a:hlinkClick r:id="rId9" action="ppaction://hlinksldjump"/>
          </p:cNvPr>
          <p:cNvSpPr/>
          <p:nvPr/>
        </p:nvSpPr>
        <p:spPr>
          <a:xfrm>
            <a:off x="271461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>
          <a:xfrm>
            <a:off x="5929322" y="450057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>
            <a:hlinkClick r:id="rId11" action="ppaction://hlinksldjump"/>
          </p:cNvPr>
          <p:cNvSpPr/>
          <p:nvPr/>
        </p:nvSpPr>
        <p:spPr>
          <a:xfrm>
            <a:off x="5143504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hlinkClick r:id="rId12" action="ppaction://hlinksldjump"/>
          </p:cNvPr>
          <p:cNvSpPr/>
          <p:nvPr/>
        </p:nvSpPr>
        <p:spPr>
          <a:xfrm>
            <a:off x="3428992" y="107154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hlinkClick r:id="rId13" action="ppaction://hlinksldjump"/>
          </p:cNvPr>
          <p:cNvSpPr/>
          <p:nvPr/>
        </p:nvSpPr>
        <p:spPr>
          <a:xfrm>
            <a:off x="2285984" y="2285992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>
            <a:hlinkClick r:id="rId14" action="ppaction://hlinksldjump"/>
          </p:cNvPr>
          <p:cNvSpPr/>
          <p:nvPr/>
        </p:nvSpPr>
        <p:spPr>
          <a:xfrm>
            <a:off x="6286512" y="221455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>
            <a:hlinkClick r:id="rId15" action="ppaction://hlinksldjump"/>
          </p:cNvPr>
          <p:cNvSpPr/>
          <p:nvPr/>
        </p:nvSpPr>
        <p:spPr>
          <a:xfrm>
            <a:off x="6357950" y="3786190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>
            <a:hlinkClick r:id="rId16" action="ppaction://hlinksldjump"/>
          </p:cNvPr>
          <p:cNvSpPr/>
          <p:nvPr/>
        </p:nvSpPr>
        <p:spPr>
          <a:xfrm>
            <a:off x="2285984" y="3857628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17" action="ppaction://hlinksldjump"/>
          </p:cNvPr>
          <p:cNvSpPr/>
          <p:nvPr/>
        </p:nvSpPr>
        <p:spPr>
          <a:xfrm>
            <a:off x="5214942" y="5000636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hlinkClick r:id="rId18" action="ppaction://hlinksldjump"/>
          </p:cNvPr>
          <p:cNvSpPr/>
          <p:nvPr/>
        </p:nvSpPr>
        <p:spPr>
          <a:xfrm>
            <a:off x="3428992" y="5072074"/>
            <a:ext cx="571504" cy="57150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" name="Группа 26"/>
          <p:cNvGrpSpPr/>
          <p:nvPr/>
        </p:nvGrpSpPr>
        <p:grpSpPr>
          <a:xfrm rot="2568474">
            <a:off x="2784610" y="1570172"/>
            <a:ext cx="3672000" cy="3672000"/>
            <a:chOff x="2786050" y="1500174"/>
            <a:chExt cx="3672000" cy="3672000"/>
          </a:xfrm>
        </p:grpSpPr>
        <p:grpSp>
          <p:nvGrpSpPr>
            <p:cNvPr id="2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0" name="Выноска с четырьмя стрелками 2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Равнобедренный треугольник 3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9" name="Овал 2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 rot="13568796">
            <a:off x="2760423" y="1568577"/>
            <a:ext cx="3672000" cy="3672000"/>
            <a:chOff x="2786050" y="1500174"/>
            <a:chExt cx="3672000" cy="3672000"/>
          </a:xfrm>
        </p:grpSpPr>
        <p:grpSp>
          <p:nvGrpSpPr>
            <p:cNvPr id="3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35" name="Выноска с четырьмя стрелками 3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Равнобедренный треугольник 3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4" name="Овал 3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7" name="Группа 36"/>
          <p:cNvGrpSpPr/>
          <p:nvPr/>
        </p:nvGrpSpPr>
        <p:grpSpPr>
          <a:xfrm rot="162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3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0" name="Выноска с четырьмя стрелками 3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Равнобедренный треугольник 4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 rot="9303429">
            <a:off x="2785996" y="1500118"/>
            <a:ext cx="3672000" cy="3672000"/>
            <a:chOff x="2786050" y="1500174"/>
            <a:chExt cx="3672000" cy="3672000"/>
          </a:xfrm>
        </p:grpSpPr>
        <p:grpSp>
          <p:nvGrpSpPr>
            <p:cNvPr id="4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45" name="Выноска с четырьмя стрелками 4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" name="Равнобедренный треугольник 4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4" name="Овал 4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7" name="Группа 46"/>
          <p:cNvGrpSpPr/>
          <p:nvPr/>
        </p:nvGrpSpPr>
        <p:grpSpPr>
          <a:xfrm rot="108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4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0" name="Выноска с четырьмя стрелками 4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Равнобедренный треугольник 5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9" name="Овал 4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55" name="Выноска с четырьмя стрелками 5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Равнобедренный треугольник 5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4" name="Овал 5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 rot="540000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5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0" name="Выноска с четырьмя стрелками 5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Равнобедренный треугольник 6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9" name="Овал 5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2" name="Группа 61"/>
          <p:cNvGrpSpPr/>
          <p:nvPr/>
        </p:nvGrpSpPr>
        <p:grpSpPr>
          <a:xfrm rot="8050660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3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65" name="Выноска с четырьмя стрелками 64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Равнобедренный треугольник 65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4" name="Овал 63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7" name="Группа 66"/>
          <p:cNvGrpSpPr/>
          <p:nvPr/>
        </p:nvGrpSpPr>
        <p:grpSpPr>
          <a:xfrm rot="20092168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68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0" name="Выноска с четырьмя стрелками 69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" name="Равнобедренный треугольник 70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9" name="Овал 68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3" name="Группа 72"/>
          <p:cNvGrpSpPr/>
          <p:nvPr/>
        </p:nvGrpSpPr>
        <p:grpSpPr>
          <a:xfrm rot="125648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76" name="Выноска с четырьмя стрелками 7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Равнобедренный треугольник 7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5" name="Овал 7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8" name="Группа 77"/>
          <p:cNvGrpSpPr/>
          <p:nvPr/>
        </p:nvGrpSpPr>
        <p:grpSpPr>
          <a:xfrm rot="3831152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7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1" name="Выноска с четырьмя стрелками 8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" name="Равнобедренный треугольник 8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0" name="Овал 7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 rot="6627866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86" name="Выноска с четырьмя стрелками 8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Равнобедренный треугольник 8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5" name="Овал 8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 rot="1206343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8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1" name="Выноска с четырьмя стрелками 9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Равнобедренный треугольник 9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0" name="Овал 8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/>
        </p:nvGrpSpPr>
        <p:grpSpPr>
          <a:xfrm rot="18732571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4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96" name="Выноска с четырьмя стрелками 95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7" name="Равнобедренный треугольник 96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95" name="Овал 94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8" name="Группа 97"/>
          <p:cNvGrpSpPr/>
          <p:nvPr/>
        </p:nvGrpSpPr>
        <p:grpSpPr>
          <a:xfrm rot="14701175">
            <a:off x="2786050" y="1500174"/>
            <a:ext cx="3672000" cy="3672000"/>
            <a:chOff x="2786050" y="1500174"/>
            <a:chExt cx="3672000" cy="3672000"/>
          </a:xfrm>
        </p:grpSpPr>
        <p:grpSp>
          <p:nvGrpSpPr>
            <p:cNvPr id="99" name="Группа 7"/>
            <p:cNvGrpSpPr/>
            <p:nvPr/>
          </p:nvGrpSpPr>
          <p:grpSpPr>
            <a:xfrm>
              <a:off x="2786050" y="1500174"/>
              <a:ext cx="3672000" cy="3672000"/>
              <a:chOff x="2786050" y="1500174"/>
              <a:chExt cx="3672000" cy="3672000"/>
            </a:xfrm>
            <a:solidFill>
              <a:srgbClr val="FF0000"/>
            </a:solidFill>
          </p:grpSpPr>
          <p:sp>
            <p:nvSpPr>
              <p:cNvPr id="101" name="Выноска с четырьмя стрелками 100"/>
              <p:cNvSpPr/>
              <p:nvPr/>
            </p:nvSpPr>
            <p:spPr>
              <a:xfrm>
                <a:off x="2786050" y="1500174"/>
                <a:ext cx="3672000" cy="3672000"/>
              </a:xfrm>
              <a:prstGeom prst="quadArrowCallout">
                <a:avLst>
                  <a:gd name="adj1" fmla="val 6468"/>
                  <a:gd name="adj2" fmla="val 9814"/>
                  <a:gd name="adj3" fmla="val 22866"/>
                  <a:gd name="adj4" fmla="val 13282"/>
                </a:avLst>
              </a:prstGeom>
              <a:gradFill>
                <a:gsLst>
                  <a:gs pos="0">
                    <a:srgbClr val="FF0000"/>
                  </a:gs>
                  <a:gs pos="50000">
                    <a:srgbClr val="FFC000"/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Равнобедренный треугольник 101"/>
              <p:cNvSpPr/>
              <p:nvPr/>
            </p:nvSpPr>
            <p:spPr>
              <a:xfrm>
                <a:off x="4286248" y="1500174"/>
                <a:ext cx="684000" cy="828000"/>
              </a:xfrm>
              <a:prstGeom prst="triangle">
                <a:avLst/>
              </a:prstGeom>
              <a:grpFill/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0" name="Овал 99"/>
            <p:cNvSpPr/>
            <p:nvPr/>
          </p:nvSpPr>
          <p:spPr>
            <a:xfrm>
              <a:off x="4429124" y="3143248"/>
              <a:ext cx="357190" cy="357190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50000">
                  <a:srgbClr val="FFFF0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3" name="Управляющая кнопка: настраиваемая 102">
            <a:hlinkClick r:id="" action="ppaction://hlinkshowjump?jump=endshow" highlightClick="1"/>
          </p:cNvPr>
          <p:cNvSpPr/>
          <p:nvPr/>
        </p:nvSpPr>
        <p:spPr>
          <a:xfrm>
            <a:off x="64291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80000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2414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360000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7900000">
                                      <p:cBhvr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4700000">
                                      <p:cBhvr>
                                        <p:cTn id="9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9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0">
                                      <p:cBhvr>
                                        <p:cTn id="1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600000">
                                      <p:cBhvr>
                                        <p:cTn id="13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>
                      <p:stCondLst>
                        <p:cond delay="0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720000">
                                      <p:cBhvr>
                                        <p:cTn id="15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000"/>
                            </p:stCondLst>
                            <p:childTnLst>
                              <p:par>
                                <p:cTn id="15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5200000">
                                      <p:cBhvr>
                                        <p:cTn id="17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000"/>
                            </p:stCondLst>
                            <p:childTnLst>
                              <p:par>
                                <p:cTn id="17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6080000">
                                      <p:cBhvr>
                                        <p:cTn id="19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3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7" fill="hold">
                      <p:stCondLst>
                        <p:cond delay="0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24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1000"/>
                            </p:stCondLst>
                            <p:childTnLst>
                              <p:par>
                                <p:cTn id="24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8900000">
                                      <p:cBhvr>
                                        <p:cTn id="2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000"/>
                            </p:stCondLst>
                            <p:childTnLst>
                              <p:par>
                                <p:cTn id="2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9800000">
                                      <p:cBhvr>
                                        <p:cTn id="2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000"/>
                            </p:stCondLst>
                            <p:childTnLst>
                              <p:par>
                                <p:cTn id="2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2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9" fill="hold">
                      <p:stCondLst>
                        <p:cond delay="0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9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0" fill="hold">
                      <p:stCondLst>
                        <p:cond delay="0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0600000">
                                      <p:cBhvr>
                                        <p:cTn id="30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1000"/>
                            </p:stCondLst>
                            <p:childTnLst>
                              <p:par>
                                <p:cTn id="30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1" fill="hold">
                      <p:stCondLst>
                        <p:cond delay="0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5900000">
                                      <p:cBhvr>
                                        <p:cTn id="3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1000"/>
                            </p:stCondLst>
                            <p:childTnLst>
                              <p:par>
                                <p:cTn id="3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3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33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1" fill="hold">
                      <p:stCondLst>
                        <p:cond delay="0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1. </a:t>
            </a:r>
            <a:r>
              <a:rPr lang="ru-RU" sz="3200" b="1" dirty="0" smtClean="0">
                <a:solidFill>
                  <a:schemeClr val="tx1"/>
                </a:solidFill>
              </a:rPr>
              <a:t>Назови группы животных степи.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Насекомые, птицы, грызуны, хищники.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572560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2.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Самая многочисленная группа степных млекопитающих.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85720" y="3714752"/>
            <a:ext cx="8572560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Грызуны: суслики, хомяки, полевки.</a:t>
            </a:r>
            <a:endParaRPr lang="ru-RU" sz="3200" b="1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357158" y="0"/>
            <a:ext cx="8501122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3.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Как приспособились грызуны для жизни в степи?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 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142844" y="3714752"/>
            <a:ext cx="8786874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Ж</a:t>
            </a:r>
            <a:r>
              <a:rPr lang="ru-RU" sz="3200" dirty="0" smtClean="0"/>
              <a:t>изнь </a:t>
            </a:r>
            <a:r>
              <a:rPr lang="ru-RU" sz="3200" dirty="0"/>
              <a:t>в подземном  ярусе, зимняя спячка, запасание кормов на зиму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4.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Где устраивают гнезда степные птицы?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В траве на земле.</a:t>
            </a:r>
            <a:endParaRPr lang="ru-RU" sz="3200" b="1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7643834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14282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5. Почему в степи почти нет деревьев ?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Недостаточно влаги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285720" y="0"/>
            <a:ext cx="8643998" cy="3571876"/>
          </a:xfrm>
          <a:prstGeom prst="sun">
            <a:avLst>
              <a:gd name="adj" fmla="val 14628"/>
            </a:avLst>
          </a:prstGeom>
          <a:solidFill>
            <a:srgbClr val="FFC000"/>
          </a:solidFill>
          <a:ln>
            <a:solidFill>
              <a:srgbClr val="FFFF00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6. 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В чем особенность степного жаворонка.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214282" y="3714752"/>
            <a:ext cx="8643998" cy="3143248"/>
          </a:xfrm>
          <a:prstGeom prst="irregularSeal2">
            <a:avLst/>
          </a:prstGeom>
          <a:solidFill>
            <a:schemeClr val="accent3">
              <a:lumMod val="75000"/>
            </a:schemeClr>
          </a:solidFill>
          <a:effectLst>
            <a:softEdge rad="12700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Поют на земле</a:t>
            </a:r>
            <a:endParaRPr lang="ru-RU" sz="3200" b="1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1000100" y="6357934"/>
            <a:ext cx="1000100" cy="500066"/>
          </a:xfrm>
          <a:prstGeom prst="actionButtonBlank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Выход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3" action="ppaction://hlinksldjump" highlightClick="1"/>
          </p:cNvPr>
          <p:cNvSpPr/>
          <p:nvPr/>
        </p:nvSpPr>
        <p:spPr>
          <a:xfrm>
            <a:off x="7715272" y="6357934"/>
            <a:ext cx="500066" cy="500066"/>
          </a:xfrm>
          <a:prstGeom prst="actionButtonBlank">
            <a:avLst/>
          </a:prstGeom>
          <a:blipFill>
            <a:blip r:embed="rId4" cstate="print"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3d/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317</Words>
  <Application>Microsoft Office PowerPoint</Application>
  <PresentationFormat>Экран (4:3)</PresentationFormat>
  <Paragraphs>83</Paragraphs>
  <Slides>21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Георгий</dc:creator>
  <cp:lastModifiedBy>User</cp:lastModifiedBy>
  <cp:revision>91</cp:revision>
  <dcterms:created xsi:type="dcterms:W3CDTF">2010-02-14T08:29:43Z</dcterms:created>
  <dcterms:modified xsi:type="dcterms:W3CDTF">2016-12-18T10:40:05Z</dcterms:modified>
</cp:coreProperties>
</file>