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2285992"/>
            <a:ext cx="500069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МЕТОДИЧЕСКАЯ РАЗРАБОТКА ВОСПИТАТЕЛЬНОГО ЧАСА ДЛЯ СТУДЕНТОВ 3 КУРСА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«ПЕРВЫЙ ПОСЛЕ БОГА»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156969"/>
            <a:ext cx="7143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ГОСУДАРСТВЕННОЕ БЮДЖЕТНОЕ ОБРАЗОВАТЕЛЬНОЕ УЧРЕЖДЕНИЕ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 СРЕДНЕГО ПРОФЕССИОНАЛЬНОГО ОБРАЗОВАНИЯ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ЛУГАНСКОЙ НАРОДНОЙ РЕСПУБЛИКИ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«СВЕРДЛОВСКИЙ КОЛЛЕДЖ»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5715016"/>
            <a:ext cx="42148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КЛАСНЫЙ РУКОВОДИТЕЛЬ: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 ПРЕПОДАВАТЕЛЬ - МЕТОДИСТ 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ФИЛАТОВА ЕЛЕНА АЛЕКСАНДРОВНА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4745" y="6286520"/>
            <a:ext cx="833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2022 г.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3" name="Picture 1" descr="F:\Отец\825114_original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25" y="785794"/>
            <a:ext cx="4893503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F:\Отец\pasted_image_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14752"/>
            <a:ext cx="4714908" cy="2652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F:\Отец\1021.jpg"/>
          <p:cNvPicPr>
            <a:picLocks noChangeAspect="1" noChangeArrowheads="1"/>
          </p:cNvPicPr>
          <p:nvPr/>
        </p:nvPicPr>
        <p:blipFill>
          <a:blip r:embed="rId5"/>
          <a:srcRect t="15708" b="17626"/>
          <a:stretch>
            <a:fillRect/>
          </a:stretch>
        </p:blipFill>
        <p:spPr bwMode="auto">
          <a:xfrm>
            <a:off x="5072066" y="785794"/>
            <a:ext cx="3929122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85720" y="142852"/>
            <a:ext cx="8746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FF00"/>
                </a:solidFill>
              </a:rPr>
              <a:t>ФИЛЬМ АНДРЕЯ ЗВЯГИНЦЕВА «ВОЗВРАЩЕНИЕ»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  <p:pic>
        <p:nvPicPr>
          <p:cNvPr id="3077" name="Picture 5" descr="F:\Отец\154807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4705954"/>
            <a:ext cx="3714776" cy="2009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52863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715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</a:rPr>
              <a:t>«Отцовство является необходимым условием полноценного развития личности мужчины».</a:t>
            </a:r>
            <a:endParaRPr lang="ru-RU" sz="2800" dirty="0" smtClean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2051" name="Picture 3" descr="F:\Отец\i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2000810"/>
            <a:ext cx="4390592" cy="4236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F:\Отец\1-1.jpeg"/>
          <p:cNvPicPr>
            <a:picLocks noChangeAspect="1" noChangeArrowheads="1"/>
          </p:cNvPicPr>
          <p:nvPr/>
        </p:nvPicPr>
        <p:blipFill>
          <a:blip r:embed="rId4"/>
          <a:srcRect r="12244"/>
          <a:stretch>
            <a:fillRect/>
          </a:stretch>
        </p:blipFill>
        <p:spPr bwMode="auto">
          <a:xfrm>
            <a:off x="5652120" y="0"/>
            <a:ext cx="3419872" cy="3897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F:\Отец\3.jpg"/>
          <p:cNvPicPr>
            <a:picLocks noChangeAspect="1" noChangeArrowheads="1"/>
          </p:cNvPicPr>
          <p:nvPr/>
        </p:nvPicPr>
        <p:blipFill>
          <a:blip r:embed="rId5"/>
          <a:srcRect l="6229" r="28580" b="8230"/>
          <a:stretch>
            <a:fillRect/>
          </a:stretch>
        </p:blipFill>
        <p:spPr bwMode="auto">
          <a:xfrm>
            <a:off x="4355976" y="3897063"/>
            <a:ext cx="3020768" cy="2844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1" name="Picture 1" descr="F:\Отец\723654.jpeg"/>
          <p:cNvPicPr>
            <a:picLocks noChangeAspect="1" noChangeArrowheads="1"/>
          </p:cNvPicPr>
          <p:nvPr/>
        </p:nvPicPr>
        <p:blipFill>
          <a:blip r:embed="rId3"/>
          <a:srcRect l="8154" t="20000" r="11373" b="20000"/>
          <a:stretch>
            <a:fillRect/>
          </a:stretch>
        </p:blipFill>
        <p:spPr bwMode="auto">
          <a:xfrm>
            <a:off x="142844" y="142852"/>
            <a:ext cx="3500462" cy="3920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2" name="Picture 2" descr="F:\Отец\DJRYG-uzgkI.jpg"/>
          <p:cNvPicPr>
            <a:picLocks noChangeAspect="1" noChangeArrowheads="1"/>
          </p:cNvPicPr>
          <p:nvPr/>
        </p:nvPicPr>
        <p:blipFill>
          <a:blip r:embed="rId4"/>
          <a:srcRect l="4344" t="3356" r="2992" b="19463"/>
          <a:stretch>
            <a:fillRect/>
          </a:stretch>
        </p:blipFill>
        <p:spPr bwMode="auto">
          <a:xfrm>
            <a:off x="3786182" y="357166"/>
            <a:ext cx="516838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06" y="4143380"/>
            <a:ext cx="899804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Любой может стать отцом,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но только особенный становится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ПАПОЙ…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1928802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</a:rPr>
              <a:t>«Бог взял силу гор, величие деревьев, тепло летнего солнца, спокойствие тихого моря, щедрую душу природы, утешительные руки ночи, мудрость веков, власть полета орла, радость утра весной, веру в горчичное зерно, терпение вечности, глубину осознания необходимости семьи. Тогда Бог объединил эти качества. Когда нечего больше было добавить, Он знал: его шедевр завершен. Он назвал его… 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11265" name="Picture 1" descr="F:\Отец\images.jpg"/>
          <p:cNvPicPr>
            <a:picLocks noChangeAspect="1" noChangeArrowheads="1"/>
          </p:cNvPicPr>
          <p:nvPr/>
        </p:nvPicPr>
        <p:blipFill>
          <a:blip r:embed="rId3"/>
          <a:srcRect l="15000" r="9999" b="28571"/>
          <a:stretch>
            <a:fillRect/>
          </a:stretch>
        </p:blipFill>
        <p:spPr bwMode="auto">
          <a:xfrm>
            <a:off x="4643438" y="285728"/>
            <a:ext cx="428628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286380" y="5143512"/>
            <a:ext cx="242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  <a:latin typeface="Cambria" pitchFamily="18" charset="0"/>
              </a:rPr>
              <a:t>ПАПА</a:t>
            </a:r>
            <a:endParaRPr lang="ru-RU" sz="6600" i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1" name="Picture 1" descr="F:\Отец\Donsko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40487"/>
            <a:ext cx="4810132" cy="2645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F:\Отец\slide_6.jpg"/>
          <p:cNvPicPr>
            <a:picLocks noChangeAspect="1" noChangeArrowheads="1"/>
          </p:cNvPicPr>
          <p:nvPr/>
        </p:nvPicPr>
        <p:blipFill>
          <a:blip r:embed="rId4"/>
          <a:srcRect l="3797" t="13924"/>
          <a:stretch>
            <a:fillRect/>
          </a:stretch>
        </p:blipFill>
        <p:spPr bwMode="auto">
          <a:xfrm>
            <a:off x="73418" y="3212976"/>
            <a:ext cx="5074646" cy="3405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F:\Отец\slide_3.jpg"/>
          <p:cNvPicPr>
            <a:picLocks noChangeAspect="1" noChangeArrowheads="1"/>
          </p:cNvPicPr>
          <p:nvPr/>
        </p:nvPicPr>
        <p:blipFill>
          <a:blip r:embed="rId5"/>
          <a:srcRect t="9375" r="48437" b="50000"/>
          <a:stretch>
            <a:fillRect/>
          </a:stretch>
        </p:blipFill>
        <p:spPr bwMode="auto">
          <a:xfrm>
            <a:off x="67416" y="642918"/>
            <a:ext cx="400052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57158" y="142852"/>
            <a:ext cx="3850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Покровитель отцовства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357686" y="351518"/>
            <a:ext cx="43577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ЛЕВ НИКОЛАЕВИЧ ТОЛСТОЙ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071934" y="1571612"/>
            <a:ext cx="4857784" cy="49292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 брака Льва Николаевича с Софьей Андреевной родилось 13 детей, пять из которых умерли в детстве.  Один внебрачный ребенок.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Сергей (10 июля 1863 — 23 декабря 1947)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Татьяна (4 октября 1864 — 21 сентября 1950)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Илья (22 мая 1866 — 11 декабря 1933)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Лев (1869—1945)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Мария (1871—1906), Пётр (1872—1873)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Николай (1874—1875)</a:t>
            </a:r>
            <a:r>
              <a:rPr kumimoji="0" lang="ru-RU" sz="17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Варвара (1875—1875)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Андрей (1877—1916), Михаил (1879—1944)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Алексей (1881—1886)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Александра (1884—1979)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Иван (1888—1895)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 состоянию на 2010 год - 350 потомков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Л. Н. Толстого, в 25 странах мира. </a:t>
            </a:r>
          </a:p>
        </p:txBody>
      </p:sp>
      <p:pic>
        <p:nvPicPr>
          <p:cNvPr id="13" name="Picture 1" descr="F:\Отец\1_5a13db5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3" y="404664"/>
            <a:ext cx="3961881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285728"/>
            <a:ext cx="5352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ИВАН ОХЛОБЫСТИН</a:t>
            </a:r>
            <a:r>
              <a:rPr lang="ru-RU" sz="3200" dirty="0" smtClean="0">
                <a:solidFill>
                  <a:srgbClr val="00B0F0"/>
                </a:solidFill>
              </a:rPr>
              <a:t> </a:t>
            </a:r>
            <a:r>
              <a:rPr lang="ru-RU" sz="3200" b="1" dirty="0" smtClean="0">
                <a:solidFill>
                  <a:srgbClr val="00B0F0"/>
                </a:solidFill>
              </a:rPr>
              <a:t>6 ДЕТЕЙ</a:t>
            </a:r>
            <a:endParaRPr lang="ru-RU" sz="3200" u="sng" dirty="0">
              <a:solidFill>
                <a:srgbClr val="00B0F0"/>
              </a:solidFill>
            </a:endParaRPr>
          </a:p>
        </p:txBody>
      </p:sp>
      <p:pic>
        <p:nvPicPr>
          <p:cNvPr id="2" name="Picture 2" descr="F:\Отец\41.jpg"/>
          <p:cNvPicPr>
            <a:picLocks noChangeAspect="1" noChangeArrowheads="1"/>
          </p:cNvPicPr>
          <p:nvPr/>
        </p:nvPicPr>
        <p:blipFill>
          <a:blip r:embed="rId3"/>
          <a:srcRect t="7143" r="-1"/>
          <a:stretch>
            <a:fillRect/>
          </a:stretch>
        </p:blipFill>
        <p:spPr bwMode="auto">
          <a:xfrm>
            <a:off x="259880" y="764704"/>
            <a:ext cx="395493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F:\Отец\d98869bf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1884" y="836712"/>
            <a:ext cx="4591648" cy="3443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714876" y="4286256"/>
            <a:ext cx="44291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Двое сыновей – Василий и Савва, а также четыре дочери: Анфиса, Евдокия, Варвара и Иоанна.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028" name="Picture 4" descr="F:\Отец\152237028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37345" y="3686388"/>
            <a:ext cx="2550679" cy="3054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71670" y="214290"/>
            <a:ext cx="54426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B0F0"/>
                </a:solidFill>
              </a:rPr>
              <a:t>СЕРГЕЙ ГОРОБЧЕНКО 8 ДЕТЕЙ</a:t>
            </a:r>
            <a:endParaRPr lang="ru-RU" sz="3200" dirty="0">
              <a:solidFill>
                <a:srgbClr val="00B0F0"/>
              </a:solidFill>
            </a:endParaRPr>
          </a:p>
        </p:txBody>
      </p:sp>
      <p:pic>
        <p:nvPicPr>
          <p:cNvPr id="7172" name="Picture 4" descr="F:\Отец\2dabe0f0-eea6-11eb-b01f-96000091f7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6" y="908720"/>
            <a:ext cx="4144860" cy="4144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F:\Отец\21941064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5976" y="928670"/>
            <a:ext cx="4680520" cy="2921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108952" y="3714752"/>
            <a:ext cx="51435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Вместе с супругой Полиной </a:t>
            </a:r>
            <a:r>
              <a:rPr lang="ru-RU" sz="2800" b="1" dirty="0" err="1" smtClean="0">
                <a:solidFill>
                  <a:srgbClr val="FFFF00"/>
                </a:solidFill>
              </a:rPr>
              <a:t>Невзоровой</a:t>
            </a:r>
            <a:r>
              <a:rPr lang="ru-RU" sz="2800" b="1" dirty="0" smtClean="0">
                <a:solidFill>
                  <a:srgbClr val="FFFF00"/>
                </a:solidFill>
              </a:rPr>
              <a:t>,  они воспитывают троих сыновей — Ивана, Александра и Петра — и </a:t>
            </a:r>
            <a:r>
              <a:rPr lang="ru-RU" sz="2800" b="1" dirty="0" smtClean="0">
                <a:solidFill>
                  <a:srgbClr val="FFFF00"/>
                </a:solidFill>
              </a:rPr>
              <a:t>четыре дочери </a:t>
            </a:r>
            <a:r>
              <a:rPr lang="ru-RU" sz="2800" b="1" dirty="0" smtClean="0">
                <a:solidFill>
                  <a:srgbClr val="FFFF00"/>
                </a:solidFill>
              </a:rPr>
              <a:t>— Анну, </a:t>
            </a:r>
            <a:r>
              <a:rPr lang="ru-RU" sz="2800" b="1" dirty="0" smtClean="0">
                <a:solidFill>
                  <a:srgbClr val="FFFF00"/>
                </a:solidFill>
              </a:rPr>
              <a:t>Софью</a:t>
            </a:r>
            <a:r>
              <a:rPr lang="ru-RU" sz="2800" b="1" smtClean="0">
                <a:solidFill>
                  <a:srgbClr val="FFFF00"/>
                </a:solidFill>
              </a:rPr>
              <a:t>, Екатерину и Полину.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14546" y="214290"/>
            <a:ext cx="4792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B0F0"/>
                </a:solidFill>
              </a:rPr>
              <a:t>СТАС МИХАЙЛОВ 6 ДЕТЕЙ</a:t>
            </a:r>
            <a:endParaRPr lang="ru-RU" sz="3200" dirty="0">
              <a:solidFill>
                <a:srgbClr val="00B0F0"/>
              </a:solidFill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 l="515" t="7812" r="49609" b="10156"/>
          <a:stretch>
            <a:fillRect/>
          </a:stretch>
        </p:blipFill>
        <p:spPr bwMode="auto">
          <a:xfrm>
            <a:off x="307628" y="857232"/>
            <a:ext cx="4407248" cy="4349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 t="8984" r="64063" b="10937"/>
          <a:stretch>
            <a:fillRect/>
          </a:stretch>
        </p:blipFill>
        <p:spPr bwMode="auto">
          <a:xfrm>
            <a:off x="5500694" y="785794"/>
            <a:ext cx="3357554" cy="4488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6" y="5135605"/>
            <a:ext cx="892971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solidFill>
                  <a:srgbClr val="FFFF00"/>
                </a:solidFill>
              </a:rPr>
              <a:t>В семье Михайловых шестеро детей: двое детей Стаса от прошлых браков — сын Никита (2001) и дочь Дарья (2005); двое детей Инны от прошлого брака — сын Андрей (1993) и дочь Ева (1999);  общие дочери Инны и Стаса — </a:t>
            </a:r>
            <a:r>
              <a:rPr lang="ru-RU" sz="2300" b="1" dirty="0" err="1" smtClean="0">
                <a:solidFill>
                  <a:srgbClr val="FFFF00"/>
                </a:solidFill>
              </a:rPr>
              <a:t>Иванна</a:t>
            </a:r>
            <a:r>
              <a:rPr lang="ru-RU" sz="2300" b="1" dirty="0" smtClean="0">
                <a:solidFill>
                  <a:srgbClr val="FFFF00"/>
                </a:solidFill>
              </a:rPr>
              <a:t> (2009) и Мария (2012)</a:t>
            </a:r>
            <a:endParaRPr lang="ru-RU" sz="23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28860" y="142852"/>
            <a:ext cx="43478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B0F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СЕРГЕЙ СЕМАК 8 ДЕТЕЙ</a:t>
            </a:r>
            <a:endParaRPr lang="ru-RU" sz="3200" dirty="0" smtClean="0">
              <a:solidFill>
                <a:srgbClr val="00B0F0"/>
              </a:solidFill>
              <a:latin typeface="Calibri" pitchFamily="34" charset="0"/>
            </a:endParaRPr>
          </a:p>
        </p:txBody>
      </p:sp>
      <p:pic>
        <p:nvPicPr>
          <p:cNvPr id="5123" name="Picture 3" descr="F:\Отец\3716d1b1764d683b8fbbf32c9fdd38773688a3b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6096" y="714356"/>
            <a:ext cx="3636498" cy="2727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F:\Отец\сема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692696"/>
            <a:ext cx="5260278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4857760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FF00"/>
                </a:solidFill>
              </a:rPr>
              <a:t>У главного тренера футбольного клуба «Зенит» </a:t>
            </a:r>
            <a:r>
              <a:rPr lang="ru-RU" sz="2400" b="1" i="1" dirty="0" smtClean="0">
                <a:solidFill>
                  <a:srgbClr val="FFFF00"/>
                </a:solidFill>
              </a:rPr>
              <a:t>шестеро </a:t>
            </a:r>
            <a:r>
              <a:rPr lang="ru-RU" sz="2400" b="1" dirty="0" smtClean="0">
                <a:solidFill>
                  <a:srgbClr val="FFFF00"/>
                </a:solidFill>
              </a:rPr>
              <a:t>кровных детей. С супругой Анной спортсмен воспитывает </a:t>
            </a:r>
            <a:r>
              <a:rPr lang="ru-RU" sz="2400" b="1" i="1" dirty="0" smtClean="0">
                <a:solidFill>
                  <a:srgbClr val="FFFF00"/>
                </a:solidFill>
              </a:rPr>
              <a:t>пятерых </a:t>
            </a:r>
            <a:r>
              <a:rPr lang="ru-RU" sz="2400" b="1" dirty="0" smtClean="0">
                <a:solidFill>
                  <a:srgbClr val="FFFF00"/>
                </a:solidFill>
              </a:rPr>
              <a:t>общих детей (</a:t>
            </a:r>
            <a:r>
              <a:rPr lang="ru-RU" sz="2400" b="1" i="1" dirty="0" smtClean="0">
                <a:solidFill>
                  <a:srgbClr val="FFFF00"/>
                </a:solidFill>
              </a:rPr>
              <a:t>Ивана, Семена, Савву, Варвару и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Иларию</a:t>
            </a:r>
            <a:r>
              <a:rPr lang="ru-RU" sz="2400" b="1" dirty="0" smtClean="0">
                <a:solidFill>
                  <a:srgbClr val="FFFF00"/>
                </a:solidFill>
              </a:rPr>
              <a:t>), </a:t>
            </a:r>
            <a:r>
              <a:rPr lang="ru-RU" sz="2400" b="1" i="1" dirty="0" smtClean="0">
                <a:solidFill>
                  <a:srgbClr val="FFFF00"/>
                </a:solidFill>
              </a:rPr>
              <a:t>а также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</a:rPr>
              <a:t>Майю, дочь Анны от предыдущих отношений.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5125" name="Picture 5" descr="F:\Отец\FC_Zenit_1_star_2015_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240" y="3429000"/>
            <a:ext cx="2126527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ец\55800ea224a9d552648b4567.jpe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887441" y="201019"/>
            <a:ext cx="51134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ДМИТРИЙ ПЕСКОВ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5 ДЕТЕЙ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</a:endParaRPr>
          </a:p>
        </p:txBody>
      </p:sp>
      <p:pic>
        <p:nvPicPr>
          <p:cNvPr id="4098" name="Picture 2" descr="F:\Отец\images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857232"/>
            <a:ext cx="3143240" cy="314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F:\Отец\247393109_1030235421158126_4309874695998888349_n.jpg"/>
          <p:cNvPicPr>
            <a:picLocks noChangeAspect="1" noChangeArrowheads="1"/>
          </p:cNvPicPr>
          <p:nvPr/>
        </p:nvPicPr>
        <p:blipFill rotWithShape="1">
          <a:blip r:embed="rId4"/>
          <a:srcRect t="12507" b="13489"/>
          <a:stretch/>
        </p:blipFill>
        <p:spPr bwMode="auto">
          <a:xfrm>
            <a:off x="56123" y="836712"/>
            <a:ext cx="5379973" cy="3848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14282" y="4500570"/>
            <a:ext cx="864396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Пресс-секретарь Президента РФ растит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пятерых детей.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первом браке у Дмитрия </a:t>
            </a:r>
            <a:r>
              <a:rPr kumimoji="0" lang="ru-RU" sz="22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Пескова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родился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сын Николай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(в 1990 году).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Троих детей (дочь Лизу, сыновей </a:t>
            </a:r>
            <a:r>
              <a:rPr kumimoji="0" lang="ru-RU" sz="2200" b="1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Мика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200" b="1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Дени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политическому деятелю подарила вторая супруга — Екатерина </a:t>
            </a:r>
            <a:r>
              <a:rPr kumimoji="0" lang="ru-RU" sz="22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Пескова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 А третья жена — фигуристка Татьяна </a:t>
            </a:r>
            <a:r>
              <a:rPr kumimoji="0" lang="ru-RU" sz="22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Навка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2014 году порадовала мужа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дочерью Надей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436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</cp:lastModifiedBy>
  <cp:revision>37</cp:revision>
  <dcterms:modified xsi:type="dcterms:W3CDTF">2022-01-20T21:01:11Z</dcterms:modified>
</cp:coreProperties>
</file>