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019672" y="188640"/>
            <a:ext cx="7124328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Выдающиеся деятели отечественного лесоводства</a:t>
            </a:r>
            <a:endParaRPr lang="ru-RU" dirty="0"/>
          </a:p>
        </p:txBody>
      </p:sp>
      <p:pic>
        <p:nvPicPr>
          <p:cNvPr id="5" name="Picture 2" descr="C:\Users\Ludmila\Desktop\2198-86_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628800"/>
            <a:ext cx="1897527" cy="2749156"/>
          </a:xfrm>
          <a:prstGeom prst="rect">
            <a:avLst/>
          </a:prstGeom>
          <a:noFill/>
        </p:spPr>
      </p:pic>
      <p:pic>
        <p:nvPicPr>
          <p:cNvPr id="6" name="Picture 1" descr="C:\Users\Ludmila\Desktop\91196772_large_VfGraf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2204864"/>
            <a:ext cx="1733962" cy="2304256"/>
          </a:xfrm>
          <a:prstGeom prst="rect">
            <a:avLst/>
          </a:prstGeom>
          <a:noFill/>
        </p:spPr>
      </p:pic>
      <p:pic>
        <p:nvPicPr>
          <p:cNvPr id="7" name="Рисунок 6" descr="https://www.booksite.ru/fulltext/mel/eho/voc/1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3212976"/>
            <a:ext cx="172819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" descr="C:\Users\Ludmila\Desktop\267px-Яшнов_(лесник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240" y="4005064"/>
            <a:ext cx="1679079" cy="223877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51520" y="4509120"/>
            <a:ext cx="19178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М. В. Ломоносов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699792" y="4581128"/>
            <a:ext cx="14029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В. Е. </a:t>
            </a:r>
            <a:r>
              <a:rPr lang="ru-RU" dirty="0" err="1" smtClean="0"/>
              <a:t>Графф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427984" y="5805264"/>
            <a:ext cx="1703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М. К. </a:t>
            </a:r>
            <a:r>
              <a:rPr lang="ru-RU" dirty="0" err="1" smtClean="0"/>
              <a:t>Турский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804248" y="6309320"/>
            <a:ext cx="15305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Л. И. Яшнов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655495" y="111697"/>
            <a:ext cx="36679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Святой источник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146" name="Picture 2" descr="C:\Users\Ludmila\Desktop\Holy-source-Goreloy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620688"/>
            <a:ext cx="7310586" cy="548294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6093296"/>
            <a:ext cx="8964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У поселка Горелое Тамбовской области река </a:t>
            </a:r>
            <a:r>
              <a:rPr lang="ru-RU" dirty="0" err="1" smtClean="0"/>
              <a:t>Цна</a:t>
            </a:r>
            <a:r>
              <a:rPr lang="ru-RU" dirty="0" smtClean="0"/>
              <a:t> делает дугу и подходит к Курган-горе, которая величественно возвышается над водным зеркалом на 40 м. 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Ludmila\Desktop\5092618.jpg"/>
          <p:cNvPicPr>
            <a:picLocks noChangeAspect="1" noChangeArrowheads="1"/>
          </p:cNvPicPr>
          <p:nvPr/>
        </p:nvPicPr>
        <p:blipFill>
          <a:blip r:embed="rId2" cstate="print"/>
          <a:srcRect b="7046"/>
          <a:stretch>
            <a:fillRect/>
          </a:stretch>
        </p:blipFill>
        <p:spPr bwMode="auto">
          <a:xfrm>
            <a:off x="899592" y="908720"/>
            <a:ext cx="7620000" cy="545398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23728" y="260648"/>
            <a:ext cx="57134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Викторина «Леса России»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udmila\Desktop\2198-86_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3637756" cy="527041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932040" y="1412776"/>
            <a:ext cx="33040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Сочинение «О слоях земных»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508104" y="980728"/>
            <a:ext cx="19178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М. В. Ломоносов</a:t>
            </a:r>
            <a:endParaRPr lang="ru-RU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779912" y="2078268"/>
            <a:ext cx="525658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«В лесах, кои стоят всегда зелены и на зиму листа не роняют (т. е. хвойных — И. М.),  обыкновенно бывает земля песчаная; каковы в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н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а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ш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и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х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к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р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а я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х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сосняки и ельники.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Напротив того, в  б е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р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е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з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н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и к а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х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 и в других лесах, кои л и с т   в   о с е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н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ь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       т е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р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я ют,  б о л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ь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ш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е    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п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р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е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и м у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щ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е с т в у е т       ч е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р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н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о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з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е м. А как известно, что лист на земли 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согнивает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и в навоз перетлевает, то не дивно, что чрез них пески, глины и другие  подошвы черною землею покрываются...    С о с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н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о в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ы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е ,      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е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л о в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ы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е   и   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д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р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у г и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х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   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п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о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д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о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б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н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ы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х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д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е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р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е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в   и г л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ы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 с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п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а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д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ю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т   в               м а л о м   к о л и ч е с т в е    и  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д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л я        т о г о   не   м о г у т    с   л и с т а м и              с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р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а в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н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и т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ь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с я » 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60032" y="1196752"/>
            <a:ext cx="368306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В. Е. </a:t>
            </a:r>
            <a:r>
              <a:rPr lang="ru-RU" sz="2400" dirty="0" err="1" smtClean="0"/>
              <a:t>Графф</a:t>
            </a:r>
            <a:r>
              <a:rPr lang="ru-RU" sz="2400" dirty="0" smtClean="0"/>
              <a:t> — </a:t>
            </a:r>
          </a:p>
          <a:p>
            <a:r>
              <a:rPr lang="ru-RU" sz="2400" dirty="0" smtClean="0"/>
              <a:t>первый в мире лесничий</a:t>
            </a:r>
            <a:endParaRPr lang="ru-RU" sz="2400" dirty="0"/>
          </a:p>
        </p:txBody>
      </p:sp>
      <p:pic>
        <p:nvPicPr>
          <p:cNvPr id="13313" name="Picture 1" descr="C:\Users\Ludmila\Desktop\91196772_large_VfGraf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836712"/>
            <a:ext cx="4248472" cy="564578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644008" y="2924944"/>
            <a:ext cx="41399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Российский лесовод; полковник Корпуса лесничих, основоположник степного лесоразведения и создатель первого степного образцового лесничества со школой сельских лесников; ординарный профессор Петровской земледельческой и лесной академии.</a:t>
            </a:r>
            <a:endParaRPr lang="ru-RU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www.booksite.ru/fulltext/mel/eho/voc/1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1412776"/>
            <a:ext cx="2787367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907704" y="620688"/>
            <a:ext cx="5400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Митрофан</a:t>
            </a:r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Кузьмич </a:t>
            </a:r>
            <a:r>
              <a:rPr lang="ru-RU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Турский</a:t>
            </a:r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(1840—1899) </a:t>
            </a:r>
            <a:endParaRPr lang="ru-RU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5301208"/>
            <a:ext cx="74888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М. К. </a:t>
            </a:r>
            <a:r>
              <a:rPr lang="ru-RU" dirty="0" err="1" smtClean="0"/>
              <a:t>Турский</a:t>
            </a:r>
            <a:r>
              <a:rPr lang="ru-RU" dirty="0" smtClean="0"/>
              <a:t> — создатель опытных лесных культур разной густоты.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301208"/>
            <a:ext cx="8280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Л. И. Яшнов составил совместно с М. К. </a:t>
            </a:r>
            <a:r>
              <a:rPr lang="ru-RU" dirty="0" err="1" smtClean="0"/>
              <a:t>Турским</a:t>
            </a:r>
            <a:r>
              <a:rPr lang="ru-RU" dirty="0" smtClean="0"/>
              <a:t> «Определитель древесных пород». Он написал «Краткий курс лесоведения и лесоводства» (4-е издание, 1931)</a:t>
            </a:r>
            <a:endParaRPr lang="ru-RU" dirty="0"/>
          </a:p>
        </p:txBody>
      </p:sp>
      <p:pic>
        <p:nvPicPr>
          <p:cNvPr id="11265" name="Picture 1" descr="C:\Users\Ludmila\Desktop\267px-Яшнов_(лесник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1484784"/>
            <a:ext cx="2543175" cy="33909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55776" y="764704"/>
            <a:ext cx="4976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Леонид Иванович Яшнов </a:t>
            </a:r>
            <a:endParaRPr lang="ru-RU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 descr="C:\Users\Ludmila\Desktop\О деятелях-лесоводах\12959-1389690328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340768"/>
            <a:ext cx="7632848" cy="432048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07704" y="548680"/>
            <a:ext cx="58849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Российский музей леса </a:t>
            </a:r>
            <a:endParaRPr lang="ru-RU" sz="32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31840" y="5949280"/>
            <a:ext cx="27715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Москва,  Замоскворечье.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763688" y="672371"/>
            <a:ext cx="7380312" cy="83099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63636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«…создавать творцов и покровителей леса еще важнее,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63636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чем выращивать самый лес»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63636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Л. Леонов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-96030" y="6093296"/>
            <a:ext cx="924003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Тамбовская область – это центр России, место, где переплетаются богатейшая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культура и история, тенистые красивые леса, сменяющиеся широкими степями и родники.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4" name="Picture 1" descr="C:\Users\Ludmila\Desktop\Voroninsky-Reserve-nat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371600"/>
            <a:ext cx="5911552" cy="44336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11560" y="620688"/>
          <a:ext cx="7848871" cy="6098286"/>
        </p:xfrm>
        <a:graphic>
          <a:graphicData uri="http://schemas.openxmlformats.org/drawingml/2006/table">
            <a:tbl>
              <a:tblPr/>
              <a:tblGrid>
                <a:gridCol w="5160465"/>
                <a:gridCol w="1291002"/>
                <a:gridCol w="1397404"/>
              </a:tblGrid>
              <a:tr h="64484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b="1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  <a:t>Лесничества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D18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b="1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  <a:t>Площадь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D18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679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b="1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  <a:t>тыс. га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D18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b="1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  <a:t>%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D189"/>
                    </a:solidFill>
                  </a:tcPr>
                </a:tc>
              </a:tr>
              <a:tr h="216799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1. </a:t>
                      </a:r>
                      <a:r>
                        <a:rPr lang="ru-RU" sz="1400" b="1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Цнинский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 лесной массив                                                              252,6                   67,3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8E8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623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  <a:t>Серповское</a:t>
                      </a:r>
                      <a:br>
                        <a:rPr lang="ru-RU" sz="140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</a:br>
                      <a:r>
                        <a:rPr lang="ru-RU" sz="140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  <a:t>Моршанское </a:t>
                      </a:r>
                      <a:br>
                        <a:rPr lang="ru-RU" sz="140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</a:br>
                      <a:r>
                        <a:rPr lang="ru-RU" sz="140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  <a:t>Вернадское</a:t>
                      </a:r>
                      <a:br>
                        <a:rPr lang="ru-RU" sz="140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</a:br>
                      <a:r>
                        <a:rPr lang="ru-RU" sz="140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  <a:t>Цнинское</a:t>
                      </a:r>
                      <a:br>
                        <a:rPr lang="ru-RU" sz="140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</a:br>
                      <a:r>
                        <a:rPr lang="ru-RU" sz="140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  <a:t>Бондарское </a:t>
                      </a:r>
                      <a:br>
                        <a:rPr lang="ru-RU" sz="140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</a:br>
                      <a:r>
                        <a:rPr lang="ru-RU" sz="140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  <a:t>Горельское </a:t>
                      </a:r>
                      <a:br>
                        <a:rPr lang="ru-RU" sz="140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</a:br>
                      <a:r>
                        <a:rPr lang="ru-RU" sz="140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  <a:t>Тамбовское </a:t>
                      </a:r>
                      <a:br>
                        <a:rPr lang="ru-RU" sz="140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</a:br>
                      <a:r>
                        <a:rPr lang="ru-RU" sz="140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  <a:t>Степное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8E8C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  <a:t>46,9 </a:t>
                      </a:r>
                      <a:br>
                        <a:rPr lang="ru-RU" sz="140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</a:br>
                      <a:r>
                        <a:rPr lang="ru-RU" sz="140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  <a:t>43,6 </a:t>
                      </a:r>
                      <a:br>
                        <a:rPr lang="ru-RU" sz="140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</a:br>
                      <a:r>
                        <a:rPr lang="ru-RU" sz="140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  <a:t>30,4 </a:t>
                      </a:r>
                      <a:br>
                        <a:rPr lang="ru-RU" sz="140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</a:br>
                      <a:r>
                        <a:rPr lang="ru-RU" sz="140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  <a:t>26,6 </a:t>
                      </a:r>
                      <a:br>
                        <a:rPr lang="ru-RU" sz="140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</a:br>
                      <a:r>
                        <a:rPr lang="ru-RU" sz="140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  <a:t>27,9 </a:t>
                      </a:r>
                      <a:br>
                        <a:rPr lang="ru-RU" sz="140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</a:br>
                      <a:r>
                        <a:rPr lang="ru-RU" sz="140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  <a:t>26,9 </a:t>
                      </a:r>
                      <a:br>
                        <a:rPr lang="ru-RU" sz="140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</a:br>
                      <a:r>
                        <a:rPr lang="ru-RU" sz="140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  <a:t>37,8 </a:t>
                      </a:r>
                      <a:br>
                        <a:rPr lang="ru-RU" sz="140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</a:br>
                      <a:r>
                        <a:rPr lang="ru-RU" sz="140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  <a:t>12,5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8E8C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  <a:t>12,5</a:t>
                      </a:r>
                      <a:br>
                        <a:rPr lang="ru-RU" sz="1400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</a:br>
                      <a:r>
                        <a:rPr lang="ru-RU" sz="1400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  <a:t>11,6</a:t>
                      </a:r>
                      <a:br>
                        <a:rPr lang="ru-RU" sz="1400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</a:br>
                      <a:r>
                        <a:rPr lang="ru-RU" sz="1400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  <a:t>8,1 </a:t>
                      </a:r>
                      <a:br>
                        <a:rPr lang="ru-RU" sz="1400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</a:br>
                      <a:r>
                        <a:rPr lang="ru-RU" sz="1400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  <a:t>7,1 </a:t>
                      </a:r>
                      <a:br>
                        <a:rPr lang="ru-RU" sz="1400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</a:br>
                      <a:r>
                        <a:rPr lang="ru-RU" sz="1400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  <a:t>7,4 </a:t>
                      </a:r>
                      <a:br>
                        <a:rPr lang="ru-RU" sz="1400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</a:br>
                      <a:r>
                        <a:rPr lang="ru-RU" sz="1400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  <a:t>7,2 </a:t>
                      </a:r>
                      <a:br>
                        <a:rPr lang="ru-RU" sz="1400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</a:br>
                      <a:r>
                        <a:rPr lang="ru-RU" sz="1400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  <a:t>10,1 </a:t>
                      </a:r>
                      <a:br>
                        <a:rPr lang="ru-RU" sz="1400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</a:br>
                      <a:r>
                        <a:rPr lang="ru-RU" sz="1400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  <a:t>3,3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8E8C6"/>
                    </a:solidFill>
                  </a:tcPr>
                </a:tc>
              </a:tr>
              <a:tr h="216799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2. </a:t>
                      </a:r>
                      <a:r>
                        <a:rPr lang="ru-RU" sz="1400" b="1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Челнавский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 лесной массив                                                            22,4                    6,0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8E8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67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Челнавское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8E8C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  <a:t>22,4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8E8C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  <a:t>6,0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8E8C6"/>
                    </a:solidFill>
                  </a:tcPr>
                </a:tc>
              </a:tr>
              <a:tr h="216799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3. Иловайский лесной массив                                                            51,5                  13,8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8E8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90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Хоботовское</a:t>
                      </a:r>
                      <a:br>
                        <a:rPr lang="ru-RU" sz="14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</a:br>
                      <a:r>
                        <a:rPr lang="ru-RU" sz="14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Мичуринское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8E8C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  <a:t>30,3</a:t>
                      </a:r>
                      <a:br>
                        <a:rPr lang="ru-RU" sz="140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</a:br>
                      <a:r>
                        <a:rPr lang="ru-RU" sz="140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  <a:t>21,2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8E8C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  <a:t>8,1</a:t>
                      </a:r>
                      <a:br>
                        <a:rPr lang="ru-RU" sz="1400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</a:br>
                      <a:r>
                        <a:rPr lang="ru-RU" sz="1400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  <a:t>5,7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8E8C6"/>
                    </a:solidFill>
                  </a:tcPr>
                </a:tc>
              </a:tr>
              <a:tr h="216799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4. </a:t>
                      </a:r>
                      <a:r>
                        <a:rPr lang="ru-RU" sz="1400" b="1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Воронинский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 лесной массив                                                          48,2                   12,9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8E8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90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Кирсановское</a:t>
                      </a:r>
                      <a:br>
                        <a:rPr lang="ru-RU" sz="14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</a:br>
                      <a:r>
                        <a:rPr lang="ru-RU" sz="14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Уваровское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8E8C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  <a:t>22,4</a:t>
                      </a:r>
                      <a:br>
                        <a:rPr lang="ru-RU" sz="140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</a:br>
                      <a:r>
                        <a:rPr lang="ru-RU" sz="140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  <a:t>25,8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8E8C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  <a:t>6,0</a:t>
                      </a:r>
                      <a:br>
                        <a:rPr lang="ru-RU" sz="1400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</a:br>
                      <a:r>
                        <a:rPr lang="ru-RU" sz="1400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  <a:t>6,9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8E8C6"/>
                    </a:solidFill>
                  </a:tcPr>
                </a:tc>
              </a:tr>
              <a:tr h="2167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Arial"/>
                        </a:rPr>
                        <a:t>Итого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8E8C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b="1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  <a:t>374,7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8E8C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400" b="1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  <a:cs typeface="Arial"/>
                        </a:rPr>
                        <a:t>100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8E8C6"/>
                    </a:solidFil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Распределение общей площади по массивам и лесничествам области</a:t>
            </a:r>
            <a:endParaRPr lang="ru-RU" sz="1600" b="1" dirty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792747" y="199094"/>
            <a:ext cx="551785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Воронинский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заповедник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7170" name="Picture 2" descr="C:\Users\Ludmila\Desktop\tambov-region-nat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9605" y="764704"/>
            <a:ext cx="7080787" cy="531059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9512" y="6211669"/>
            <a:ext cx="8856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Это красивое место — настоящая жемчужина среднерусской природы, расположенное на территории Тамбовской области.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68</TotalTime>
  <Words>514</Words>
  <Application>Microsoft Office PowerPoint</Application>
  <PresentationFormat>Экран (4:3)</PresentationFormat>
  <Paragraphs>52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Выдающиеся деятели отечественного лесоводства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Выдающиеся деятели отечественного лесоводства</dc:title>
  <dc:creator>Ludmila</dc:creator>
  <cp:lastModifiedBy>Ludmila</cp:lastModifiedBy>
  <cp:revision>13</cp:revision>
  <dcterms:created xsi:type="dcterms:W3CDTF">2019-01-17T17:46:21Z</dcterms:created>
  <dcterms:modified xsi:type="dcterms:W3CDTF">2019-01-24T14:22:00Z</dcterms:modified>
</cp:coreProperties>
</file>