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6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2363"/>
            <a:ext cx="103632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7ADDA-23C8-4CB6-A51A-3323B45BBDE7}" type="datetimeFigureOut">
              <a:rPr lang="ru-RU" smtClean="0"/>
              <a:t>31.05.2021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8F696-5729-4407-B9DB-429204F9BB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69625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7ADDA-23C8-4CB6-A51A-3323B45BBDE7}" type="datetimeFigureOut">
              <a:rPr lang="ru-RU" smtClean="0"/>
              <a:t>31.05.2021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8F696-5729-4407-B9DB-429204F9BB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31837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2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2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7ADDA-23C8-4CB6-A51A-3323B45BBDE7}" type="datetimeFigureOut">
              <a:rPr lang="ru-RU" smtClean="0"/>
              <a:t>31.05.2021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8F696-5729-4407-B9DB-429204F9BB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60237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7ADDA-23C8-4CB6-A51A-3323B45BBDE7}" type="datetimeFigureOut">
              <a:rPr lang="ru-RU" smtClean="0"/>
              <a:t>31.05.2021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8F696-5729-4407-B9DB-429204F9BB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69140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2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7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7ADDA-23C8-4CB6-A51A-3323B45BBDE7}" type="datetimeFigureOut">
              <a:rPr lang="ru-RU" smtClean="0"/>
              <a:t>31.05.2021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8F696-5729-4407-B9DB-429204F9BB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75787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7ADDA-23C8-4CB6-A51A-3323B45BBDE7}" type="datetimeFigureOut">
              <a:rPr lang="ru-RU" smtClean="0"/>
              <a:t>31.05.2021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8F696-5729-4407-B9DB-429204F9BB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34917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9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2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2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7ADDA-23C8-4CB6-A51A-3323B45BBDE7}" type="datetimeFigureOut">
              <a:rPr lang="ru-RU" smtClean="0"/>
              <a:t>31.05.2021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8F696-5729-4407-B9DB-429204F9BB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14395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7ADDA-23C8-4CB6-A51A-3323B45BBDE7}" type="datetimeFigureOut">
              <a:rPr lang="ru-RU" smtClean="0"/>
              <a:t>31.05.2021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8F696-5729-4407-B9DB-429204F9BB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70302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7ADDA-23C8-4CB6-A51A-3323B45BBDE7}" type="datetimeFigureOut">
              <a:rPr lang="ru-RU" smtClean="0"/>
              <a:t>31.05.2021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8F696-5729-4407-B9DB-429204F9BB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33529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9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7ADDA-23C8-4CB6-A51A-3323B45BBDE7}" type="datetimeFigureOut">
              <a:rPr lang="ru-RU" smtClean="0"/>
              <a:t>31.05.2021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8F696-5729-4407-B9DB-429204F9BB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9681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9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7ADDA-23C8-4CB6-A51A-3323B45BBDE7}" type="datetimeFigureOut">
              <a:rPr lang="ru-RU" smtClean="0"/>
              <a:t>31.05.2021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8F696-5729-4407-B9DB-429204F9BB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88609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Picture 40"/>
          <p:cNvPicPr>
            <a:picLocks noChangeAspect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116"/>
          <a:stretch/>
        </p:blipFill>
        <p:spPr>
          <a:xfrm>
            <a:off x="0" y="1"/>
            <a:ext cx="12192000" cy="6857999"/>
          </a:xfrm>
          <a:prstGeom prst="rect">
            <a:avLst/>
          </a:prstGeom>
        </p:spPr>
      </p:pic>
      <p:sp>
        <p:nvSpPr>
          <p:cNvPr id="40" name="Rectangle 39"/>
          <p:cNvSpPr/>
          <p:nvPr/>
        </p:nvSpPr>
        <p:spPr>
          <a:xfrm>
            <a:off x="241004" y="163210"/>
            <a:ext cx="11738347" cy="6558269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8000"/>
                </a:schemeClr>
              </a:gs>
              <a:gs pos="100000">
                <a:schemeClr val="bg1">
                  <a:alpha val="8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0612" y="1287255"/>
            <a:ext cx="10493187" cy="48897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57ADDA-23C8-4CB6-A51A-3323B45BBDE7}" type="datetimeFigureOut">
              <a:rPr lang="ru-RU" smtClean="0"/>
              <a:t>31.05.2021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4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D8F696-5729-4407-B9DB-429204F9BB61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60612" y="163208"/>
            <a:ext cx="10493187" cy="998742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16133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616" b="12848"/>
          <a:stretch/>
        </p:blipFill>
        <p:spPr>
          <a:xfrm>
            <a:off x="-45486" y="-893943"/>
            <a:ext cx="12199842" cy="8354290"/>
          </a:xfrm>
          <a:prstGeom prst="rect">
            <a:avLst/>
          </a:prstGeom>
        </p:spPr>
      </p:pic>
      <p:sp>
        <p:nvSpPr>
          <p:cNvPr id="17" name="Oval 16"/>
          <p:cNvSpPr/>
          <p:nvPr/>
        </p:nvSpPr>
        <p:spPr>
          <a:xfrm>
            <a:off x="2668208" y="125694"/>
            <a:ext cx="6863423" cy="6315015"/>
          </a:xfrm>
          <a:prstGeom prst="ellipse">
            <a:avLst/>
          </a:prstGeom>
          <a:solidFill>
            <a:schemeClr val="bg1">
              <a:alpha val="8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2359192" y="-64072"/>
            <a:ext cx="7481453" cy="6922072"/>
          </a:xfrm>
          <a:prstGeom prst="ellipse">
            <a:avLst/>
          </a:prstGeom>
          <a:noFill/>
          <a:ln w="698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itle 1"/>
          <p:cNvSpPr txBox="1">
            <a:spLocks/>
          </p:cNvSpPr>
          <p:nvPr/>
        </p:nvSpPr>
        <p:spPr>
          <a:xfrm>
            <a:off x="2788681" y="1440871"/>
            <a:ext cx="6622473" cy="439189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800" b="1" dirty="0" smtClean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+mn-lt"/>
              </a:rPr>
              <a:t>Итоговый Педсовет 2020-2021 учебный год</a:t>
            </a:r>
          </a:p>
          <a:p>
            <a:r>
              <a:rPr lang="ru-RU" sz="4800" b="1" dirty="0" smtClean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+mn-lt"/>
              </a:rPr>
              <a:t>«Цветочная феерия»</a:t>
            </a:r>
          </a:p>
          <a:p>
            <a:endParaRPr lang="ru-RU" sz="4800" b="1" dirty="0">
              <a:ln/>
              <a:pattFill prst="dkUpDiag">
                <a:fgClr>
                  <a:schemeClr val="bg1">
                    <a:lumMod val="50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  <a:latin typeface="+mn-lt"/>
            </a:endParaRPr>
          </a:p>
          <a:p>
            <a:endParaRPr lang="ru-RU" sz="2800" dirty="0" smtClean="0">
              <a:ln/>
              <a:pattFill prst="dkUpDiag">
                <a:fgClr>
                  <a:schemeClr val="bg1">
                    <a:lumMod val="50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latin typeface="+mn-lt"/>
            </a:endParaRPr>
          </a:p>
          <a:p>
            <a:endParaRPr lang="ru-RU" sz="2800" dirty="0" smtClean="0">
              <a:ln/>
              <a:pattFill prst="dkUpDiag">
                <a:fgClr>
                  <a:schemeClr val="bg1">
                    <a:lumMod val="50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latin typeface="+mn-lt"/>
            </a:endParaRPr>
          </a:p>
          <a:p>
            <a:r>
              <a:rPr lang="ru-RU" sz="2800" dirty="0" smtClean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latin typeface="+mn-lt"/>
              </a:rPr>
              <a:t>Подготовила:</a:t>
            </a:r>
          </a:p>
          <a:p>
            <a:r>
              <a:rPr lang="ru-RU" sz="2800" dirty="0" smtClean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latin typeface="+mn-lt"/>
              </a:rPr>
              <a:t>Ст. воспитатель: М. В. Сушко</a:t>
            </a:r>
            <a:endParaRPr lang="en-US" sz="2800" dirty="0">
              <a:ln/>
              <a:pattFill prst="dkUpDiag">
                <a:fgClr>
                  <a:schemeClr val="bg1">
                    <a:lumMod val="50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22861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387928"/>
            <a:ext cx="10363200" cy="1413163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Monotype Corsiva" panose="03010101010201010101" pitchFamily="66" charset="0"/>
              </a:rPr>
              <a:t>«Реализация основных задач деятельности ДОУ»</a:t>
            </a:r>
            <a:endParaRPr lang="ru-RU" dirty="0">
              <a:latin typeface="Monotype Corsiva" panose="03010101010201010101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40327" y="1801091"/>
            <a:ext cx="11111346" cy="4447309"/>
          </a:xfrm>
        </p:spPr>
        <p:txBody>
          <a:bodyPr>
            <a:normAutofit lnSpcReduction="10000"/>
          </a:bodyPr>
          <a:lstStyle/>
          <a:p>
            <a:r>
              <a:rPr lang="ru-RU" sz="2600" dirty="0">
                <a:latin typeface="Monotype Corsiva" panose="03010101010201010101" pitchFamily="66" charset="0"/>
              </a:rPr>
              <a:t>Годовые задачи прошедшего </a:t>
            </a:r>
            <a:br>
              <a:rPr lang="ru-RU" sz="2600" dirty="0">
                <a:latin typeface="Monotype Corsiva" panose="03010101010201010101" pitchFamily="66" charset="0"/>
              </a:rPr>
            </a:br>
            <a:r>
              <a:rPr lang="ru-RU" sz="2600" dirty="0">
                <a:latin typeface="Monotype Corsiva" panose="03010101010201010101" pitchFamily="66" charset="0"/>
              </a:rPr>
              <a:t>2020-2021 учебного года </a:t>
            </a:r>
          </a:p>
          <a:p>
            <a:r>
              <a:rPr lang="ru-RU" sz="2600" dirty="0" smtClean="0">
                <a:latin typeface="Monotype Corsiva" panose="03010101010201010101" pitchFamily="66" charset="0"/>
              </a:rPr>
              <a:t>1</a:t>
            </a:r>
            <a:r>
              <a:rPr lang="ru-RU" sz="2600" dirty="0">
                <a:latin typeface="Monotype Corsiva" panose="03010101010201010101" pitchFamily="66" charset="0"/>
              </a:rPr>
              <a:t>. Повышение квалификации, компетентности, профессионального мастерства педагогических кадров через применение новых педагогических и информационных технологий;</a:t>
            </a:r>
          </a:p>
          <a:p>
            <a:r>
              <a:rPr lang="ru-RU" sz="2600" dirty="0">
                <a:latin typeface="Monotype Corsiva" panose="03010101010201010101" pitchFamily="66" charset="0"/>
              </a:rPr>
              <a:t>2. Развитие и непрерывное накопление ребенком культурного опыта в процессе взаимодействия с окружающей средой, общения со сверстниками и взрослыми;</a:t>
            </a:r>
          </a:p>
          <a:p>
            <a:r>
              <a:rPr lang="ru-RU" sz="2600" dirty="0">
                <a:latin typeface="Monotype Corsiva" panose="03010101010201010101" pitchFamily="66" charset="0"/>
              </a:rPr>
              <a:t>3. Организация работы по сохранению и укреплению физического здоровья и обеспечение психологически комфортного пребывания детей в ДОУ;</a:t>
            </a:r>
          </a:p>
          <a:p>
            <a:r>
              <a:rPr lang="ru-RU" sz="2600" dirty="0">
                <a:latin typeface="Monotype Corsiva" panose="03010101010201010101" pitchFamily="66" charset="0"/>
              </a:rPr>
              <a:t>4. Создание условий для тесного сотрудничества с семьями воспитанников, используя эффективные формы взаимодействия.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09963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70073" y="163207"/>
            <a:ext cx="4883726" cy="2898647"/>
          </a:xfrm>
        </p:spPr>
        <p:txBody>
          <a:bodyPr/>
          <a:lstStyle/>
          <a:p>
            <a:r>
              <a:rPr lang="ru-RU" dirty="0" smtClean="0"/>
              <a:t>Фридрих </a:t>
            </a:r>
            <a:r>
              <a:rPr lang="ru-RU" dirty="0" err="1" smtClean="0"/>
              <a:t>Фрёбель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7005" y="400050"/>
            <a:ext cx="5410200" cy="5753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61910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1" y="554182"/>
            <a:ext cx="10515600" cy="118197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latin typeface="Monotype Corsiva" panose="03010101010201010101" pitchFamily="66" charset="0"/>
              </a:rPr>
              <a:t>ВОСПИТАТЕЛЬНИЦА</a:t>
            </a:r>
            <a:endParaRPr lang="ru-RU" dirty="0">
              <a:latin typeface="Monotype Corsiva" panose="03010101010201010101" pitchFamily="66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1" y="2137213"/>
            <a:ext cx="10515600" cy="3072096"/>
          </a:xfrm>
        </p:spPr>
        <p:txBody>
          <a:bodyPr>
            <a:noAutofit/>
          </a:bodyPr>
          <a:lstStyle/>
          <a:p>
            <a:r>
              <a:rPr lang="ru-RU" sz="3600" dirty="0">
                <a:latin typeface="+mj-lt"/>
              </a:rPr>
              <a:t>Позднее место детской садовницы и </a:t>
            </a:r>
            <a:r>
              <a:rPr lang="ru-RU" sz="3600" dirty="0" err="1">
                <a:latin typeface="+mj-lt"/>
              </a:rPr>
              <a:t>фребелички</a:t>
            </a:r>
            <a:r>
              <a:rPr lang="ru-RU" sz="3600" dirty="0">
                <a:latin typeface="+mj-lt"/>
              </a:rPr>
              <a:t> заняло слово воспитательница. </a:t>
            </a:r>
            <a:endParaRPr lang="ru-RU" sz="3600" dirty="0" smtClean="0">
              <a:latin typeface="+mj-lt"/>
            </a:endParaRPr>
          </a:p>
          <a:p>
            <a:r>
              <a:rPr lang="ru-RU" sz="3600" dirty="0" smtClean="0">
                <a:latin typeface="+mj-lt"/>
              </a:rPr>
              <a:t>Это </a:t>
            </a:r>
            <a:r>
              <a:rPr lang="ru-RU" sz="3600" dirty="0">
                <a:latin typeface="+mj-lt"/>
              </a:rPr>
              <a:t>слово существует в русском языке с давних пор. В словарях оно отмечается с 1771 года.</a:t>
            </a:r>
          </a:p>
        </p:txBody>
      </p:sp>
    </p:spTree>
    <p:extLst>
      <p:ext uri="{BB962C8B-B14F-4D97-AF65-F5344CB8AC3E}">
        <p14:creationId xmlns:p14="http://schemas.microsoft.com/office/powerpoint/2010/main" val="3858442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2902" y="649946"/>
            <a:ext cx="10493187" cy="5778563"/>
          </a:xfrm>
        </p:spPr>
        <p:txBody>
          <a:bodyPr/>
          <a:lstStyle/>
          <a:p>
            <a:pPr marL="0" indent="0" algn="ctr">
              <a:buNone/>
            </a:pPr>
            <a:r>
              <a:rPr lang="ru-RU" sz="3200" dirty="0"/>
              <a:t>Воспитатель – слово-то какое!</a:t>
            </a:r>
          </a:p>
          <a:p>
            <a:pPr marL="0" indent="0" algn="ctr">
              <a:buNone/>
            </a:pPr>
            <a:r>
              <a:rPr lang="ru-RU" sz="3200" dirty="0"/>
              <a:t>В нем таятся свет, добро, тепло.</a:t>
            </a:r>
          </a:p>
          <a:p>
            <a:pPr marL="0" indent="0" algn="ctr">
              <a:buNone/>
            </a:pPr>
            <a:r>
              <a:rPr lang="ru-RU" sz="3200" dirty="0"/>
              <a:t>Кто детей порадует игрою?</a:t>
            </a:r>
          </a:p>
          <a:p>
            <a:pPr marL="0" indent="0" algn="ctr">
              <a:buNone/>
            </a:pPr>
            <a:r>
              <a:rPr lang="ru-RU" sz="3200" dirty="0"/>
              <a:t>Кто их пожурит совсем не зло?</a:t>
            </a:r>
          </a:p>
          <a:p>
            <a:pPr algn="ctr"/>
            <a:endParaRPr lang="ru-RU" sz="3200" dirty="0"/>
          </a:p>
          <a:p>
            <a:pPr marL="0" indent="0" algn="ctr">
              <a:buNone/>
            </a:pPr>
            <a:r>
              <a:rPr lang="ru-RU" sz="3200" dirty="0"/>
              <a:t>Вам благодаря взрослеют дети,</a:t>
            </a:r>
          </a:p>
          <a:p>
            <a:pPr marL="0" indent="0" algn="ctr">
              <a:buNone/>
            </a:pPr>
            <a:r>
              <a:rPr lang="ru-RU" sz="3200" dirty="0"/>
              <a:t>Зная, как вести себя и быть…</a:t>
            </a:r>
          </a:p>
          <a:p>
            <a:pPr marL="0" indent="0" algn="ctr">
              <a:buNone/>
            </a:pPr>
            <a:r>
              <a:rPr lang="ru-RU" sz="3200" dirty="0"/>
              <a:t>Воспитателя нужнее нет на свете!</a:t>
            </a:r>
          </a:p>
          <a:p>
            <a:pPr marL="0" indent="0" algn="ctr">
              <a:buNone/>
            </a:pPr>
            <a:r>
              <a:rPr lang="ru-RU" sz="3200" dirty="0"/>
              <a:t>Ради этого и стоит жить!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90205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60612" y="734290"/>
            <a:ext cx="10493187" cy="135774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900" b="1" u="sng" dirty="0">
                <a:latin typeface="Monotype Corsiva" panose="03010101010201010101" pitchFamily="66" charset="0"/>
              </a:rPr>
              <a:t>Результаты аттестации педагогов МДОБУ д/с «Буратино»</a:t>
            </a:r>
            <a:r>
              <a:rPr lang="ru-RU" b="1" u="sng" dirty="0"/>
              <a:t/>
            </a:r>
            <a:br>
              <a:rPr lang="ru-RU" b="1" u="sng" dirty="0"/>
            </a:br>
            <a:endParaRPr lang="ru-RU" b="1" u="sng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08213" y="2258291"/>
            <a:ext cx="10493187" cy="4987637"/>
          </a:xfrm>
        </p:spPr>
        <p:txBody>
          <a:bodyPr/>
          <a:lstStyle/>
          <a:p>
            <a:pPr marL="0" indent="0">
              <a:buNone/>
            </a:pPr>
            <a:r>
              <a:rPr lang="ru-RU" sz="4400" dirty="0" smtClean="0">
                <a:latin typeface="Monotype Corsiva" panose="03010101010201010101" pitchFamily="66" charset="0"/>
              </a:rPr>
              <a:t>В </a:t>
            </a:r>
            <a:r>
              <a:rPr lang="ru-RU" sz="4400" dirty="0">
                <a:latin typeface="Monotype Corsiva" panose="03010101010201010101" pitchFamily="66" charset="0"/>
              </a:rPr>
              <a:t>2020-2021 учебном году прошли аттестацию</a:t>
            </a:r>
            <a:r>
              <a:rPr lang="ru-RU" sz="4400" dirty="0" smtClean="0">
                <a:latin typeface="Monotype Corsiva" panose="03010101010201010101" pitchFamily="66" charset="0"/>
              </a:rPr>
              <a:t>:</a:t>
            </a:r>
          </a:p>
          <a:p>
            <a:pPr marL="0" indent="0">
              <a:buNone/>
            </a:pPr>
            <a:r>
              <a:rPr lang="ru-RU" sz="4400" dirty="0" smtClean="0">
                <a:latin typeface="Monotype Corsiva" panose="03010101010201010101" pitchFamily="66" charset="0"/>
              </a:rPr>
              <a:t> </a:t>
            </a:r>
          </a:p>
          <a:p>
            <a:r>
              <a:rPr lang="ru-RU" sz="4400" dirty="0" smtClean="0">
                <a:latin typeface="Monotype Corsiva" panose="03010101010201010101" pitchFamily="66" charset="0"/>
              </a:rPr>
              <a:t>Сушко </a:t>
            </a:r>
            <a:r>
              <a:rPr lang="ru-RU" sz="4400" dirty="0">
                <a:latin typeface="Monotype Corsiva" panose="03010101010201010101" pitchFamily="66" charset="0"/>
              </a:rPr>
              <a:t>М. В. (высшая категория</a:t>
            </a:r>
            <a:r>
              <a:rPr lang="ru-RU" sz="4400" dirty="0" smtClean="0">
                <a:latin typeface="Monotype Corsiva" panose="03010101010201010101" pitchFamily="66" charset="0"/>
              </a:rPr>
              <a:t>)</a:t>
            </a:r>
          </a:p>
          <a:p>
            <a:r>
              <a:rPr lang="ru-RU" sz="4400" dirty="0">
                <a:latin typeface="Monotype Corsiva" panose="03010101010201010101" pitchFamily="66" charset="0"/>
              </a:rPr>
              <a:t>Полякова М. Д. (высшая категория)</a:t>
            </a:r>
          </a:p>
          <a:p>
            <a:r>
              <a:rPr lang="ru-RU" sz="4400" dirty="0" smtClean="0">
                <a:latin typeface="Monotype Corsiva" panose="03010101010201010101" pitchFamily="66" charset="0"/>
              </a:rPr>
              <a:t>Лубенец </a:t>
            </a:r>
            <a:r>
              <a:rPr lang="ru-RU" sz="4400" dirty="0">
                <a:latin typeface="Monotype Corsiva" panose="03010101010201010101" pitchFamily="66" charset="0"/>
              </a:rPr>
              <a:t>Т. И. (первая категория</a:t>
            </a:r>
            <a:r>
              <a:rPr lang="ru-RU" sz="4400" dirty="0" smtClean="0">
                <a:latin typeface="Monotype Corsiva" panose="03010101010201010101" pitchFamily="66" charset="0"/>
              </a:rPr>
              <a:t>)</a:t>
            </a:r>
          </a:p>
          <a:p>
            <a:r>
              <a:rPr lang="ru-RU" sz="4400" dirty="0" err="1" smtClean="0">
                <a:latin typeface="Monotype Corsiva" panose="03010101010201010101" pitchFamily="66" charset="0"/>
              </a:rPr>
              <a:t>Бабичева</a:t>
            </a:r>
            <a:r>
              <a:rPr lang="ru-RU" sz="4400" dirty="0" smtClean="0">
                <a:latin typeface="Monotype Corsiva" panose="03010101010201010101" pitchFamily="66" charset="0"/>
              </a:rPr>
              <a:t> </a:t>
            </a:r>
            <a:r>
              <a:rPr lang="ru-RU" sz="4400" dirty="0">
                <a:latin typeface="Monotype Corsiva" panose="03010101010201010101" pitchFamily="66" charset="0"/>
              </a:rPr>
              <a:t>Т. В. (высшая категория</a:t>
            </a:r>
            <a:r>
              <a:rPr lang="ru-RU" sz="4400" dirty="0" smtClean="0">
                <a:latin typeface="Monotype Corsiva" panose="03010101010201010101" pitchFamily="66" charset="0"/>
              </a:rPr>
              <a:t>)</a:t>
            </a:r>
            <a:endParaRPr lang="ru-RU" sz="4400" dirty="0">
              <a:latin typeface="Monotype Corsiva" panose="03010101010201010101" pitchFamily="66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11389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60612" y="443344"/>
            <a:ext cx="10493187" cy="718605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>
                <a:latin typeface="Monotype Corsiva" panose="03010101010201010101" pitchFamily="66" charset="0"/>
              </a:rPr>
              <a:t>Педагоги ДОУ прошли курсы повышения квалификации по темам: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5527" y="1287255"/>
            <a:ext cx="11720945" cy="5570745"/>
          </a:xfrm>
        </p:spPr>
        <p:txBody>
          <a:bodyPr>
            <a:noAutofit/>
          </a:bodyPr>
          <a:lstStyle/>
          <a:p>
            <a:r>
              <a:rPr lang="ru-RU" sz="2600" dirty="0" smtClean="0">
                <a:latin typeface="Monotype Corsiva" panose="03010101010201010101" pitchFamily="66" charset="0"/>
              </a:rPr>
              <a:t>«</a:t>
            </a:r>
            <a:r>
              <a:rPr lang="ru-RU" sz="2600" dirty="0">
                <a:latin typeface="Monotype Corsiva" panose="03010101010201010101" pitchFamily="66" charset="0"/>
              </a:rPr>
              <a:t>Развитие поисковой активности, инициативы и познавательной мотивации методом экспериментирования у детей дошкольного возраста» (</a:t>
            </a:r>
            <a:r>
              <a:rPr lang="ru-RU" sz="2600" dirty="0" err="1">
                <a:latin typeface="Monotype Corsiva" panose="03010101010201010101" pitchFamily="66" charset="0"/>
              </a:rPr>
              <a:t>Бабичева</a:t>
            </a:r>
            <a:r>
              <a:rPr lang="ru-RU" sz="2600" dirty="0">
                <a:latin typeface="Monotype Corsiva" panose="03010101010201010101" pitchFamily="66" charset="0"/>
              </a:rPr>
              <a:t> Т. В</a:t>
            </a:r>
            <a:r>
              <a:rPr lang="ru-RU" sz="2600" dirty="0" smtClean="0">
                <a:latin typeface="Monotype Corsiva" panose="03010101010201010101" pitchFamily="66" charset="0"/>
              </a:rPr>
              <a:t>.)</a:t>
            </a:r>
          </a:p>
          <a:p>
            <a:r>
              <a:rPr lang="ru-RU" sz="2600" dirty="0" smtClean="0">
                <a:latin typeface="Monotype Corsiva" panose="03010101010201010101" pitchFamily="66" charset="0"/>
              </a:rPr>
              <a:t>«</a:t>
            </a:r>
            <a:r>
              <a:rPr lang="ru-RU" sz="2600" dirty="0">
                <a:latin typeface="Monotype Corsiva" panose="03010101010201010101" pitchFamily="66" charset="0"/>
              </a:rPr>
              <a:t>Развитие элементарных математических представлений у детей дошкольного возраста» (Волкова И. А, Патрикеева Н. П</a:t>
            </a:r>
            <a:r>
              <a:rPr lang="ru-RU" sz="2600" dirty="0" smtClean="0">
                <a:latin typeface="Monotype Corsiva" panose="03010101010201010101" pitchFamily="66" charset="0"/>
              </a:rPr>
              <a:t>.)</a:t>
            </a:r>
          </a:p>
          <a:p>
            <a:r>
              <a:rPr lang="ru-RU" sz="2600" dirty="0" smtClean="0">
                <a:latin typeface="Monotype Corsiva" panose="03010101010201010101" pitchFamily="66" charset="0"/>
              </a:rPr>
              <a:t>«</a:t>
            </a:r>
            <a:r>
              <a:rPr lang="ru-RU" sz="2600" dirty="0">
                <a:latin typeface="Monotype Corsiva" panose="03010101010201010101" pitchFamily="66" charset="0"/>
              </a:rPr>
              <a:t>Особенности развивающих методик раннего развития детей» (Шубина К. В</a:t>
            </a:r>
            <a:r>
              <a:rPr lang="ru-RU" sz="2600" dirty="0" smtClean="0">
                <a:latin typeface="Monotype Corsiva" panose="03010101010201010101" pitchFamily="66" charset="0"/>
              </a:rPr>
              <a:t>.)</a:t>
            </a:r>
          </a:p>
          <a:p>
            <a:r>
              <a:rPr lang="ru-RU" sz="2600" dirty="0" smtClean="0">
                <a:latin typeface="Monotype Corsiva" panose="03010101010201010101" pitchFamily="66" charset="0"/>
              </a:rPr>
              <a:t>«</a:t>
            </a:r>
            <a:r>
              <a:rPr lang="ru-RU" sz="2600" dirty="0">
                <a:latin typeface="Monotype Corsiva" panose="03010101010201010101" pitchFamily="66" charset="0"/>
              </a:rPr>
              <a:t>Использование ресурсов </a:t>
            </a:r>
            <a:r>
              <a:rPr lang="ru-RU" sz="2600" dirty="0" err="1">
                <a:latin typeface="Monotype Corsiva" panose="03010101010201010101" pitchFamily="66" charset="0"/>
              </a:rPr>
              <a:t>пластилинографии</a:t>
            </a:r>
            <a:r>
              <a:rPr lang="ru-RU" sz="2600" dirty="0">
                <a:latin typeface="Monotype Corsiva" panose="03010101010201010101" pitchFamily="66" charset="0"/>
              </a:rPr>
              <a:t> в художественно-эстетическом развитии детей дошкольного возраста с учетом требований ФГОС ДО» (Вилкова Л. И</a:t>
            </a:r>
            <a:r>
              <a:rPr lang="ru-RU" sz="2600" dirty="0" smtClean="0">
                <a:latin typeface="Monotype Corsiva" panose="03010101010201010101" pitchFamily="66" charset="0"/>
              </a:rPr>
              <a:t>.)</a:t>
            </a:r>
          </a:p>
          <a:p>
            <a:r>
              <a:rPr lang="ru-RU" sz="2600" dirty="0" smtClean="0">
                <a:latin typeface="Monotype Corsiva" panose="03010101010201010101" pitchFamily="66" charset="0"/>
              </a:rPr>
              <a:t>«</a:t>
            </a:r>
            <a:r>
              <a:rPr lang="ru-RU" sz="2600" dirty="0">
                <a:latin typeface="Monotype Corsiva" panose="03010101010201010101" pitchFamily="66" charset="0"/>
              </a:rPr>
              <a:t>Музыка: теория и методика преподавания в сфере дошкольного образования», «Современные методики логопедической ритмики с детьми с нарушениями речи» (</a:t>
            </a:r>
            <a:r>
              <a:rPr lang="ru-RU" sz="2600" dirty="0" err="1">
                <a:latin typeface="Monotype Corsiva" panose="03010101010201010101" pitchFamily="66" charset="0"/>
              </a:rPr>
              <a:t>Немцева</a:t>
            </a:r>
            <a:r>
              <a:rPr lang="ru-RU" sz="2600" dirty="0">
                <a:latin typeface="Monotype Corsiva" panose="03010101010201010101" pitchFamily="66" charset="0"/>
              </a:rPr>
              <a:t> М. С</a:t>
            </a:r>
            <a:r>
              <a:rPr lang="ru-RU" sz="2600" dirty="0" smtClean="0">
                <a:latin typeface="Monotype Corsiva" panose="03010101010201010101" pitchFamily="66" charset="0"/>
              </a:rPr>
              <a:t>.)</a:t>
            </a:r>
          </a:p>
          <a:p>
            <a:r>
              <a:rPr lang="ru-RU" sz="2600" dirty="0" smtClean="0">
                <a:latin typeface="Monotype Corsiva" panose="03010101010201010101" pitchFamily="66" charset="0"/>
              </a:rPr>
              <a:t>«</a:t>
            </a:r>
            <a:r>
              <a:rPr lang="ru-RU" sz="2600" dirty="0">
                <a:latin typeface="Monotype Corsiva" panose="03010101010201010101" pitchFamily="66" charset="0"/>
              </a:rPr>
              <a:t>Основы оказания первой медицинской помощи» (</a:t>
            </a:r>
            <a:r>
              <a:rPr lang="ru-RU" sz="2600" dirty="0" err="1">
                <a:latin typeface="Monotype Corsiva" panose="03010101010201010101" pitchFamily="66" charset="0"/>
              </a:rPr>
              <a:t>Бабичева</a:t>
            </a:r>
            <a:r>
              <a:rPr lang="ru-RU" sz="2600" dirty="0">
                <a:latin typeface="Monotype Corsiva" panose="03010101010201010101" pitchFamily="66" charset="0"/>
              </a:rPr>
              <a:t> Т. В., Вилкова Л. И., Волкова И. А., Лубенец Т. И., </a:t>
            </a:r>
            <a:r>
              <a:rPr lang="ru-RU" sz="2600" dirty="0" err="1">
                <a:latin typeface="Monotype Corsiva" panose="03010101010201010101" pitchFamily="66" charset="0"/>
              </a:rPr>
              <a:t>Немцева</a:t>
            </a:r>
            <a:r>
              <a:rPr lang="ru-RU" sz="2600" dirty="0">
                <a:latin typeface="Monotype Corsiva" panose="03010101010201010101" pitchFamily="66" charset="0"/>
              </a:rPr>
              <a:t> М. С., Нуриева Ю. И., Патрикеева Н. П., Полякова М. Д., Сушко М. В., </a:t>
            </a:r>
            <a:r>
              <a:rPr lang="ru-RU" sz="2600" dirty="0" err="1">
                <a:latin typeface="Monotype Corsiva" panose="03010101010201010101" pitchFamily="66" charset="0"/>
              </a:rPr>
              <a:t>Якшимбетова</a:t>
            </a:r>
            <a:r>
              <a:rPr lang="ru-RU" sz="2600" dirty="0">
                <a:latin typeface="Monotype Corsiva" panose="03010101010201010101" pitchFamily="66" charset="0"/>
              </a:rPr>
              <a:t> О. Д., Шубина К. В.).</a:t>
            </a:r>
          </a:p>
        </p:txBody>
      </p:sp>
    </p:spTree>
    <p:extLst>
      <p:ext uri="{BB962C8B-B14F-4D97-AF65-F5344CB8AC3E}">
        <p14:creationId xmlns:p14="http://schemas.microsoft.com/office/powerpoint/2010/main" val="2709178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60612" y="595744"/>
            <a:ext cx="10493187" cy="886692"/>
          </a:xfrm>
        </p:spPr>
        <p:txBody>
          <a:bodyPr>
            <a:noAutofit/>
          </a:bodyPr>
          <a:lstStyle/>
          <a:p>
            <a:pPr algn="ctr"/>
            <a:r>
              <a:rPr lang="ru-RU" sz="4400" dirty="0">
                <a:latin typeface="Monotype Corsiva" panose="03010101010201010101" pitchFamily="66" charset="0"/>
              </a:rPr>
              <a:t>Результаты участия в конкурсах</a:t>
            </a:r>
            <a:br>
              <a:rPr lang="ru-RU" sz="4400" dirty="0">
                <a:latin typeface="Monotype Corsiva" panose="03010101010201010101" pitchFamily="66" charset="0"/>
              </a:rPr>
            </a:br>
            <a:endParaRPr lang="ru-RU" sz="4400" dirty="0">
              <a:latin typeface="Monotype Corsiva" panose="03010101010201010101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Monotype Corsiva" panose="03010101010201010101" pitchFamily="66" charset="0"/>
              </a:rPr>
              <a:t>«</a:t>
            </a:r>
            <a:r>
              <a:rPr lang="ru-RU" dirty="0">
                <a:latin typeface="Monotype Corsiva" panose="03010101010201010101" pitchFamily="66" charset="0"/>
              </a:rPr>
              <a:t>Виват, таланты» - 1 место (Волкова И. А., </a:t>
            </a:r>
            <a:r>
              <a:rPr lang="ru-RU" dirty="0" err="1">
                <a:latin typeface="Monotype Corsiva" panose="03010101010201010101" pitchFamily="66" charset="0"/>
              </a:rPr>
              <a:t>Немцева</a:t>
            </a:r>
            <a:r>
              <a:rPr lang="ru-RU" dirty="0">
                <a:latin typeface="Monotype Corsiva" panose="03010101010201010101" pitchFamily="66" charset="0"/>
              </a:rPr>
              <a:t> М. С., Лубенец Т. И., </a:t>
            </a:r>
            <a:r>
              <a:rPr lang="ru-RU" dirty="0" err="1">
                <a:latin typeface="Monotype Corsiva" panose="03010101010201010101" pitchFamily="66" charset="0"/>
              </a:rPr>
              <a:t>Бабичева</a:t>
            </a:r>
            <a:r>
              <a:rPr lang="ru-RU" dirty="0">
                <a:latin typeface="Monotype Corsiva" panose="03010101010201010101" pitchFamily="66" charset="0"/>
              </a:rPr>
              <a:t> Т. В., </a:t>
            </a:r>
            <a:r>
              <a:rPr lang="ru-RU" dirty="0" err="1">
                <a:latin typeface="Monotype Corsiva" panose="03010101010201010101" pitchFamily="66" charset="0"/>
              </a:rPr>
              <a:t>Якшимбетова</a:t>
            </a:r>
            <a:r>
              <a:rPr lang="ru-RU" dirty="0">
                <a:latin typeface="Monotype Corsiva" panose="03010101010201010101" pitchFamily="66" charset="0"/>
              </a:rPr>
              <a:t> О.Д., Вилкова Л. И., Патрикеева Н. П., Нуриева Ю. И</a:t>
            </a:r>
            <a:r>
              <a:rPr lang="ru-RU" dirty="0" smtClean="0">
                <a:latin typeface="Monotype Corsiva" panose="03010101010201010101" pitchFamily="66" charset="0"/>
              </a:rPr>
              <a:t>.)</a:t>
            </a:r>
          </a:p>
          <a:p>
            <a:r>
              <a:rPr lang="ru-RU" dirty="0" smtClean="0">
                <a:latin typeface="Monotype Corsiva" panose="03010101010201010101" pitchFamily="66" charset="0"/>
              </a:rPr>
              <a:t>«</a:t>
            </a:r>
            <a:r>
              <a:rPr lang="ru-RU" dirty="0">
                <a:latin typeface="Monotype Corsiva" panose="03010101010201010101" pitchFamily="66" charset="0"/>
              </a:rPr>
              <a:t>Безопасность труда и я» (рук. Волкова И. А., Вилкова Л. И</a:t>
            </a:r>
            <a:r>
              <a:rPr lang="ru-RU" dirty="0" smtClean="0">
                <a:latin typeface="Monotype Corsiva" panose="03010101010201010101" pitchFamily="66" charset="0"/>
              </a:rPr>
              <a:t>.)</a:t>
            </a:r>
          </a:p>
          <a:p>
            <a:r>
              <a:rPr lang="ru-RU" dirty="0" smtClean="0">
                <a:latin typeface="Monotype Corsiva" panose="03010101010201010101" pitchFamily="66" charset="0"/>
              </a:rPr>
              <a:t>«</a:t>
            </a:r>
            <a:r>
              <a:rPr lang="ru-RU" dirty="0">
                <a:latin typeface="Monotype Corsiva" panose="03010101010201010101" pitchFamily="66" charset="0"/>
              </a:rPr>
              <a:t>Воспитатели России: верность профессии» (Патрикеева Н. П</a:t>
            </a:r>
            <a:r>
              <a:rPr lang="ru-RU" dirty="0" smtClean="0">
                <a:latin typeface="Monotype Corsiva" panose="03010101010201010101" pitchFamily="66" charset="0"/>
              </a:rPr>
              <a:t>.)</a:t>
            </a:r>
          </a:p>
          <a:p>
            <a:r>
              <a:rPr lang="ru-RU" dirty="0" smtClean="0">
                <a:latin typeface="Monotype Corsiva" panose="03010101010201010101" pitchFamily="66" charset="0"/>
              </a:rPr>
              <a:t>«</a:t>
            </a:r>
            <a:r>
              <a:rPr lang="ru-RU" dirty="0">
                <a:latin typeface="Monotype Corsiva" panose="03010101010201010101" pitchFamily="66" charset="0"/>
              </a:rPr>
              <a:t>Воспитатель года Оренбуржья - 2021» (</a:t>
            </a:r>
            <a:r>
              <a:rPr lang="ru-RU" dirty="0" err="1">
                <a:latin typeface="Monotype Corsiva" panose="03010101010201010101" pitchFamily="66" charset="0"/>
              </a:rPr>
              <a:t>Бабичева</a:t>
            </a:r>
            <a:r>
              <a:rPr lang="ru-RU" dirty="0">
                <a:latin typeface="Monotype Corsiva" panose="03010101010201010101" pitchFamily="66" charset="0"/>
              </a:rPr>
              <a:t> Т. В. - 2 </a:t>
            </a:r>
            <a:r>
              <a:rPr lang="ru-RU" dirty="0" smtClean="0">
                <a:latin typeface="Monotype Corsiva" panose="03010101010201010101" pitchFamily="66" charset="0"/>
              </a:rPr>
              <a:t>место)</a:t>
            </a:r>
          </a:p>
          <a:p>
            <a:r>
              <a:rPr lang="ru-RU" dirty="0" smtClean="0">
                <a:latin typeface="Monotype Corsiva" panose="03010101010201010101" pitchFamily="66" charset="0"/>
              </a:rPr>
              <a:t>акция </a:t>
            </a:r>
            <a:r>
              <a:rPr lang="ru-RU" dirty="0">
                <a:latin typeface="Monotype Corsiva" panose="03010101010201010101" pitchFamily="66" charset="0"/>
              </a:rPr>
              <a:t>«Стихи мои – свидетели живые», посвященная 115-летию со дня рождения М. </a:t>
            </a:r>
            <a:r>
              <a:rPr lang="ru-RU" dirty="0" err="1">
                <a:latin typeface="Monotype Corsiva" panose="03010101010201010101" pitchFamily="66" charset="0"/>
              </a:rPr>
              <a:t>Джалиля</a:t>
            </a:r>
            <a:r>
              <a:rPr lang="ru-RU" dirty="0">
                <a:latin typeface="Monotype Corsiva" panose="03010101010201010101" pitchFamily="66" charset="0"/>
              </a:rPr>
              <a:t> (</a:t>
            </a:r>
            <a:r>
              <a:rPr lang="ru-RU" dirty="0" err="1">
                <a:latin typeface="Monotype Corsiva" panose="03010101010201010101" pitchFamily="66" charset="0"/>
              </a:rPr>
              <a:t>Бабичева</a:t>
            </a:r>
            <a:r>
              <a:rPr lang="ru-RU" dirty="0">
                <a:latin typeface="Monotype Corsiva" panose="03010101010201010101" pitchFamily="66" charset="0"/>
              </a:rPr>
              <a:t> Т. В., Нуриева Ю. И., Патрикеева Н. П., Сушко М. В.).</a:t>
            </a:r>
          </a:p>
          <a:p>
            <a:endParaRPr lang="ru-RU" dirty="0"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7039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1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Тема1" id="{74586F6A-AE69-4E18-A780-91CE4BE46F5D}" vid="{F364AEFD-298D-41C4-B86A-425F115D49F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</Template>
  <TotalTime>225</TotalTime>
  <Words>481</Words>
  <Application>Microsoft Office PowerPoint</Application>
  <PresentationFormat>Широкоэкранный</PresentationFormat>
  <Paragraphs>46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Monotype Corsiva</vt:lpstr>
      <vt:lpstr>Тема1</vt:lpstr>
      <vt:lpstr>Презентация PowerPoint</vt:lpstr>
      <vt:lpstr>«Реализация основных задач деятельности ДОУ»</vt:lpstr>
      <vt:lpstr>Фридрих Фрёбель</vt:lpstr>
      <vt:lpstr>ВОСПИТАТЕЛЬНИЦА</vt:lpstr>
      <vt:lpstr>Презентация PowerPoint</vt:lpstr>
      <vt:lpstr>Результаты аттестации педагогов МДОБУ д/с «Буратино» </vt:lpstr>
      <vt:lpstr>Педагоги ДОУ прошли курсы повышения квалификации по темам: </vt:lpstr>
      <vt:lpstr>Результаты участия в конкурсах </vt:lpstr>
    </vt:vector>
  </TitlesOfParts>
  <Company>diakov.net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RePack by Diakov</dc:creator>
  <cp:lastModifiedBy>RePack by Diakov</cp:lastModifiedBy>
  <cp:revision>6</cp:revision>
  <dcterms:created xsi:type="dcterms:W3CDTF">2021-05-31T05:07:16Z</dcterms:created>
  <dcterms:modified xsi:type="dcterms:W3CDTF">2021-05-31T08:52:35Z</dcterms:modified>
</cp:coreProperties>
</file>