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99" r:id="rId2"/>
    <p:sldId id="297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4" r:id="rId35"/>
    <p:sldId id="335" r:id="rId36"/>
    <p:sldId id="336" r:id="rId37"/>
    <p:sldId id="337" r:id="rId38"/>
    <p:sldId id="338" r:id="rId39"/>
    <p:sldId id="339" r:id="rId40"/>
    <p:sldId id="340" r:id="rId41"/>
    <p:sldId id="341" r:id="rId42"/>
    <p:sldId id="342" r:id="rId43"/>
    <p:sldId id="343" r:id="rId44"/>
    <p:sldId id="344" r:id="rId45"/>
    <p:sldId id="345" r:id="rId46"/>
    <p:sldId id="346" r:id="rId47"/>
    <p:sldId id="347" r:id="rId48"/>
    <p:sldId id="348" r:id="rId49"/>
    <p:sldId id="351" r:id="rId50"/>
    <p:sldId id="352" r:id="rId51"/>
    <p:sldId id="349" r:id="rId52"/>
    <p:sldId id="350" r:id="rId5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FF00"/>
    <a:srgbClr val="FFFF99"/>
    <a:srgbClr val="CC00FF"/>
    <a:srgbClr val="FFCCFF"/>
    <a:srgbClr val="0066FF"/>
    <a:srgbClr val="9933FF"/>
    <a:srgbClr val="6699FF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B0161D-FE20-4CF5-AB30-B4ADF70C9E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673593-31F9-4533-877F-9D0586DB76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2174A6-83D2-49D9-9F1F-290CA83910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23D9CC-B64A-46E5-8ED7-CADCE0B6C6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73F1DA-6A88-41AC-B527-A1A5D3F0E4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B8536-815F-4CA3-8F29-BE4968788E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2EB357-733F-4741-B008-E47EA6F33C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2EFC65-C970-437C-82E5-11CF23F70C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168D3A-102D-4067-8B81-F00542007D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08880-14C8-45CB-AAE9-D232282D5A8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58C3E1-7E23-41A5-90B1-15DC7C2371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053A3F2-39A0-4B9F-9ADE-0804C9F5F3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13" Type="http://schemas.openxmlformats.org/officeDocument/2006/relationships/slide" Target="slide27.xml"/><Relationship Id="rId18" Type="http://schemas.openxmlformats.org/officeDocument/2006/relationships/slide" Target="slide17.xml"/><Relationship Id="rId3" Type="http://schemas.openxmlformats.org/officeDocument/2006/relationships/slide" Target="slide45.xml"/><Relationship Id="rId21" Type="http://schemas.openxmlformats.org/officeDocument/2006/relationships/slide" Target="slide7.xml"/><Relationship Id="rId7" Type="http://schemas.openxmlformats.org/officeDocument/2006/relationships/slide" Target="slide35.xml"/><Relationship Id="rId12" Type="http://schemas.openxmlformats.org/officeDocument/2006/relationships/slide" Target="slide25.xml"/><Relationship Id="rId17" Type="http://schemas.openxmlformats.org/officeDocument/2006/relationships/slide" Target="slide15.xml"/><Relationship Id="rId25" Type="http://schemas.openxmlformats.org/officeDocument/2006/relationships/slide" Target="slide3.xml"/><Relationship Id="rId2" Type="http://schemas.openxmlformats.org/officeDocument/2006/relationships/slide" Target="slide43.xml"/><Relationship Id="rId16" Type="http://schemas.openxmlformats.org/officeDocument/2006/relationships/slide" Target="slide13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3.xml"/><Relationship Id="rId11" Type="http://schemas.openxmlformats.org/officeDocument/2006/relationships/slide" Target="slide23.xml"/><Relationship Id="rId24" Type="http://schemas.openxmlformats.org/officeDocument/2006/relationships/slide" Target="slide5.xml"/><Relationship Id="rId5" Type="http://schemas.openxmlformats.org/officeDocument/2006/relationships/slide" Target="slide51.xml"/><Relationship Id="rId15" Type="http://schemas.openxmlformats.org/officeDocument/2006/relationships/slide" Target="slide31.xml"/><Relationship Id="rId23" Type="http://schemas.openxmlformats.org/officeDocument/2006/relationships/slide" Target="slide9.xml"/><Relationship Id="rId10" Type="http://schemas.openxmlformats.org/officeDocument/2006/relationships/slide" Target="slide41.xml"/><Relationship Id="rId19" Type="http://schemas.openxmlformats.org/officeDocument/2006/relationships/slide" Target="slide19.xml"/><Relationship Id="rId4" Type="http://schemas.openxmlformats.org/officeDocument/2006/relationships/slide" Target="slide47.xml"/><Relationship Id="rId9" Type="http://schemas.openxmlformats.org/officeDocument/2006/relationships/slide" Target="slide39.xml"/><Relationship Id="rId14" Type="http://schemas.openxmlformats.org/officeDocument/2006/relationships/slide" Target="slide29.xml"/><Relationship Id="rId22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Новгород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 </a:t>
            </a:r>
            <a:endParaRPr lang="ru-RU" dirty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406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Каковы были причины пленения Михаила Ярославича в Орде?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283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00174"/>
            <a:ext cx="8686800" cy="452596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Book Antiqua" pitchFamily="18" charset="0"/>
              </a:rPr>
              <a:t>Сокрытие дани </a:t>
            </a:r>
            <a:r>
              <a:rPr lang="ru-RU" dirty="0" smtClean="0">
                <a:latin typeface="Book Antiqua" pitchFamily="18" charset="0"/>
              </a:rPr>
              <a:t> </a:t>
            </a:r>
            <a:r>
              <a:rPr lang="ru-RU" dirty="0" smtClean="0">
                <a:latin typeface="Book Antiqua" pitchFamily="18" charset="0"/>
              </a:rPr>
              <a:t>и смерть сестры хана Узбека </a:t>
            </a:r>
            <a:r>
              <a:rPr lang="ru-RU" dirty="0" err="1" smtClean="0">
                <a:latin typeface="Book Antiqua" pitchFamily="18" charset="0"/>
              </a:rPr>
              <a:t>Кончаки</a:t>
            </a:r>
            <a:r>
              <a:rPr lang="ru-RU" dirty="0" smtClean="0">
                <a:latin typeface="Book Antiqua" pitchFamily="18" charset="0"/>
              </a:rPr>
              <a:t>.</a:t>
            </a:r>
          </a:p>
          <a:p>
            <a:pPr marL="0" indent="0" algn="ctr">
              <a:buNone/>
            </a:pPr>
            <a:endParaRPr lang="ru-RU" dirty="0">
              <a:latin typeface="Book Antiqua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marL="0" indent="0" algn="ctr">
              <a:buNone/>
            </a:pPr>
            <a:endParaRPr lang="ru-RU" dirty="0">
              <a:latin typeface="Book Antiqua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marL="0" indent="0" algn="ctr">
              <a:buNone/>
            </a:pPr>
            <a:endParaRPr lang="ru-RU" dirty="0">
              <a:latin typeface="Book Antiqua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marL="0" indent="0" algn="ctr">
              <a:buNone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416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Кто был отцом Михаила Ярославича Тверского?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288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Ярослав Ярославович, брат Александра Невского.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749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Кем воспитывался Михаил Ярославович после смерти отца?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102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Княгиней Ксенией и Тверским епископом </a:t>
            </a:r>
            <a:r>
              <a:rPr lang="ru-RU" dirty="0" err="1" smtClean="0">
                <a:latin typeface="Book Antiqua" pitchFamily="18" charset="0"/>
              </a:rPr>
              <a:t>Симеоном</a:t>
            </a:r>
            <a:r>
              <a:rPr lang="ru-RU" dirty="0" smtClean="0">
                <a:latin typeface="Book Antiqua" pitchFamily="18" charset="0"/>
              </a:rPr>
              <a:t>.</a:t>
            </a:r>
          </a:p>
          <a:p>
            <a:pPr>
              <a:buNone/>
            </a:pPr>
            <a:endParaRPr lang="ru-RU" dirty="0">
              <a:latin typeface="Book Antiqua" pitchFamily="18" charset="0"/>
            </a:endParaRPr>
          </a:p>
          <a:p>
            <a:pPr>
              <a:buNone/>
            </a:pPr>
            <a:endParaRPr lang="ru-RU" dirty="0" smtClean="0">
              <a:latin typeface="Book Antiqua" pitchFamily="18" charset="0"/>
            </a:endParaRPr>
          </a:p>
          <a:p>
            <a:pPr>
              <a:buNone/>
            </a:pPr>
            <a:endParaRPr lang="ru-RU" dirty="0">
              <a:latin typeface="Book Antiqua" pitchFamily="18" charset="0"/>
            </a:endParaRPr>
          </a:p>
          <a:p>
            <a:pPr>
              <a:buNone/>
            </a:pPr>
            <a:endParaRPr lang="ru-RU" dirty="0" smtClean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77550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У Анны и Михаила в браке родились дети. Назовите их имена.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</a:t>
            </a:r>
            <a:r>
              <a:rPr lang="ru-RU" dirty="0" smtClean="0">
                <a:latin typeface="Book Antiqua" pitchFamily="18" charset="0"/>
              </a:rPr>
              <a:t>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13345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71612"/>
            <a:ext cx="8686800" cy="4525962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Дочь – Феодора, 4 сына – Дмитрий, Александр, Константин и Василий.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817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Назовите имя жены </a:t>
            </a:r>
            <a:r>
              <a:rPr lang="ru-RU" dirty="0" smtClean="0">
                <a:latin typeface="Book Antiqua" pitchFamily="18" charset="0"/>
              </a:rPr>
              <a:t>Тверского князя Михаила </a:t>
            </a:r>
            <a:r>
              <a:rPr lang="ru-RU" dirty="0" smtClean="0">
                <a:latin typeface="Book Antiqua" pitchFamily="18" charset="0"/>
              </a:rPr>
              <a:t>Ярославича</a:t>
            </a:r>
            <a:r>
              <a:rPr lang="ru-RU" dirty="0" smtClean="0">
                <a:latin typeface="Book Antiqua" pitchFamily="18" charset="0"/>
              </a:rPr>
              <a:t>?</a:t>
            </a: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109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0" y="857232"/>
            <a:ext cx="2376488" cy="115083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Ратные подвиги</a:t>
            </a:r>
            <a:endParaRPr lang="ru-RU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0" y="2060575"/>
            <a:ext cx="2339975" cy="792361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Личности эпохи</a:t>
            </a:r>
            <a:endParaRPr lang="ru-RU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0" y="2997199"/>
            <a:ext cx="2339975" cy="865187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Даты</a:t>
            </a:r>
            <a:endParaRPr lang="ru-RU" sz="2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0" y="3933825"/>
            <a:ext cx="2339975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всем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0" y="4868863"/>
            <a:ext cx="2339975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7956550" y="1341438"/>
            <a:ext cx="792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7365" name="AutoShap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484438" y="4868863"/>
            <a:ext cx="1223962" cy="865187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" charset="0"/>
              </a:rPr>
              <a:t>10</a:t>
            </a:r>
            <a:endParaRPr lang="ru-RU" sz="2400" b="1" u="sng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7366" name="AutoShape 2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857620" y="4857760"/>
            <a:ext cx="1223963" cy="865187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02060"/>
                </a:solidFill>
                <a:latin typeface="Arial" charset="0"/>
              </a:rPr>
              <a:t>20</a:t>
            </a:r>
          </a:p>
        </p:txBody>
      </p:sp>
      <p:sp>
        <p:nvSpPr>
          <p:cNvPr id="57367" name="AutoShape 2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219700" y="4868863"/>
            <a:ext cx="1223963" cy="865187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" charset="0"/>
                <a:hlinkClick r:id="rId4" action="ppaction://hlinksldjump"/>
              </a:rPr>
              <a:t>30</a:t>
            </a:r>
            <a:endParaRPr lang="ru-RU" sz="2400" b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7368" name="AutoShape 2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588125" y="4868863"/>
            <a:ext cx="1223963" cy="865187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charset="0"/>
                <a:hlinkClick r:id="rId5" action="ppaction://hlinksldjump"/>
              </a:rPr>
              <a:t>40</a:t>
            </a:r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7369" name="AutoShape 2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20038" y="4868863"/>
            <a:ext cx="1223962" cy="865187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C00000"/>
                </a:solidFill>
                <a:latin typeface="Arial" charset="0"/>
              </a:rPr>
              <a:t>50</a:t>
            </a:r>
          </a:p>
        </p:txBody>
      </p:sp>
      <p:sp>
        <p:nvSpPr>
          <p:cNvPr id="57370" name="AutoShape 26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500298" y="4000504"/>
            <a:ext cx="1223962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" charset="0"/>
              </a:rPr>
              <a:t>10</a:t>
            </a:r>
          </a:p>
        </p:txBody>
      </p:sp>
      <p:sp>
        <p:nvSpPr>
          <p:cNvPr id="57371" name="AutoShape 2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3851275" y="3933825"/>
            <a:ext cx="1223963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charset="0"/>
                <a:hlinkClick r:id="rId7" action="ppaction://hlinksldjump"/>
              </a:rPr>
              <a:t>20</a:t>
            </a:r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7372" name="AutoShape 2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219700" y="3933825"/>
            <a:ext cx="1223963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charset="0"/>
                <a:hlinkClick r:id="rId8" action="ppaction://hlinksldjump"/>
              </a:rPr>
              <a:t>30</a:t>
            </a:r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7373" name="AutoShape 2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588125" y="3933825"/>
            <a:ext cx="1223963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02060"/>
                </a:solidFill>
                <a:latin typeface="Arial" charset="0"/>
              </a:rPr>
              <a:t>40</a:t>
            </a:r>
          </a:p>
        </p:txBody>
      </p:sp>
      <p:sp>
        <p:nvSpPr>
          <p:cNvPr id="57374" name="AutoShape 3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920038" y="3933825"/>
            <a:ext cx="1223962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C00000"/>
                </a:solidFill>
                <a:latin typeface="Arial" charset="0"/>
              </a:rPr>
              <a:t>50</a:t>
            </a:r>
          </a:p>
        </p:txBody>
      </p:sp>
      <p:sp>
        <p:nvSpPr>
          <p:cNvPr id="57375" name="AutoShape 3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484438" y="2997200"/>
            <a:ext cx="1223962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" charset="0"/>
                <a:hlinkClick r:id="rId11" action="ppaction://hlinksldjump"/>
              </a:rPr>
              <a:t>10</a:t>
            </a:r>
            <a:endParaRPr lang="ru-RU" sz="2400" b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7376" name="AutoShape 32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3851275" y="2997200"/>
            <a:ext cx="1223963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charset="0"/>
                <a:hlinkClick r:id="rId12" action="ppaction://hlinksldjump"/>
              </a:rPr>
              <a:t>20</a:t>
            </a:r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7377" name="AutoShape 33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5219700" y="2997200"/>
            <a:ext cx="1223963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02060"/>
                </a:solidFill>
                <a:latin typeface="Arial" charset="0"/>
              </a:rPr>
              <a:t>30</a:t>
            </a:r>
          </a:p>
        </p:txBody>
      </p:sp>
      <p:sp>
        <p:nvSpPr>
          <p:cNvPr id="57378" name="AutoShape 3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588125" y="2997200"/>
            <a:ext cx="1223963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charset="0"/>
                <a:hlinkClick r:id="rId14" action="ppaction://hlinksldjump"/>
              </a:rPr>
              <a:t>40</a:t>
            </a:r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7379" name="AutoShape 35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7920038" y="2997200"/>
            <a:ext cx="1223962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C00000"/>
                </a:solidFill>
                <a:latin typeface="Arial" charset="0"/>
              </a:rPr>
              <a:t>50</a:t>
            </a:r>
          </a:p>
        </p:txBody>
      </p:sp>
      <p:sp>
        <p:nvSpPr>
          <p:cNvPr id="57380" name="AutoShape 36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2428860" y="2071678"/>
            <a:ext cx="1223962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" charset="0"/>
              </a:rPr>
              <a:t>10</a:t>
            </a:r>
          </a:p>
        </p:txBody>
      </p:sp>
      <p:sp>
        <p:nvSpPr>
          <p:cNvPr id="57381" name="AutoShape 37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3851275" y="2060575"/>
            <a:ext cx="1223963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charset="0"/>
                <a:hlinkClick r:id="rId17" action="ppaction://hlinksldjump"/>
              </a:rPr>
              <a:t>20</a:t>
            </a:r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7382" name="AutoShape 3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219700" y="2060575"/>
            <a:ext cx="1223963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charset="0"/>
                <a:hlinkClick r:id="rId18" action="ppaction://hlinksldjump"/>
              </a:rPr>
              <a:t>30</a:t>
            </a:r>
            <a:endParaRPr lang="ru-RU" sz="2400" b="1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7383" name="AutoShape 39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588125" y="2060575"/>
            <a:ext cx="1223963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02060"/>
                </a:solidFill>
                <a:latin typeface="Arial" charset="0"/>
              </a:rPr>
              <a:t>40</a:t>
            </a:r>
          </a:p>
        </p:txBody>
      </p:sp>
      <p:sp>
        <p:nvSpPr>
          <p:cNvPr id="57384" name="AutoShape 40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920038" y="2060575"/>
            <a:ext cx="1223962" cy="865188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C00000"/>
                </a:solidFill>
                <a:latin typeface="Arial" charset="0"/>
              </a:rPr>
              <a:t>50</a:t>
            </a:r>
          </a:p>
        </p:txBody>
      </p:sp>
      <p:sp>
        <p:nvSpPr>
          <p:cNvPr id="57385" name="AutoShape 4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7920038" y="836712"/>
            <a:ext cx="1223962" cy="1154013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C00000"/>
                </a:solidFill>
                <a:latin typeface="Arial" charset="0"/>
              </a:rPr>
              <a:t>50</a:t>
            </a:r>
          </a:p>
        </p:txBody>
      </p:sp>
      <p:sp>
        <p:nvSpPr>
          <p:cNvPr id="57386" name="AutoShape 42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588125" y="836712"/>
            <a:ext cx="1223963" cy="1154013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" charset="0"/>
                <a:hlinkClick r:id="rId22" action="ppaction://hlinksldjump"/>
              </a:rPr>
              <a:t>40</a:t>
            </a:r>
            <a:endParaRPr lang="ru-RU" sz="2400" b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7387" name="AutoShape 43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219700" y="836712"/>
            <a:ext cx="1223963" cy="1154013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02060"/>
                </a:solidFill>
                <a:latin typeface="Arial" charset="0"/>
              </a:rPr>
              <a:t>30</a:t>
            </a:r>
          </a:p>
        </p:txBody>
      </p:sp>
      <p:sp>
        <p:nvSpPr>
          <p:cNvPr id="57388" name="AutoShape 4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3851275" y="836712"/>
            <a:ext cx="1223963" cy="1154013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" charset="0"/>
                <a:hlinkClick r:id="rId24" action="ppaction://hlinksldjump"/>
              </a:rPr>
              <a:t>20</a:t>
            </a:r>
            <a:endParaRPr lang="ru-RU" sz="2400" b="1" u="sng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57389" name="AutoShape 45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2484438" y="836712"/>
            <a:ext cx="1223962" cy="1154013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Arial" charset="0"/>
              </a:rPr>
              <a:t>10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3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73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73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73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6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73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6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73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6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73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573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73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73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6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73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573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573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573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6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73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73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573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573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573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73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573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73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573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73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573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573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573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73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573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573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573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73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73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73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573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73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573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573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500" fill="hold"/>
                                        <p:tgtEl>
                                          <p:spTgt spid="573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573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573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7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73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573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573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573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0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573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500" fill="hold"/>
                                        <p:tgtEl>
                                          <p:spTgt spid="573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573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573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1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573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573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573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573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573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500" fill="hold"/>
                                        <p:tgtEl>
                                          <p:spTgt spid="573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573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573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3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573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500" fill="hold"/>
                                        <p:tgtEl>
                                          <p:spTgt spid="573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573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573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4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73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500" fill="hold"/>
                                        <p:tgtEl>
                                          <p:spTgt spid="573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573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573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5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573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500" fill="hold"/>
                                        <p:tgtEl>
                                          <p:spTgt spid="57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57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573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6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57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500" fill="hold"/>
                                        <p:tgtEl>
                                          <p:spTgt spid="573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573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573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7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57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500" fill="hold"/>
                                        <p:tgtEl>
                                          <p:spTgt spid="573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573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573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8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573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500" fill="hold"/>
                                        <p:tgtEl>
                                          <p:spTgt spid="573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573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573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89"/>
                  </p:tgtEl>
                </p:cond>
              </p:nextCondLst>
            </p:seq>
          </p:childTnLst>
        </p:cTn>
      </p:par>
    </p:tnLst>
    <p:bldLst>
      <p:bldP spid="57365" grpId="0" animBg="1"/>
      <p:bldP spid="57366" grpId="0" animBg="1"/>
      <p:bldP spid="57367" grpId="0" animBg="1"/>
      <p:bldP spid="57368" grpId="0" animBg="1"/>
      <p:bldP spid="57369" grpId="0" animBg="1"/>
      <p:bldP spid="57370" grpId="0" animBg="1"/>
      <p:bldP spid="57371" grpId="0" animBg="1"/>
      <p:bldP spid="57372" grpId="0" animBg="1"/>
      <p:bldP spid="57374" grpId="0" animBg="1"/>
      <p:bldP spid="57375" grpId="0" animBg="1"/>
      <p:bldP spid="57376" grpId="0" animBg="1"/>
      <p:bldP spid="57377" grpId="0" animBg="1"/>
      <p:bldP spid="57378" grpId="0" animBg="1"/>
      <p:bldP spid="57379" grpId="0" animBg="1"/>
      <p:bldP spid="57380" grpId="0" animBg="1"/>
      <p:bldP spid="57381" grpId="0" animBg="1"/>
      <p:bldP spid="57382" grpId="0" animBg="1"/>
      <p:bldP spid="57383" grpId="0" animBg="1"/>
      <p:bldP spid="57384" grpId="0" animBg="1"/>
      <p:bldP spid="57385" grpId="0" animBg="1"/>
      <p:bldP spid="57386" grpId="0" animBg="1"/>
      <p:bldP spid="57387" grpId="0" animBg="1"/>
      <p:bldP spid="57388" grpId="0" animBg="1"/>
      <p:bldP spid="5738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Анна </a:t>
            </a:r>
            <a:r>
              <a:rPr lang="ru-RU" dirty="0" err="1" smtClean="0">
                <a:latin typeface="Book Antiqua" pitchFamily="18" charset="0"/>
              </a:rPr>
              <a:t>Кашинская</a:t>
            </a:r>
            <a:endParaRPr lang="ru-RU" dirty="0" smtClean="0">
              <a:latin typeface="Book Antiqua" pitchFamily="18" charset="0"/>
            </a:endParaRPr>
          </a:p>
          <a:p>
            <a:pPr>
              <a:buNone/>
            </a:pPr>
            <a:endParaRPr lang="ru-RU" dirty="0">
              <a:latin typeface="Book Antiqua" pitchFamily="18" charset="0"/>
            </a:endParaRPr>
          </a:p>
          <a:p>
            <a:pPr>
              <a:buNone/>
            </a:pPr>
            <a:endParaRPr lang="ru-RU" dirty="0" smtClean="0">
              <a:latin typeface="Book Antiqua" pitchFamily="18" charset="0"/>
            </a:endParaRPr>
          </a:p>
          <a:p>
            <a:pPr>
              <a:buNone/>
            </a:pPr>
            <a:endParaRPr lang="ru-RU" dirty="0">
              <a:latin typeface="Book Antiqua" pitchFamily="18" charset="0"/>
            </a:endParaRPr>
          </a:p>
          <a:p>
            <a:pPr>
              <a:buNone/>
            </a:pPr>
            <a:endParaRPr lang="ru-RU" dirty="0" smtClean="0">
              <a:latin typeface="Book Antiqua" pitchFamily="18" charset="0"/>
            </a:endParaRPr>
          </a:p>
          <a:p>
            <a:pPr>
              <a:buNone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21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Его любимые краски – голубая, вишневая, розовая, - были необыкновенно насыщенными. Увидев их, один монах сказал, что они «поют». О ком речь?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766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Андрей Рублев.</a:t>
            </a:r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790162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Когда родился святой, благоверный князь Михаил Ярославович Тверской?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72250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Зимой 1271 года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48219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В каком возрасте и когда князь Михаил Ярославович вступил на престол?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77886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Ему было 14 лет, 1285 год.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27291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Когда произошла </a:t>
            </a:r>
            <a:r>
              <a:rPr lang="ru-RU" dirty="0" err="1" smtClean="0">
                <a:latin typeface="Book Antiqua" pitchFamily="18" charset="0"/>
              </a:rPr>
              <a:t>Бортеневская</a:t>
            </a:r>
            <a:r>
              <a:rPr lang="ru-RU" dirty="0" smtClean="0">
                <a:latin typeface="Book Antiqua" pitchFamily="18" charset="0"/>
              </a:rPr>
              <a:t> битва?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6271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22 декабря 1317 года.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59574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Когда произошло венчание Михаила Ярославича с ростовской княжной Анной?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9395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С кем пришлось бороться Михаилу Ярославичу за Великое Владимирское княжение?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Book Antiqua" pitchFamily="18" charset="0"/>
                <a:hlinkClick r:id="rId2" action="ppaction://hlinksldjump"/>
              </a:rPr>
              <a:t>Ответ</a:t>
            </a:r>
            <a:endParaRPr lang="ru-RU" dirty="0">
              <a:solidFill>
                <a:srgbClr val="FF0000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473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1294 году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16940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Когда был похоронен Михаил Ярославович Тверской?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46218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6 сентября 1319 года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422118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Как называется живопись в храме по сырой штукатурке?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651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Фреска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577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Назовите основное оружие дружинника на Руси?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367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Меч </a:t>
            </a:r>
          </a:p>
          <a:p>
            <a:pPr>
              <a:buNone/>
            </a:pPr>
            <a:endParaRPr lang="ru-RU" dirty="0">
              <a:latin typeface="Book Antiqua" pitchFamily="18" charset="0"/>
            </a:endParaRPr>
          </a:p>
          <a:p>
            <a:pPr>
              <a:buNone/>
            </a:pPr>
            <a:endParaRPr lang="ru-RU" dirty="0" smtClean="0">
              <a:latin typeface="Book Antiqua" pitchFamily="18" charset="0"/>
            </a:endParaRPr>
          </a:p>
          <a:p>
            <a:pPr>
              <a:buNone/>
            </a:pPr>
            <a:endParaRPr lang="ru-RU" dirty="0">
              <a:latin typeface="Book Antiqua" pitchFamily="18" charset="0"/>
            </a:endParaRPr>
          </a:p>
          <a:p>
            <a:pPr>
              <a:buNone/>
            </a:pPr>
            <a:endParaRPr lang="ru-RU" dirty="0" smtClean="0">
              <a:latin typeface="Book Antiqua" pitchFamily="18" charset="0"/>
            </a:endParaRPr>
          </a:p>
          <a:p>
            <a:pPr>
              <a:buNone/>
            </a:pPr>
            <a:endParaRPr lang="ru-RU" dirty="0">
              <a:latin typeface="Book Antiqu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862137"/>
            <a:ext cx="6096000" cy="3133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940782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Что такое «шишак»?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</a:t>
            </a:r>
            <a:r>
              <a:rPr lang="ru-RU" dirty="0" smtClean="0">
                <a:latin typeface="Book Antiqua" pitchFamily="18" charset="0"/>
              </a:rPr>
              <a:t>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79623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Шлем </a:t>
            </a:r>
          </a:p>
          <a:p>
            <a:pPr>
              <a:buNone/>
            </a:pPr>
            <a:endParaRPr lang="ru-RU" dirty="0">
              <a:latin typeface="Book Antiqua" pitchFamily="18" charset="0"/>
            </a:endParaRPr>
          </a:p>
          <a:p>
            <a:pPr>
              <a:buNone/>
            </a:pPr>
            <a:endParaRPr lang="ru-RU" dirty="0" smtClean="0">
              <a:latin typeface="Book Antiqua" pitchFamily="18" charset="0"/>
            </a:endParaRPr>
          </a:p>
          <a:p>
            <a:pPr>
              <a:buNone/>
            </a:pPr>
            <a:endParaRPr lang="ru-RU" dirty="0">
              <a:latin typeface="Book Antiqua" pitchFamily="18" charset="0"/>
            </a:endParaRPr>
          </a:p>
          <a:p>
            <a:pPr>
              <a:buNone/>
            </a:pPr>
            <a:endParaRPr lang="ru-RU" dirty="0" smtClean="0">
              <a:latin typeface="Book Antiqua" pitchFamily="18" charset="0"/>
            </a:endParaRPr>
          </a:p>
          <a:p>
            <a:pPr>
              <a:buNone/>
            </a:pPr>
            <a:endParaRPr lang="ru-RU" dirty="0">
              <a:latin typeface="Book Antiqua" pitchFamily="18" charset="0"/>
            </a:endParaRPr>
          </a:p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 </a:t>
            </a:r>
            <a:endParaRPr lang="ru-RU" dirty="0">
              <a:latin typeface="Book Antiqu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702" y="2071678"/>
            <a:ext cx="2709946" cy="3653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309380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Какое оружие на Руси называлось секирой?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535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С Юрием Даниловичем Московским.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Book Antiqua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9049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Боевой топор </a:t>
            </a:r>
          </a:p>
          <a:p>
            <a:pPr>
              <a:buNone/>
            </a:pPr>
            <a:endParaRPr lang="ru-RU" dirty="0">
              <a:latin typeface="Book Antiqua" pitchFamily="18" charset="0"/>
            </a:endParaRPr>
          </a:p>
          <a:p>
            <a:pPr>
              <a:buNone/>
            </a:pPr>
            <a:endParaRPr lang="ru-RU" dirty="0" smtClean="0">
              <a:latin typeface="Book Antiqua" pitchFamily="18" charset="0"/>
            </a:endParaRPr>
          </a:p>
          <a:p>
            <a:pPr>
              <a:buNone/>
            </a:pPr>
            <a:endParaRPr lang="ru-RU" dirty="0">
              <a:latin typeface="Book Antiqua" pitchFamily="18" charset="0"/>
            </a:endParaRPr>
          </a:p>
          <a:p>
            <a:pPr>
              <a:buNone/>
            </a:pPr>
            <a:endParaRPr lang="ru-RU" dirty="0" smtClean="0">
              <a:latin typeface="Book Antiqua" pitchFamily="18" charset="0"/>
            </a:endParaRPr>
          </a:p>
          <a:p>
            <a:pPr>
              <a:buNone/>
            </a:pPr>
            <a:endParaRPr lang="ru-RU" dirty="0">
              <a:latin typeface="Book Antiqua" pitchFamily="18" charset="0"/>
            </a:endParaRPr>
          </a:p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 </a:t>
            </a:r>
            <a:endParaRPr lang="ru-RU" dirty="0">
              <a:latin typeface="Book Antiqu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752" y="2276872"/>
            <a:ext cx="6474296" cy="3641792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186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Что обозначают слова «Взять под щит»?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004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 Это выражение обозначает – «завоевать».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11187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Какой храм стал строить Михаил Ярославович в начале своего правления?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 </a:t>
            </a: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521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8382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692696"/>
            <a:ext cx="8686800" cy="5387429"/>
          </a:xfrm>
        </p:spPr>
        <p:txBody>
          <a:bodyPr/>
          <a:lstStyle/>
          <a:p>
            <a:pPr algn="ctr">
              <a:buNone/>
            </a:pPr>
            <a:r>
              <a:rPr lang="ru-RU" dirty="0" err="1" smtClean="0">
                <a:latin typeface="Book Antiqua" pitchFamily="18" charset="0"/>
              </a:rPr>
              <a:t>Спасо</a:t>
            </a:r>
            <a:r>
              <a:rPr lang="ru-RU" dirty="0" smtClean="0">
                <a:latin typeface="Book Antiqua" pitchFamily="18" charset="0"/>
              </a:rPr>
              <a:t>-Преображенский собор в </a:t>
            </a:r>
            <a:r>
              <a:rPr lang="ru-RU" dirty="0" err="1" smtClean="0">
                <a:latin typeface="Book Antiqua" pitchFamily="18" charset="0"/>
              </a:rPr>
              <a:t>г.Твери</a:t>
            </a: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1571612"/>
            <a:ext cx="6070054" cy="4118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334847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0"/>
            <a:ext cx="7139671" cy="4566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-5291" y="4566029"/>
            <a:ext cx="89968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Book Antiqua" pitchFamily="18" charset="0"/>
              </a:rPr>
              <a:t>Как называется данный храм и где он находится?</a:t>
            </a:r>
          </a:p>
          <a:p>
            <a:pPr algn="ctr"/>
            <a:endParaRPr lang="ru-RU" sz="3200" dirty="0">
              <a:latin typeface="Book Antiqua" pitchFamily="18" charset="0"/>
            </a:endParaRPr>
          </a:p>
          <a:p>
            <a:pPr algn="ctr"/>
            <a:r>
              <a:rPr lang="ru-RU" sz="3200" dirty="0" smtClean="0">
                <a:latin typeface="Book Antiqua" pitchFamily="18" charset="0"/>
                <a:hlinkClick r:id="rId3" action="ppaction://hlinksldjump"/>
              </a:rPr>
              <a:t>Ответ </a:t>
            </a:r>
            <a:endParaRPr lang="ru-RU" sz="32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48218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Часовня Михаила Тверского на острове Памяти в </a:t>
            </a:r>
            <a:r>
              <a:rPr lang="ru-RU" dirty="0" err="1" smtClean="0">
                <a:latin typeface="Book Antiqua" pitchFamily="18" charset="0"/>
              </a:rPr>
              <a:t>г.Твери</a:t>
            </a: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81218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 t="4768" r="2493"/>
          <a:stretch>
            <a:fillRect/>
          </a:stretch>
        </p:blipFill>
        <p:spPr>
          <a:xfrm>
            <a:off x="517969" y="214290"/>
            <a:ext cx="8054559" cy="42803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06706" y="4494663"/>
            <a:ext cx="80717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Book Antiqua" pitchFamily="18" charset="0"/>
              </a:rPr>
              <a:t>Кто автор данной картины, и как она называется?</a:t>
            </a:r>
          </a:p>
          <a:p>
            <a:pPr algn="ctr"/>
            <a:endParaRPr lang="ru-RU" sz="2800" dirty="0">
              <a:latin typeface="Book Antiqua" pitchFamily="18" charset="0"/>
            </a:endParaRPr>
          </a:p>
          <a:p>
            <a:pPr algn="ctr"/>
            <a:endParaRPr lang="ru-RU" sz="2800" dirty="0" smtClean="0">
              <a:latin typeface="Book Antiqua" pitchFamily="18" charset="0"/>
            </a:endParaRPr>
          </a:p>
          <a:p>
            <a:pPr algn="ctr"/>
            <a:r>
              <a:rPr lang="ru-RU" sz="2800" dirty="0" smtClean="0">
                <a:latin typeface="Book Antiqua" pitchFamily="18" charset="0"/>
                <a:hlinkClick r:id="rId3" action="ppaction://hlinksldjump"/>
              </a:rPr>
              <a:t>Ответ </a:t>
            </a:r>
            <a:endParaRPr lang="ru-RU" sz="28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961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Автор данной работы </a:t>
            </a:r>
            <a:r>
              <a:rPr lang="ru-RU" dirty="0" err="1" smtClean="0">
                <a:latin typeface="Book Antiqua" pitchFamily="18" charset="0"/>
              </a:rPr>
              <a:t>Н.Белов</a:t>
            </a:r>
            <a:r>
              <a:rPr lang="ru-RU" dirty="0" smtClean="0">
                <a:latin typeface="Book Antiqua" pitchFamily="18" charset="0"/>
              </a:rPr>
              <a:t>. Называется «</a:t>
            </a:r>
            <a:r>
              <a:rPr lang="ru-RU" dirty="0" err="1" smtClean="0">
                <a:latin typeface="Book Antiqua" pitchFamily="18" charset="0"/>
              </a:rPr>
              <a:t>Бортеневская</a:t>
            </a:r>
            <a:r>
              <a:rPr lang="ru-RU" dirty="0" smtClean="0">
                <a:latin typeface="Book Antiqua" pitchFamily="18" charset="0"/>
              </a:rPr>
              <a:t> битва»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985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96" y="32792"/>
            <a:ext cx="5457825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484821" y="620688"/>
            <a:ext cx="3659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Book Antiqua" pitchFamily="18" charset="0"/>
              </a:rPr>
              <a:t>Что изображено на данной </a:t>
            </a:r>
          </a:p>
          <a:p>
            <a:pPr algn="ctr"/>
            <a:r>
              <a:rPr lang="ru-RU" sz="3200" dirty="0">
                <a:latin typeface="Book Antiqua" pitchFamily="18" charset="0"/>
              </a:rPr>
              <a:t>к</a:t>
            </a:r>
            <a:r>
              <a:rPr lang="ru-RU" sz="3200" dirty="0" smtClean="0">
                <a:latin typeface="Book Antiqua" pitchFamily="18" charset="0"/>
              </a:rPr>
              <a:t>артине?</a:t>
            </a:r>
            <a:endParaRPr lang="ru-RU" sz="3200" dirty="0">
              <a:latin typeface="Book Antiqu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5877272"/>
            <a:ext cx="11512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Book Antiqua" pitchFamily="18" charset="0"/>
                <a:hlinkClick r:id="rId3" action="ppaction://hlinksldjump"/>
              </a:rPr>
              <a:t>Ответ</a:t>
            </a:r>
            <a:endParaRPr lang="ru-RU" sz="28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945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Войско тверского князя Михаила Ярославича Тверского разбило здесь отряды Юрия Даниловича, шедшего разорять Тверь. Где находится это место?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226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На данной картине изображен момент прощания Михаила Ярославича со своей семьей перед поездкой в Орду.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698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0"/>
            <a:ext cx="7435552" cy="4953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77640" y="5118749"/>
            <a:ext cx="820609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Book Antiqua" pitchFamily="18" charset="0"/>
              </a:rPr>
              <a:t>Что изображено на данной фотографии?</a:t>
            </a:r>
          </a:p>
          <a:p>
            <a:pPr algn="ctr"/>
            <a:endParaRPr lang="ru-RU" sz="3200" dirty="0">
              <a:latin typeface="Book Antiqua" pitchFamily="18" charset="0"/>
            </a:endParaRPr>
          </a:p>
          <a:p>
            <a:pPr algn="ctr"/>
            <a:r>
              <a:rPr lang="ru-RU" sz="3200" dirty="0" smtClean="0">
                <a:latin typeface="Book Antiqua" pitchFamily="18" charset="0"/>
                <a:hlinkClick r:id="rId3" action="ppaction://hlinksldjump"/>
              </a:rPr>
              <a:t>Ответ </a:t>
            </a:r>
            <a:endParaRPr lang="ru-RU" sz="32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375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На фотографии изображена рака Михаила Ярославича.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832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Старицкий район, </a:t>
            </a:r>
            <a:r>
              <a:rPr lang="ru-RU" dirty="0" err="1" smtClean="0">
                <a:latin typeface="Book Antiqua" pitchFamily="18" charset="0"/>
              </a:rPr>
              <a:t>Бортеневское</a:t>
            </a:r>
            <a:r>
              <a:rPr lang="ru-RU" dirty="0" smtClean="0">
                <a:latin typeface="Book Antiqua" pitchFamily="18" charset="0"/>
              </a:rPr>
              <a:t> поле. 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  <a:hlinkClick r:id="rId2" action="ppaction://hlinksldjump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  <a:hlinkClick r:id="rId2" action="ppaction://hlinksldjump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271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За что Михаил Ярославич был причислен к лику святых?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65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За благочестие и защиту православия.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 smtClean="0">
              <a:latin typeface="Book Antiqua" pitchFamily="18" charset="0"/>
            </a:endParaRP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0" y="6000744"/>
            <a:ext cx="785818" cy="8572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72989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Book Antiqua" pitchFamily="18" charset="0"/>
              </a:rPr>
              <a:t>Какой город проявил непокорность Тверскому князю и попытался перейти под покровительство Москвы?</a:t>
            </a:r>
          </a:p>
          <a:p>
            <a:pPr algn="ctr">
              <a:buNone/>
            </a:pPr>
            <a:endParaRPr lang="ru-RU" dirty="0">
              <a:latin typeface="Book Antiqua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Book Antiqua" pitchFamily="18" charset="0"/>
                <a:hlinkClick r:id="rId2" action="ppaction://hlinksldjump"/>
              </a:rPr>
              <a:t>Ответ </a:t>
            </a:r>
            <a:endParaRPr lang="ru-RU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419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2076</TotalTime>
  <Words>456</Words>
  <Application>Microsoft Office PowerPoint</Application>
  <PresentationFormat>Экран (4:3)</PresentationFormat>
  <Paragraphs>261</Paragraphs>
  <Slides>52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225</cp:revision>
  <dcterms:created xsi:type="dcterms:W3CDTF">2009-10-22T11:05:39Z</dcterms:created>
  <dcterms:modified xsi:type="dcterms:W3CDTF">2019-03-25T13:05:58Z</dcterms:modified>
</cp:coreProperties>
</file>