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69" r:id="rId3"/>
    <p:sldId id="278" r:id="rId4"/>
    <p:sldId id="256" r:id="rId5"/>
    <p:sldId id="257" r:id="rId6"/>
    <p:sldId id="259" r:id="rId7"/>
    <p:sldId id="270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61" r:id="rId16"/>
    <p:sldId id="279" r:id="rId17"/>
    <p:sldId id="280" r:id="rId18"/>
    <p:sldId id="281" r:id="rId19"/>
    <p:sldId id="263" r:id="rId20"/>
    <p:sldId id="264" r:id="rId21"/>
    <p:sldId id="282" r:id="rId22"/>
    <p:sldId id="283" r:id="rId23"/>
    <p:sldId id="284" r:id="rId24"/>
    <p:sldId id="285" r:id="rId25"/>
    <p:sldId id="266" r:id="rId2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2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77717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69165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476061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60525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7567885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3701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0903959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53647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02216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47180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19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5647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51246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0042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0731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28068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18.10.2023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2899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5C08B745-243A-43DD-B563-D29A9B71B110}"/>
              </a:ext>
            </a:extLst>
          </p:cNvPr>
          <p:cNvSpPr/>
          <p:nvPr/>
        </p:nvSpPr>
        <p:spPr>
          <a:xfrm>
            <a:off x="1259632" y="3284984"/>
            <a:ext cx="581439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extBookC"/>
              </a:rPr>
              <a:t>Настроение у вас отличное,</a:t>
            </a:r>
          </a:p>
          <a:p>
            <a:r>
              <a:rPr lang="ru-RU" sz="2800" dirty="0" smtClean="0">
                <a:solidFill>
                  <a:srgbClr val="000000"/>
                </a:solidFill>
                <a:latin typeface="TextBookC"/>
              </a:rPr>
              <a:t>А улыбка- дело привычное.</a:t>
            </a:r>
          </a:p>
          <a:p>
            <a:r>
              <a:rPr lang="ru-RU" sz="2800" dirty="0" smtClean="0">
                <a:solidFill>
                  <a:srgbClr val="000000"/>
                </a:solidFill>
                <a:latin typeface="TextBookC"/>
              </a:rPr>
              <a:t>Пожелаем друг другу добра, </a:t>
            </a:r>
          </a:p>
          <a:p>
            <a:r>
              <a:rPr lang="ru-RU" sz="2800" dirty="0" smtClean="0">
                <a:solidFill>
                  <a:srgbClr val="000000"/>
                </a:solidFill>
                <a:latin typeface="TextBookC"/>
              </a:rPr>
              <a:t>Нам урок начинать пора!!!</a:t>
            </a:r>
            <a:endParaRPr lang="ru-RU" sz="2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8680"/>
            <a:ext cx="2220678" cy="2270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15616" y="548680"/>
            <a:ext cx="3679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Урок обществознания в 6 классе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794828" y="5661248"/>
            <a:ext cx="400301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Учитель истории и обществознания</a:t>
            </a:r>
          </a:p>
          <a:p>
            <a:r>
              <a:rPr lang="ru-RU" dirty="0" smtClean="0"/>
              <a:t>Демина Анастасия Сергеевна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09128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24744"/>
            <a:ext cx="8576954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55793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4704"/>
            <a:ext cx="805608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49064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0648"/>
            <a:ext cx="8796470" cy="6597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1211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3024336" cy="2464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188640"/>
            <a:ext cx="3816424" cy="2544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5938" y="2831743"/>
            <a:ext cx="4621419" cy="34660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21270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8532440" cy="6399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22717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20D342B3-D774-42AB-9706-C7DE6028A418}"/>
              </a:ext>
            </a:extLst>
          </p:cNvPr>
          <p:cNvSpPr/>
          <p:nvPr/>
        </p:nvSpPr>
        <p:spPr>
          <a:xfrm>
            <a:off x="395536" y="3068960"/>
            <a:ext cx="7808549" cy="95410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Как государство и общество помогают людям</a:t>
            </a:r>
            <a:b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r>
              <a:rPr lang="ru-RU" sz="2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 особыми потребностями?</a:t>
            </a:r>
          </a:p>
        </p:txBody>
      </p:sp>
    </p:spTree>
    <p:extLst>
      <p:ext uri="{BB962C8B-B14F-4D97-AF65-F5344CB8AC3E}">
        <p14:creationId xmlns:p14="http://schemas.microsoft.com/office/powerpoint/2010/main" val="3019816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548680"/>
            <a:ext cx="6720746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956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620688"/>
            <a:ext cx="7017916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38183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60648"/>
            <a:ext cx="8503763" cy="6192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751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609316A9-990D-4EC3-A671-70EE5C1493A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8467"/>
            <a:ext cx="9144001" cy="6866467"/>
            <a:chOff x="0" y="-8467"/>
            <a:chExt cx="12192000" cy="686646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9B0C6109-9159-49CA-AD7A-F9035539DB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686F14F5-308C-4EB6-87AB-05DE9501B1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23">
              <a:extLst>
                <a:ext uri="{FF2B5EF4-FFF2-40B4-BE49-F238E27FC236}">
                  <a16:creationId xmlns:a16="http://schemas.microsoft.com/office/drawing/2014/main" xmlns="" id="{BA032363-A188-47C5-9D59-9B788809DCD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5">
              <a:extLst>
                <a:ext uri="{FF2B5EF4-FFF2-40B4-BE49-F238E27FC236}">
                  <a16:creationId xmlns:a16="http://schemas.microsoft.com/office/drawing/2014/main" xmlns="" id="{2C4077DF-6BB9-4069-AD28-6B1664EBB0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xmlns="" id="{1D2B8B50-3419-41ED-9A9F-3CF9EEBBD3F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7">
              <a:extLst>
                <a:ext uri="{FF2B5EF4-FFF2-40B4-BE49-F238E27FC236}">
                  <a16:creationId xmlns:a16="http://schemas.microsoft.com/office/drawing/2014/main" xmlns="" id="{5C640498-2E73-4FA2-BEB6-C3596A458C8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8">
              <a:extLst>
                <a:ext uri="{FF2B5EF4-FFF2-40B4-BE49-F238E27FC236}">
                  <a16:creationId xmlns:a16="http://schemas.microsoft.com/office/drawing/2014/main" xmlns="" id="{3240EEFC-4112-4C39-A816-C815774F6D6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9">
              <a:extLst>
                <a:ext uri="{FF2B5EF4-FFF2-40B4-BE49-F238E27FC236}">
                  <a16:creationId xmlns:a16="http://schemas.microsoft.com/office/drawing/2014/main" xmlns="" id="{ADF362B0-03EA-4800-9FAA-9F128587E42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xmlns="" id="{0BA84559-2F4C-4795-9246-4C563F942DB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xmlns="" id="{FA77A1AA-CA47-4A91-A0A1-0A8CE31A985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3E8462A-FEBA-4848-81CC-3F8DA3E477BE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2109F83F-40FE-4DB3-84CC-09FB3340D06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8467"/>
            <a:ext cx="9144001" cy="6866467"/>
            <a:chOff x="0" y="-8467"/>
            <a:chExt cx="12192000" cy="6866467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1DE492D7-C3C3-48FF-80C8-37021EA0262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3">
              <a:extLst>
                <a:ext uri="{FF2B5EF4-FFF2-40B4-BE49-F238E27FC236}">
                  <a16:creationId xmlns:a16="http://schemas.microsoft.com/office/drawing/2014/main" xmlns="" id="{0B30FF97-2E9A-490A-AED2-90BA2E0EC17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5">
              <a:extLst>
                <a:ext uri="{FF2B5EF4-FFF2-40B4-BE49-F238E27FC236}">
                  <a16:creationId xmlns:a16="http://schemas.microsoft.com/office/drawing/2014/main" xmlns="" id="{B6D53C7D-A312-47B6-A66A-230A19CFACA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xmlns="" id="{9329D58C-0D2E-4A2B-AD6A-9CEE506784A8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7">
              <a:extLst>
                <a:ext uri="{FF2B5EF4-FFF2-40B4-BE49-F238E27FC236}">
                  <a16:creationId xmlns:a16="http://schemas.microsoft.com/office/drawing/2014/main" xmlns="" id="{9D446EDE-C690-4461-8BF2-7634808FC8B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8">
              <a:extLst>
                <a:ext uri="{FF2B5EF4-FFF2-40B4-BE49-F238E27FC236}">
                  <a16:creationId xmlns:a16="http://schemas.microsoft.com/office/drawing/2014/main" xmlns="" id="{323F3D34-6531-4AD7-A8C6-195A090281A1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9">
              <a:extLst>
                <a:ext uri="{FF2B5EF4-FFF2-40B4-BE49-F238E27FC236}">
                  <a16:creationId xmlns:a16="http://schemas.microsoft.com/office/drawing/2014/main" xmlns="" id="{B9B0AE3F-2350-435F-A9B0-C310BF876385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xmlns="" id="{4EFA655C-9E50-4C14-A89E-AD7B648E4E2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xmlns="" id="{3E843863-7D25-4C01-9A17-E817CB6D998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7941F9B1-B01B-4A84-89D9-B169AEB4E456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solidFill>
            <a:srgbClr val="FFFFFF"/>
          </a:solidFill>
          <a:ln w="9525">
            <a:noFill/>
          </a:ln>
          <a:effectLst>
            <a:outerShdw blurRad="63500" dist="17780" dir="5400000" algn="t" rotWithShape="0">
              <a:prstClr val="black">
                <a:alpha val="43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9D3BE331-CBC3-4701-A26C-24761019CB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9783" y="1131994"/>
            <a:ext cx="6725840" cy="45903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678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 какого слова мы начинаем любую нашу встречу?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57" y="2160588"/>
            <a:ext cx="5924298" cy="3881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9109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DDE8DE2B-61C1-46D5-BEB8-521321C182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8467"/>
            <a:ext cx="9144001" cy="6866467"/>
            <a:chOff x="0" y="-8467"/>
            <a:chExt cx="12192000" cy="686646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E012C92A-B902-4B69-BDCF-CCA3021FCB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A2BDBC14-42A0-4182-BFBA-0751F6350CB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23">
              <a:extLst>
                <a:ext uri="{FF2B5EF4-FFF2-40B4-BE49-F238E27FC236}">
                  <a16:creationId xmlns:a16="http://schemas.microsoft.com/office/drawing/2014/main" xmlns="" id="{902DC474-5BCC-4188-ACDC-AD63E6B187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5">
              <a:extLst>
                <a:ext uri="{FF2B5EF4-FFF2-40B4-BE49-F238E27FC236}">
                  <a16:creationId xmlns:a16="http://schemas.microsoft.com/office/drawing/2014/main" xmlns="" id="{7B427019-8592-4032-931B-4F27104C9DE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xmlns="" id="{1D6E2CEA-A5BB-4CF7-B907-AE4DBF6748E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7">
              <a:extLst>
                <a:ext uri="{FF2B5EF4-FFF2-40B4-BE49-F238E27FC236}">
                  <a16:creationId xmlns:a16="http://schemas.microsoft.com/office/drawing/2014/main" xmlns="" id="{78D09D5A-29CC-4B32-9CE1-72E607558A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8">
              <a:extLst>
                <a:ext uri="{FF2B5EF4-FFF2-40B4-BE49-F238E27FC236}">
                  <a16:creationId xmlns:a16="http://schemas.microsoft.com/office/drawing/2014/main" xmlns="" id="{6DF3A3FC-950B-40B0-923D-0F0BC1A542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9">
              <a:extLst>
                <a:ext uri="{FF2B5EF4-FFF2-40B4-BE49-F238E27FC236}">
                  <a16:creationId xmlns:a16="http://schemas.microsoft.com/office/drawing/2014/main" xmlns="" id="{BCA0F2E1-CD3D-4521-9CCB-41A5CC6C54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xmlns="" id="{9BA4F16A-21DC-462A-AD37-0A93C8B79E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xmlns="" id="{FB75EBDD-038D-4572-A372-1149382957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21029ED5-F105-4DD2-99C8-1E44228179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2D621E68-BF28-4A1C-B1A2-4E55E139E7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8467"/>
            <a:ext cx="9144001" cy="6866467"/>
            <a:chOff x="0" y="-8467"/>
            <a:chExt cx="12192000" cy="6866467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BE8BBE4D-F0DF-49B9-B75A-99DAC53ACA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3">
              <a:extLst>
                <a:ext uri="{FF2B5EF4-FFF2-40B4-BE49-F238E27FC236}">
                  <a16:creationId xmlns:a16="http://schemas.microsoft.com/office/drawing/2014/main" xmlns="" id="{E0F07DDC-34A6-46A1-9DE9-2BBE2931A55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5">
              <a:extLst>
                <a:ext uri="{FF2B5EF4-FFF2-40B4-BE49-F238E27FC236}">
                  <a16:creationId xmlns:a16="http://schemas.microsoft.com/office/drawing/2014/main" xmlns="" id="{2CEB2BF9-B8DB-45B9-86EA-D197B5B1AE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xmlns="" id="{08B5BB34-3801-4E70-A981-FE007635E1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7">
              <a:extLst>
                <a:ext uri="{FF2B5EF4-FFF2-40B4-BE49-F238E27FC236}">
                  <a16:creationId xmlns:a16="http://schemas.microsoft.com/office/drawing/2014/main" xmlns="" id="{38432A75-2CEB-463C-A8F2-ABB50A79F4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8">
              <a:extLst>
                <a:ext uri="{FF2B5EF4-FFF2-40B4-BE49-F238E27FC236}">
                  <a16:creationId xmlns:a16="http://schemas.microsoft.com/office/drawing/2014/main" xmlns="" id="{E7E850B8-C050-4597-8BEB-113FEC9A27C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9">
              <a:extLst>
                <a:ext uri="{FF2B5EF4-FFF2-40B4-BE49-F238E27FC236}">
                  <a16:creationId xmlns:a16="http://schemas.microsoft.com/office/drawing/2014/main" xmlns="" id="{24ACC798-9CEC-4B6F-A8DD-F8E6FCCCF1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xmlns="" id="{1D58A8C6-1294-4CD9-89BC-F1E981A524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xmlns="" id="{F32F2ED6-6143-46C4-A641-72D42732B6F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5C9652B3-A450-4ED6-8FBF-F536BA60B4D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08219785-CDCE-4449-88F3-F94212FCE08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928" r="-1" b="-1"/>
          <a:stretch/>
        </p:blipFill>
        <p:spPr>
          <a:xfrm>
            <a:off x="426339" y="571500"/>
            <a:ext cx="829132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27510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Вывод: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Человек с ограниченными возможностями такой же человек, как и </a:t>
            </a:r>
            <a:r>
              <a:rPr lang="ru-RU" dirty="0" smtClean="0"/>
              <a:t>все</a:t>
            </a:r>
          </a:p>
          <a:p>
            <a:r>
              <a:rPr lang="ru-RU" b="1" dirty="0"/>
              <a:t>Инвалидность</a:t>
            </a:r>
            <a:r>
              <a:rPr lang="ru-RU" dirty="0"/>
              <a:t> – любое ограничение или отсутствие способности осуществлять какую-либо деятельность в таких рамках, которые считаются нормальными для </a:t>
            </a:r>
            <a:r>
              <a:rPr lang="ru-RU" dirty="0" smtClean="0"/>
              <a:t>человека</a:t>
            </a:r>
          </a:p>
          <a:p>
            <a:r>
              <a:rPr lang="ru-RU" dirty="0" smtClean="0"/>
              <a:t>Инвалидность может быть как врожденная, так и приобретенная</a:t>
            </a:r>
          </a:p>
          <a:p>
            <a:r>
              <a:rPr lang="ru-RU" dirty="0" smtClean="0"/>
              <a:t>Люди с ОВЗ нуждаются </a:t>
            </a:r>
            <a:r>
              <a:rPr lang="ru-RU" dirty="0"/>
              <a:t>в счастье, радости, общении, любви, </a:t>
            </a:r>
            <a:r>
              <a:rPr lang="ru-RU" dirty="0" smtClean="0"/>
              <a:t>страдают </a:t>
            </a:r>
            <a:r>
              <a:rPr lang="ru-RU" dirty="0"/>
              <a:t>от одиночества, равнодушия, непонимания и </a:t>
            </a:r>
            <a:r>
              <a:rPr lang="ru-RU" dirty="0" smtClean="0"/>
              <a:t>нуждаются </a:t>
            </a:r>
            <a:r>
              <a:rPr lang="ru-RU" dirty="0"/>
              <a:t>в поддержке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-315416"/>
            <a:ext cx="3563888" cy="2736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1005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484784"/>
            <a:ext cx="6347714" cy="3880773"/>
          </a:xfrm>
        </p:spPr>
        <p:txBody>
          <a:bodyPr>
            <a:noAutofit/>
          </a:bodyPr>
          <a:lstStyle/>
          <a:p>
            <a:r>
              <a:rPr lang="ru-RU" sz="2400" dirty="0"/>
              <a:t>Сегодня я узнал….</a:t>
            </a:r>
          </a:p>
          <a:p>
            <a:r>
              <a:rPr lang="ru-RU" sz="2400" dirty="0"/>
              <a:t>Было интересно…</a:t>
            </a:r>
          </a:p>
          <a:p>
            <a:r>
              <a:rPr lang="ru-RU" sz="2400" dirty="0"/>
              <a:t>Было трудно….</a:t>
            </a:r>
          </a:p>
          <a:p>
            <a:r>
              <a:rPr lang="ru-RU" sz="2400" dirty="0"/>
              <a:t>Я понял что….</a:t>
            </a:r>
          </a:p>
          <a:p>
            <a:r>
              <a:rPr lang="ru-RU" sz="2400" dirty="0"/>
              <a:t>У меня получилось…</a:t>
            </a:r>
          </a:p>
          <a:p>
            <a:r>
              <a:rPr lang="ru-RU" sz="2400" dirty="0"/>
              <a:t>Я смог…</a:t>
            </a:r>
          </a:p>
          <a:p>
            <a:r>
              <a:rPr lang="ru-RU" sz="2400" dirty="0"/>
              <a:t>Я попробую…</a:t>
            </a:r>
          </a:p>
          <a:p>
            <a:r>
              <a:rPr lang="ru-RU" sz="2400" dirty="0"/>
              <a:t>Меня удивило…</a:t>
            </a:r>
          </a:p>
          <a:p>
            <a:r>
              <a:rPr lang="ru-RU" sz="2400" dirty="0"/>
              <a:t>Мне хотелось</a:t>
            </a:r>
          </a:p>
        </p:txBody>
      </p:sp>
    </p:spTree>
    <p:extLst>
      <p:ext uri="{BB962C8B-B14F-4D97-AF65-F5344CB8AC3E}">
        <p14:creationId xmlns:p14="http://schemas.microsoft.com/office/powerpoint/2010/main" val="2887173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1772816"/>
            <a:ext cx="6347714" cy="3880773"/>
          </a:xfrm>
        </p:spPr>
        <p:txBody>
          <a:bodyPr>
            <a:normAutofit/>
          </a:bodyPr>
          <a:lstStyle/>
          <a:p>
            <a:r>
              <a:rPr lang="ru-RU" sz="2400" dirty="0" smtClean="0"/>
              <a:t>§5, </a:t>
            </a:r>
          </a:p>
          <a:p>
            <a:r>
              <a:rPr lang="ru-RU" sz="2400" dirty="0" smtClean="0"/>
              <a:t>С.48 №7 (подготовить рассказ об известном человеке с ограниченными возможностями);</a:t>
            </a:r>
          </a:p>
          <a:p>
            <a:r>
              <a:rPr lang="ru-RU" sz="2400" dirty="0"/>
              <a:t>Подготовить </a:t>
            </a:r>
            <a:r>
              <a:rPr lang="ru-RU" sz="2400" dirty="0" smtClean="0"/>
              <a:t>мини-проект(по </a:t>
            </a:r>
            <a:r>
              <a:rPr lang="ru-RU" sz="2400" dirty="0"/>
              <a:t>группам</a:t>
            </a:r>
            <a:r>
              <a:rPr lang="ru-RU" sz="2400" dirty="0" smtClean="0"/>
              <a:t>)</a:t>
            </a:r>
          </a:p>
          <a:p>
            <a:pPr marL="0" indent="0">
              <a:buNone/>
            </a:pPr>
            <a:r>
              <a:rPr lang="ru-RU" sz="2400" dirty="0" smtClean="0"/>
              <a:t>Удобно ли помещение школы для людей с ОВЗ? Как можно решить неудобства с минимальными затратами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9660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63" y="3439833"/>
            <a:ext cx="6346486" cy="13229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388424" cy="6741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529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xmlns="" id="{E2BBF9AD-F219-42D6-BAF2-9202887BBB26}"/>
              </a:ext>
            </a:extLst>
          </p:cNvPr>
          <p:cNvSpPr/>
          <p:nvPr/>
        </p:nvSpPr>
        <p:spPr>
          <a:xfrm>
            <a:off x="827584" y="1916832"/>
            <a:ext cx="653447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solidFill>
                  <a:srgbClr val="144478"/>
                </a:solidFill>
                <a:latin typeface="TextBookC"/>
              </a:rPr>
              <a:t>Работаем над проектом</a:t>
            </a:r>
          </a:p>
          <a:p>
            <a:pPr algn="just"/>
            <a:r>
              <a:rPr lang="ru-RU" sz="2400" dirty="0">
                <a:solidFill>
                  <a:srgbClr val="000000"/>
                </a:solidFill>
                <a:latin typeface="TextBookC"/>
              </a:rPr>
              <a:t>Пройдите по школе и подумайте: комфортно ли будет в ней ученику в инвалидной коляске? Предложите проект изменений школьного пространства для того, чтобы любой ребёнок мог учиться в школе. Посоветуйтесь с родителями, учителями, другими работниками школы: какие изменения могут быть проведены с минимальными затратами?</a:t>
            </a:r>
          </a:p>
        </p:txBody>
      </p:sp>
    </p:spTree>
    <p:extLst>
      <p:ext uri="{BB962C8B-B14F-4D97-AF65-F5344CB8AC3E}">
        <p14:creationId xmlns:p14="http://schemas.microsoft.com/office/powerpoint/2010/main" val="233475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947192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Распределите слова в три столбика</a:t>
            </a:r>
            <a:endParaRPr lang="ru-RU" sz="28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08114298"/>
              </p:ext>
            </p:extLst>
          </p:nvPr>
        </p:nvGraphicFramePr>
        <p:xfrm>
          <a:off x="609600" y="2160588"/>
          <a:ext cx="6348414" cy="1071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6138"/>
                <a:gridCol w="2116138"/>
                <a:gridCol w="2116138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Биологические потребности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Социальные потребности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000" dirty="0" smtClean="0"/>
                        <a:t>Духовные потребности</a:t>
                      </a:r>
                      <a:endParaRPr lang="ru-RU" sz="20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99593" y="3861048"/>
            <a:ext cx="6408712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Вода, дружба, религия, сон, дыхание, самоуважение, чтение книг, пища, труд, творческая деятельность, саморазвитие, общение, отдых, посещение музея, самосохранение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31977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xmlns="" id="{AE6E05E6-CD3A-449D-AA14-03A43FD7849B}"/>
              </a:ext>
            </a:extLst>
          </p:cNvPr>
          <p:cNvSpPr txBox="1"/>
          <p:nvPr/>
        </p:nvSpPr>
        <p:spPr>
          <a:xfrm>
            <a:off x="1655676" y="1844824"/>
            <a:ext cx="5832648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/>
              <a:t>Люди с ограниченными возможно­стями и особыми потребностями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706803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DDE8DE2B-61C1-46D5-BEB8-521321C182C4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8467"/>
            <a:ext cx="9144001" cy="6866467"/>
            <a:chOff x="0" y="-8467"/>
            <a:chExt cx="12192000" cy="6866467"/>
          </a:xfrm>
        </p:grpSpPr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xmlns="" id="{E012C92A-B902-4B69-BDCF-CCA3021FCB4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xmlns="" id="{A2BDBC14-42A0-4182-BFBA-0751F6350CB3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23">
              <a:extLst>
                <a:ext uri="{FF2B5EF4-FFF2-40B4-BE49-F238E27FC236}">
                  <a16:creationId xmlns:a16="http://schemas.microsoft.com/office/drawing/2014/main" xmlns="" id="{902DC474-5BCC-4188-ACDC-AD63E6B187E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25">
              <a:extLst>
                <a:ext uri="{FF2B5EF4-FFF2-40B4-BE49-F238E27FC236}">
                  <a16:creationId xmlns:a16="http://schemas.microsoft.com/office/drawing/2014/main" xmlns="" id="{7B427019-8592-4032-931B-4F27104C9DE2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Isosceles Triangle 11">
              <a:extLst>
                <a:ext uri="{FF2B5EF4-FFF2-40B4-BE49-F238E27FC236}">
                  <a16:creationId xmlns:a16="http://schemas.microsoft.com/office/drawing/2014/main" xmlns="" id="{1D6E2CEA-A5BB-4CF7-B907-AE4DBF6748E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Rectangle 27">
              <a:extLst>
                <a:ext uri="{FF2B5EF4-FFF2-40B4-BE49-F238E27FC236}">
                  <a16:creationId xmlns:a16="http://schemas.microsoft.com/office/drawing/2014/main" xmlns="" id="{78D09D5A-29CC-4B32-9CE1-72E607558A6C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Rectangle 28">
              <a:extLst>
                <a:ext uri="{FF2B5EF4-FFF2-40B4-BE49-F238E27FC236}">
                  <a16:creationId xmlns:a16="http://schemas.microsoft.com/office/drawing/2014/main" xmlns="" id="{6DF3A3FC-950B-40B0-923D-0F0BC1A5420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Rectangle 29">
              <a:extLst>
                <a:ext uri="{FF2B5EF4-FFF2-40B4-BE49-F238E27FC236}">
                  <a16:creationId xmlns:a16="http://schemas.microsoft.com/office/drawing/2014/main" xmlns="" id="{BCA0F2E1-CD3D-4521-9CCB-41A5CC6C543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xmlns="" id="{9BA4F16A-21DC-462A-AD37-0A93C8B79E1E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xmlns="" id="{FB75EBDD-038D-4572-A372-114938295706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21029ED5-F105-4DD2-99C8-1E442281797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xmlns="" id="{2D621E68-BF28-4A1C-B1A2-4E55E139E79A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GrpSpPr>
        <p:grpSpPr>
          <a:xfrm>
            <a:off x="0" y="-8467"/>
            <a:ext cx="9144001" cy="6866467"/>
            <a:chOff x="0" y="-8467"/>
            <a:chExt cx="12192000" cy="6866467"/>
          </a:xfrm>
        </p:grpSpPr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xmlns="" id="{BE8BBE4D-F0DF-49B9-B75A-99DAC53ACA77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Cxn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Rectangle 23">
              <a:extLst>
                <a:ext uri="{FF2B5EF4-FFF2-40B4-BE49-F238E27FC236}">
                  <a16:creationId xmlns:a16="http://schemas.microsoft.com/office/drawing/2014/main" xmlns="" id="{E0F07DDC-34A6-46A1-9DE9-2BBE2931A55B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5">
              <a:extLst>
                <a:ext uri="{FF2B5EF4-FFF2-40B4-BE49-F238E27FC236}">
                  <a16:creationId xmlns:a16="http://schemas.microsoft.com/office/drawing/2014/main" xmlns="" id="{2CEB2BF9-B8DB-45B9-86EA-D197B5B1AEFF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Isosceles Triangle 24">
              <a:extLst>
                <a:ext uri="{FF2B5EF4-FFF2-40B4-BE49-F238E27FC236}">
                  <a16:creationId xmlns:a16="http://schemas.microsoft.com/office/drawing/2014/main" xmlns="" id="{08B5BB34-3801-4E70-A981-FE007635E11D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7">
              <a:extLst>
                <a:ext uri="{FF2B5EF4-FFF2-40B4-BE49-F238E27FC236}">
                  <a16:creationId xmlns:a16="http://schemas.microsoft.com/office/drawing/2014/main" xmlns="" id="{38432A75-2CEB-463C-A8F2-ABB50A79F44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8">
              <a:extLst>
                <a:ext uri="{FF2B5EF4-FFF2-40B4-BE49-F238E27FC236}">
                  <a16:creationId xmlns:a16="http://schemas.microsoft.com/office/drawing/2014/main" xmlns="" id="{E7E850B8-C050-4597-8BEB-113FEC9A27C9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9">
              <a:extLst>
                <a:ext uri="{FF2B5EF4-FFF2-40B4-BE49-F238E27FC236}">
                  <a16:creationId xmlns:a16="http://schemas.microsoft.com/office/drawing/2014/main" xmlns="" id="{24ACC798-9CEC-4B6F-A8DD-F8E6FCCCF164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>
              <a:extLst>
                <a:ext uri="{FF2B5EF4-FFF2-40B4-BE49-F238E27FC236}">
                  <a16:creationId xmlns:a16="http://schemas.microsoft.com/office/drawing/2014/main" xmlns="" id="{1D58A8C6-1294-4CD9-89BC-F1E981A524A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Isosceles Triangle 29">
              <a:extLst>
                <a:ext uri="{FF2B5EF4-FFF2-40B4-BE49-F238E27FC236}">
                  <a16:creationId xmlns:a16="http://schemas.microsoft.com/office/drawing/2014/main" xmlns="" id="{F32F2ED6-6143-46C4-A641-72D42732B6FA}"/>
                </a:ext>
                <a:ext uri="{C183D7F6-B498-43B3-948B-1728B52AA6E4}">
                  <adec:decorative xmlns:adec="http://schemas.microsoft.com/office/drawing/2017/decorative" xmlns="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xmlns="" val="1"/>
                </p:ext>
              </p:extLst>
            </p:nvPr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5C9652B3-A450-4ED6-8FBF-F536BA60B4D8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357759" y="480060"/>
            <a:ext cx="8428482" cy="5897880"/>
          </a:xfrm>
          <a:prstGeom prst="rect">
            <a:avLst/>
          </a:prstGeom>
          <a:solidFill>
            <a:srgbClr val="FFFFFF"/>
          </a:solidFill>
          <a:ln w="2222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Рисунок 1">
            <a:extLst>
              <a:ext uri="{FF2B5EF4-FFF2-40B4-BE49-F238E27FC236}">
                <a16:creationId xmlns:a16="http://schemas.microsoft.com/office/drawing/2014/main" xmlns="" id="{D0477DB3-C573-4E3C-9D0C-D08EF8EF02B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601" b="2"/>
          <a:stretch/>
        </p:blipFill>
        <p:spPr>
          <a:xfrm>
            <a:off x="426339" y="571500"/>
            <a:ext cx="8291322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723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024125A5-D610-4476-93F7-F1D3995625DC}"/>
              </a:ext>
            </a:extLst>
          </p:cNvPr>
          <p:cNvSpPr txBox="1"/>
          <p:nvPr/>
        </p:nvSpPr>
        <p:spPr>
          <a:xfrm>
            <a:off x="3131840" y="1124744"/>
            <a:ext cx="21307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/>
              <a:t>ЗАПИШИТЕ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11614" y="2060848"/>
            <a:ext cx="18042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997480"/>
            <a:ext cx="6624736" cy="92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683568" y="3429000"/>
            <a:ext cx="727280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Инвалид</a:t>
            </a:r>
            <a:r>
              <a:rPr lang="ru-RU" dirty="0" smtClean="0"/>
              <a:t>- это люди, возможности здоровья которых настолько ограничены заболеванием или увечьем, что они не могут обходиться без посторонней помощи и помощи государства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76276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8640960" cy="6264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3276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76672"/>
            <a:ext cx="8064896" cy="59766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6246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842721" cy="28194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5"/>
                </a:solidFill>
              </a:rPr>
              <a:t>Инвалидность-</a:t>
            </a:r>
            <a:r>
              <a:rPr lang="ru-RU" dirty="0" smtClean="0"/>
              <a:t> </a:t>
            </a:r>
            <a:r>
              <a:rPr lang="ru-RU" sz="3100" dirty="0" smtClean="0">
                <a:solidFill>
                  <a:schemeClr val="accent2">
                    <a:lumMod val="50000"/>
                  </a:schemeClr>
                </a:solidFill>
              </a:rPr>
              <a:t>любое ограничение или отсутствие способности осуществлять какую-либо деятельность в таких рамках, которые считаются нормальными для человека</a:t>
            </a:r>
            <a:endParaRPr lang="ru-RU" sz="31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3444994"/>
            <a:ext cx="2987675" cy="2590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284984"/>
            <a:ext cx="2108995" cy="2910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1446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Аспект">
      <a:majorFont>
        <a:latin typeface="Trebuchet MS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167</TotalTime>
  <Words>272</Words>
  <Application>Microsoft Office PowerPoint</Application>
  <PresentationFormat>Экран (4:3)</PresentationFormat>
  <Paragraphs>40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Аспект</vt:lpstr>
      <vt:lpstr>Презентация PowerPoint</vt:lpstr>
      <vt:lpstr>С какого слова мы начинаем любую нашу встречу?</vt:lpstr>
      <vt:lpstr>Распределите слова в три столбика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Инвалидность- любое ограничение или отсутствие способности осуществлять какую-либо деятельность в таких рамках, которые считаются нормальными для человека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Вывод:</vt:lpstr>
      <vt:lpstr>Рефлексия</vt:lpstr>
      <vt:lpstr>Домашнее задание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Мой Компьютер</dc:creator>
  <cp:lastModifiedBy>User</cp:lastModifiedBy>
  <cp:revision>15</cp:revision>
  <dcterms:created xsi:type="dcterms:W3CDTF">2020-10-09T11:26:03Z</dcterms:created>
  <dcterms:modified xsi:type="dcterms:W3CDTF">2023-10-18T14:35:29Z</dcterms:modified>
</cp:coreProperties>
</file>