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9" r:id="rId1"/>
  </p:sldMasterIdLst>
  <p:notesMasterIdLst>
    <p:notesMasterId r:id="rId33"/>
  </p:notesMasterIdLst>
  <p:sldIdLst>
    <p:sldId id="280" r:id="rId2"/>
    <p:sldId id="257" r:id="rId3"/>
    <p:sldId id="266" r:id="rId4"/>
    <p:sldId id="258" r:id="rId5"/>
    <p:sldId id="322" r:id="rId6"/>
    <p:sldId id="313" r:id="rId7"/>
    <p:sldId id="260" r:id="rId8"/>
    <p:sldId id="305" r:id="rId9"/>
    <p:sldId id="306" r:id="rId10"/>
    <p:sldId id="314" r:id="rId11"/>
    <p:sldId id="304" r:id="rId12"/>
    <p:sldId id="315" r:id="rId13"/>
    <p:sldId id="302" r:id="rId14"/>
    <p:sldId id="301" r:id="rId15"/>
    <p:sldId id="316" r:id="rId16"/>
    <p:sldId id="309" r:id="rId17"/>
    <p:sldId id="261" r:id="rId18"/>
    <p:sldId id="286" r:id="rId19"/>
    <p:sldId id="262" r:id="rId20"/>
    <p:sldId id="289" r:id="rId21"/>
    <p:sldId id="303" r:id="rId22"/>
    <p:sldId id="307" r:id="rId23"/>
    <p:sldId id="308" r:id="rId24"/>
    <p:sldId id="310" r:id="rId25"/>
    <p:sldId id="311" r:id="rId26"/>
    <p:sldId id="318" r:id="rId27"/>
    <p:sldId id="319" r:id="rId28"/>
    <p:sldId id="320" r:id="rId29"/>
    <p:sldId id="321" r:id="rId30"/>
    <p:sldId id="300" r:id="rId31"/>
    <p:sldId id="323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3374" autoAdjust="0"/>
    <p:restoredTop sz="94660"/>
  </p:normalViewPr>
  <p:slideViewPr>
    <p:cSldViewPr>
      <p:cViewPr varScale="1">
        <p:scale>
          <a:sx n="86" d="100"/>
          <a:sy n="86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A9D36290-6BED-4689-9330-EF36B5C9A8B1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F9942-F293-42B6-A1ED-31C4758EE264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1FA6450-45DD-47EA-8A0C-61AF7A9412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2BB07-C726-4377-AC5F-138AE5589E7C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FACFE56-FBF0-48C6-AFF8-CDA62A281E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28AEF-A264-4C30-AD79-EFCE4CD24309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BDD0B83-511C-4260-AC27-4D14BD8CAB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55CAD-360A-4246-831B-8A3C4F3CF9E6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BCAC49C-6EDD-499D-8FC5-ABEF5A12C7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C473C-8104-4F31-AE73-E7AF75EB45FF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1BA5D30-6052-4D7D-B170-DCD83220E0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C9440-125F-42E8-9444-5E6727A927DA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A00B243-09D8-4082-8B5D-A3D67AB1D7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D80B1-641B-4D01-8DB4-824D542EC972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19DE0CA-FFFB-487E-BBE0-A8BEA08717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C9234-4C8F-4607-AB8D-B43A728C8D9B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7471B67-D390-4E80-BA61-56EDA0FEF6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8367F-AC23-4466-A8C2-DDFEB241FBAA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BB2C001-D5F9-47B4-84D1-231C880893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A84C7-9842-45CC-8DF8-CA01209492C5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40BCA8E-F31C-4861-B715-522FC23810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BD160-B8AA-4693-AEB2-EED13A58B020}" type="datetimeFigureOut">
              <a:rPr lang="ru-RU" smtClean="0"/>
              <a:pPr>
                <a:defRPr/>
              </a:pPr>
              <a:t>17.03.2021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268765-64C6-4EAB-8755-E9EC299EDF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/>
        </p:nvPicPr>
        <p:blipFill>
          <a:blip r:embed="rId13" cstate="email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s1.pic4you.ru/allimage/y2012/08-28/12216/2377705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072330" y="4756128"/>
            <a:ext cx="1919268" cy="210187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857224" y="642918"/>
            <a:ext cx="7643866" cy="535785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 экспериментальных, качественных,</a:t>
            </a:r>
          </a:p>
          <a:p>
            <a:pPr algn="ctr" eaLnBrk="1" hangingPunct="1">
              <a:buFontTx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расчетных задач по теме : 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Давление»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 класс</a:t>
            </a:r>
          </a:p>
          <a:p>
            <a:pPr algn="ctr" eaLnBrk="1" hangingPunct="1">
              <a:buFontTx/>
              <a:buNone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Обухова Ирина Анатольевна</a:t>
            </a:r>
          </a:p>
          <a:p>
            <a:pPr algn="ctr" eaLnBrk="1" hangingPunct="1">
              <a:buFontTx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 физики МБОУ СОШ № 52 </a:t>
            </a:r>
          </a:p>
          <a:p>
            <a:pPr algn="ctr" eaLnBrk="1" hangingPunct="1">
              <a:buFontTx/>
              <a:buNone/>
              <a:defRPr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Ильского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МО Северский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район имени Героя Социалистического Труда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Негрецкого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П.А.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1743075" y="158750"/>
            <a:ext cx="1841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800" b="0"/>
          </a:p>
        </p:txBody>
      </p:sp>
      <p:sp>
        <p:nvSpPr>
          <p:cNvPr id="113669" name="WordArt 5"/>
          <p:cNvSpPr>
            <a:spLocks noChangeArrowheads="1" noChangeShapeType="1" noTextEdit="1"/>
          </p:cNvSpPr>
          <p:nvPr/>
        </p:nvSpPr>
        <p:spPr bwMode="auto">
          <a:xfrm>
            <a:off x="1116013" y="115888"/>
            <a:ext cx="6551612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9773"/>
              </a:avLst>
            </a:prstTxWarp>
          </a:bodyPr>
          <a:lstStyle/>
          <a:p>
            <a:pPr algn="ctr"/>
            <a:r>
              <a:rPr lang="ru-RU" sz="24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Эксперимент</a:t>
            </a:r>
            <a:endParaRPr lang="ru-RU" sz="24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5992813" y="1987550"/>
            <a:ext cx="1841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b="0"/>
          </a:p>
        </p:txBody>
      </p:sp>
      <p:sp>
        <p:nvSpPr>
          <p:cNvPr id="113678" name="Text Box 14"/>
          <p:cNvSpPr txBox="1">
            <a:spLocks noChangeArrowheads="1"/>
          </p:cNvSpPr>
          <p:nvPr/>
        </p:nvSpPr>
        <p:spPr bwMode="auto">
          <a:xfrm>
            <a:off x="8243888" y="2060575"/>
            <a:ext cx="1841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0"/>
          </a:p>
        </p:txBody>
      </p:sp>
      <p:sp>
        <p:nvSpPr>
          <p:cNvPr id="113679" name="Text Box 15"/>
          <p:cNvSpPr txBox="1">
            <a:spLocks noChangeArrowheads="1"/>
          </p:cNvSpPr>
          <p:nvPr/>
        </p:nvSpPr>
        <p:spPr bwMode="auto">
          <a:xfrm>
            <a:off x="971600" y="1268760"/>
            <a:ext cx="748883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столе контейнер с песком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брусок,надо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определить в каком положении брусок оказывает наименьшее давление на песок.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pic>
        <p:nvPicPr>
          <p:cNvPr id="113707" name="Picture 43" descr="pic_12_polojenie_kirpicha_v_kladke"/>
          <p:cNvPicPr>
            <a:picLocks noChangeAspect="1" noChangeArrowheads="1"/>
          </p:cNvPicPr>
          <p:nvPr/>
        </p:nvPicPr>
        <p:blipFill>
          <a:blip r:embed="rId2" cstate="print"/>
          <a:srcRect t="9459" r="414" b="26334"/>
          <a:stretch>
            <a:fillRect/>
          </a:stretch>
        </p:blipFill>
        <p:spPr bwMode="auto">
          <a:xfrm>
            <a:off x="1403648" y="2708920"/>
            <a:ext cx="5832648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3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 animBg="1"/>
      <p:bldP spid="1136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357158" y="571480"/>
            <a:ext cx="82868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eaLnBrk="1" hangingPunct="1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 Задание</a:t>
            </a:r>
          </a:p>
          <a:p>
            <a:pPr lvl="1" eaLnBrk="1" hangingPunct="1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Зависимость давления от площади поверхности.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На столе кусок пластилина и карандаш. Прокалываем карандашом пластилин. А если на пластилин положить монету? Сравниваем следы, оставшиеся  на пластилине.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Проткните пальцем фанерную дощечку, не удалось… проткните ее кнопкой, получилось!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Проткните толстый картон гвоздем, затем шилом.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Кусачки или плоскогубцы?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Берем толстую медную проволоку и пробуем перекусить ее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плокогубцами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кусачками.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 группа – ТРИЗ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Творческое решение изобретательных задач.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/>
          <a:lstStyle/>
          <a:p>
            <a:pPr marL="0" lvl="0" indent="0" algn="just">
              <a:spcBef>
                <a:spcPct val="0"/>
              </a:spcBef>
              <a:buNone/>
            </a:pP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Теория решения изобретательских задач. Её разработка и применение связана с именем инженера-изобретателя, писателя-фантаста Г. С. </a:t>
            </a:r>
            <a:r>
              <a:rPr lang="ru-RU" sz="2000" b="1" dirty="0" err="1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Альтшуллера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Главная цель теории: ускорить поиск решения и отбросить ненужные варианты на начальном этапе. ТРИЗ – это наука о творчестве. Творчество, всегда считавшееся неопределённым явлением человеческой жизни, вышло на уровень точной науки. Идеи и методы ТРИЗ переносятся в гуманитарные области, а система обучения охватывает все возрасты. Применение на уроках физики </a:t>
            </a:r>
            <a:r>
              <a:rPr lang="ru-RU" sz="2000" b="1" dirty="0" err="1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ТРИЗ-педагогики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поможет детям научиться самостоятельности учителю научить детей самостоятельности.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hangingPunct="0">
              <a:spcBef>
                <a:spcPct val="0"/>
              </a:spcBef>
              <a:buNone/>
            </a:pP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Рассмотрим примеры использования методов РТВ и Ф на обобщающем уроке учащихся 7 класса «</a:t>
            </a:r>
            <a:r>
              <a:rPr lang="ru-RU" sz="2000" b="1" dirty="0" err="1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Давление.Давление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твердых тел». Форма проведения учебного занятия – </a:t>
            </a:r>
            <a:r>
              <a:rPr lang="ru-RU" sz="2000" b="1" dirty="0" err="1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креативный</a:t>
            </a: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урок, в результате которого происходит формирование и отработка умений и навыков по пройденным темам, формирование физической картины мира, естественнонаучного мировоззрения школьников.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85720" y="357166"/>
            <a:ext cx="87154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Накануне я чувствовала себя не очень хорошо, что могло стать причиной недомогания? Прибор тонометр. Что с помощью него  можно измерить? И прочитайте предложения полностью: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 больного повысилось кровяное………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атмосферное ……. резко падает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тренер пытался оказать психологическое ………… на судью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214686"/>
            <a:ext cx="842968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hangingPunct="1"/>
            <a:r>
              <a:rPr lang="ru-RU" sz="2400" dirty="0" smtClean="0"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Теперь нам необходимо рассмотреть проблемы строительства жилья. Обычно их решают архитекторы, инженеры-строители, прорабы, каменщики. Все эти профессии имеют определенные знания о понятии давления: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почему в основу дома укладывают бетонные блоки, а не куриные яйца?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над окнами и дверьми в строящихся</a:t>
            </a:r>
          </a:p>
          <a:p>
            <a:pPr lvl="0" algn="just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помещениях укладывают поперечные конструкции?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500306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“Наутилус” скользнул в бездонные глубины, несмотря на огромное _____ внешней среды.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3)Предположим вы  отправитесь в поход, перед вами картинки различных предметов, которые вы должны взять с собой, но их слишком много, все невозможно взять. Выберите предметы, которые вы возьмете в поход, и ответ обоснуйте: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обувь (тапочки, кроссовки, туфли на каблуках)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сумки (дамская, рюкзак с широкими лямками, рюкзак с узкими лямками)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нож, лопата, савок, молоток и т. д.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643314"/>
            <a:ext cx="8229600" cy="2482849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/>
              <a:t>		</a:t>
            </a:r>
            <a:endParaRPr lang="ru-RU" sz="2400" dirty="0" smtClean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428595" y="3857628"/>
            <a:ext cx="842968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ывод: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 в результате творческого поиска и изобретательства способен облегчить, сделать более удобной свою жизнь, а значит,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 развивать изобретательские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навыки, творческое мышление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группа – решение качественных задач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1)Почему даже крепкие резиновые тапочки не всегда спасают ноги купальщиков от уколов морского ежа?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2)На разогретом солнечными лучами асфальте наиболее заметные следы остаются от тонких каблучков женской обуви. Почему?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1743075" y="158750"/>
            <a:ext cx="1841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800" b="0"/>
          </a:p>
        </p:txBody>
      </p:sp>
      <p:sp>
        <p:nvSpPr>
          <p:cNvPr id="113669" name="WordArt 5"/>
          <p:cNvSpPr>
            <a:spLocks noChangeArrowheads="1" noChangeShapeType="1" noTextEdit="1"/>
          </p:cNvSpPr>
          <p:nvPr/>
        </p:nvSpPr>
        <p:spPr bwMode="auto">
          <a:xfrm>
            <a:off x="1116013" y="115888"/>
            <a:ext cx="6551612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9773"/>
              </a:avLst>
            </a:prstTxWarp>
          </a:bodyPr>
          <a:lstStyle/>
          <a:p>
            <a:pPr algn="ctr"/>
            <a:r>
              <a:rPr lang="ru-RU" sz="24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Решение </a:t>
            </a:r>
            <a:r>
              <a:rPr lang="ru-RU" sz="2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качественных задач.</a:t>
            </a:r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5992813" y="1987550"/>
            <a:ext cx="1841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b="0"/>
          </a:p>
        </p:txBody>
      </p:sp>
      <p:sp>
        <p:nvSpPr>
          <p:cNvPr id="113678" name="Text Box 14"/>
          <p:cNvSpPr txBox="1">
            <a:spLocks noChangeArrowheads="1"/>
          </p:cNvSpPr>
          <p:nvPr/>
        </p:nvSpPr>
        <p:spPr bwMode="auto">
          <a:xfrm>
            <a:off x="8243888" y="2060575"/>
            <a:ext cx="1841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0"/>
          </a:p>
        </p:txBody>
      </p:sp>
      <p:sp>
        <p:nvSpPr>
          <p:cNvPr id="113679" name="Text Box 15"/>
          <p:cNvSpPr txBox="1">
            <a:spLocks noChangeArrowheads="1"/>
          </p:cNvSpPr>
          <p:nvPr/>
        </p:nvSpPr>
        <p:spPr bwMode="auto">
          <a:xfrm>
            <a:off x="971600" y="1268760"/>
            <a:ext cx="748883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каком положении кирпича давление на доску будет  наименьшим; наибольшим?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Одинаковы ли силы, действующие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опору?</a:t>
            </a:r>
          </a:p>
          <a:p>
            <a:endParaRPr lang="ru-RU" sz="2400" dirty="0"/>
          </a:p>
        </p:txBody>
      </p:sp>
      <p:pic>
        <p:nvPicPr>
          <p:cNvPr id="113707" name="Picture 43" descr="pic_12_polojenie_kirpicha_v_kladke"/>
          <p:cNvPicPr>
            <a:picLocks noChangeAspect="1" noChangeArrowheads="1"/>
          </p:cNvPicPr>
          <p:nvPr/>
        </p:nvPicPr>
        <p:blipFill>
          <a:blip r:embed="rId2" cstate="print"/>
          <a:srcRect t="9459" r="414" b="26334"/>
          <a:stretch>
            <a:fillRect/>
          </a:stretch>
        </p:blipFill>
        <p:spPr bwMode="auto">
          <a:xfrm>
            <a:off x="1403648" y="2708920"/>
            <a:ext cx="5832648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3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 animBg="1"/>
      <p:bldP spid="1136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92100"/>
            <a:ext cx="8229600" cy="13843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u="sng" dirty="0" smtClean="0"/>
              <a:t>Задача 1</a:t>
            </a:r>
            <a:r>
              <a:rPr lang="ru-RU" dirty="0" smtClean="0"/>
              <a:t>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034" y="1142984"/>
            <a:ext cx="8001056" cy="4714908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b="1" dirty="0" smtClean="0"/>
          </a:p>
          <a:p>
            <a:pPr eaLnBrk="1" hangingPunct="1">
              <a:buFontTx/>
              <a:buNone/>
              <a:defRPr/>
            </a:pPr>
            <a:r>
              <a:rPr lang="ru-RU" b="1" dirty="0" smtClean="0"/>
              <a:t>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Какое давление производит брусок на стол.</a:t>
            </a:r>
          </a:p>
          <a:p>
            <a:pPr eaLnBrk="1" hangingPunct="1">
              <a:buFontTx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Приборы: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бруски , ученическая линейка, динамометр.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92100"/>
            <a:ext cx="8229600" cy="13843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Вопросы к задаче.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285860"/>
            <a:ext cx="8143932" cy="4572032"/>
          </a:xfrm>
          <a:prstGeom prst="rect">
            <a:avLst/>
          </a:prstGeom>
        </p:spPr>
        <p:txBody>
          <a:bodyPr/>
          <a:lstStyle/>
          <a:p>
            <a:pPr eaLnBrk="1" hangingPunct="1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1.Как определяют давление?</a:t>
            </a:r>
          </a:p>
          <a:p>
            <a:pPr eaLnBrk="1" hangingPunct="1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Как зависит давление от площади опоры?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Выполнять измерения, решать задачу, заполнять таблицу и сравнить результаты.  (Работа по группам).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91" name="Group 27"/>
          <p:cNvGraphicFramePr>
            <a:graphicFrameLocks noGrp="1"/>
          </p:cNvGraphicFramePr>
          <p:nvPr>
            <p:ph idx="4294967295"/>
          </p:nvPr>
        </p:nvGraphicFramePr>
        <p:xfrm>
          <a:off x="357158" y="857232"/>
          <a:ext cx="8229600" cy="4114800"/>
        </p:xfrm>
        <a:graphic>
          <a:graphicData uri="http://schemas.openxmlformats.org/drawingml/2006/table">
            <a:tbl>
              <a:tblPr/>
              <a:tblGrid>
                <a:gridCol w="2459038"/>
                <a:gridCol w="2087562"/>
                <a:gridCol w="1971495"/>
                <a:gridCol w="1711505"/>
              </a:tblGrid>
              <a:tr h="1028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а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в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Вес, Р(Н)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8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Площадь,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S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 (см2)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8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Давление,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р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 (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н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/ см2)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288" name="Line 29"/>
          <p:cNvSpPr>
            <a:spLocks noChangeShapeType="1"/>
          </p:cNvSpPr>
          <p:nvPr/>
        </p:nvSpPr>
        <p:spPr bwMode="auto">
          <a:xfrm>
            <a:off x="6877050" y="1916113"/>
            <a:ext cx="0" cy="417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034" y="928670"/>
            <a:ext cx="82296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Эпиграф: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«Не возможно решить проблему на том же уровне, на котором она возникла. Нужно стать выше этой проблемы, поднявшись на следующий уровень .»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А. Эйнштейн.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Вывод: с  увеличением площади уменьшается давление на опору при постоянном весе.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Физическая мозаика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3)Найди лишнее слово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трактор, гвоздь, стол, материя.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«Читай между строк»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Качественное задание, например: «от чего зависит глубина, на которую гвоздь войдет в дерево за один удар молотка?»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Варианты ответов: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от силы удара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только от площади острия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от силы удара, площади острия и твердости дерева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от давления гвоздя на доску и твердости дерева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692275" y="1916113"/>
            <a:ext cx="6264275" cy="4608512"/>
            <a:chOff x="933" y="1931"/>
            <a:chExt cx="14972" cy="910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933" y="1931"/>
              <a:ext cx="14972" cy="9105"/>
              <a:chOff x="1494" y="1571"/>
              <a:chExt cx="14220" cy="8112"/>
            </a:xfrm>
          </p:grpSpPr>
          <p:sp>
            <p:nvSpPr>
              <p:cNvPr id="71686" name="AutoShape 6"/>
              <p:cNvSpPr>
                <a:spLocks noChangeArrowheads="1"/>
              </p:cNvSpPr>
              <p:nvPr/>
            </p:nvSpPr>
            <p:spPr bwMode="auto">
              <a:xfrm>
                <a:off x="1494" y="1571"/>
                <a:ext cx="14220" cy="8100"/>
              </a:xfrm>
              <a:prstGeom prst="flowChartExtra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FF"/>
                  </a:gs>
                </a:gsLst>
                <a:lin ang="0" scaled="1"/>
              </a:gradFill>
              <a:ln w="381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87" name="Line 7"/>
              <p:cNvSpPr>
                <a:spLocks noChangeShapeType="1"/>
              </p:cNvSpPr>
              <p:nvPr/>
            </p:nvSpPr>
            <p:spPr bwMode="auto">
              <a:xfrm>
                <a:off x="8586" y="6452"/>
                <a:ext cx="7" cy="323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88" name="Line 8"/>
              <p:cNvSpPr>
                <a:spLocks noChangeShapeType="1"/>
              </p:cNvSpPr>
              <p:nvPr/>
            </p:nvSpPr>
            <p:spPr bwMode="auto">
              <a:xfrm>
                <a:off x="4320" y="6441"/>
                <a:ext cx="857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4338" y="4020"/>
              <a:ext cx="8382" cy="6731"/>
              <a:chOff x="4338" y="4020"/>
              <a:chExt cx="8382" cy="6731"/>
            </a:xfrm>
          </p:grpSpPr>
          <p:sp>
            <p:nvSpPr>
              <p:cNvPr id="71690" name="WordArt 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4338" y="8357"/>
                <a:ext cx="2226" cy="223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6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1"/>
                    </a:gradFill>
                    <a:latin typeface="Times New Roman"/>
                    <a:cs typeface="Times New Roman"/>
                  </a:rPr>
                  <a:t>р</a:t>
                </a:r>
              </a:p>
            </p:txBody>
          </p:sp>
          <p:sp>
            <p:nvSpPr>
              <p:cNvPr id="71691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7370" y="4020"/>
                <a:ext cx="2464" cy="292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6600" kern="1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1"/>
                    </a:gradFill>
                    <a:latin typeface="Times New Roman"/>
                    <a:cs typeface="Times New Roman"/>
                  </a:rPr>
                  <a:t>F</a:t>
                </a:r>
                <a:endParaRPr lang="ru-RU" sz="6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1"/>
                  </a:gradFill>
                  <a:latin typeface="Times New Roman"/>
                  <a:cs typeface="Times New Roman"/>
                </a:endParaRPr>
              </a:p>
            </p:txBody>
          </p:sp>
          <p:sp>
            <p:nvSpPr>
              <p:cNvPr id="71692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46" y="7855"/>
                <a:ext cx="2174" cy="28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4800" kern="10" normalizeH="1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1"/>
                    </a:gradFill>
                    <a:latin typeface="Times New Roman"/>
                    <a:cs typeface="Times New Roman"/>
                  </a:rPr>
                  <a:t>S</a:t>
                </a:r>
                <a:endParaRPr lang="ru-RU" sz="4800" kern="10" normalizeH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1"/>
                  </a:gradFill>
                  <a:latin typeface="Times New Roman"/>
                  <a:cs typeface="Times New Roman"/>
                </a:endParaRPr>
              </a:p>
            </p:txBody>
          </p:sp>
        </p:grpSp>
      </p:grpSp>
      <p:sp>
        <p:nvSpPr>
          <p:cNvPr id="71695" name="AutoShape 15"/>
          <p:cNvSpPr>
            <a:spLocks noChangeArrowheads="1"/>
          </p:cNvSpPr>
          <p:nvPr/>
        </p:nvSpPr>
        <p:spPr bwMode="auto">
          <a:xfrm>
            <a:off x="6877050" y="3789363"/>
            <a:ext cx="1943100" cy="863600"/>
          </a:xfrm>
          <a:prstGeom prst="wedgeRoundRectCallout">
            <a:avLst>
              <a:gd name="adj1" fmla="val -54412"/>
              <a:gd name="adj2" fmla="val 12573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2400">
              <a:solidFill>
                <a:srgbClr val="F71F1F"/>
              </a:solidFill>
              <a:latin typeface="Verdana" pitchFamily="34" charset="0"/>
            </a:endParaRPr>
          </a:p>
        </p:txBody>
      </p:sp>
      <p:sp>
        <p:nvSpPr>
          <p:cNvPr id="71696" name="AutoShape 16"/>
          <p:cNvSpPr>
            <a:spLocks noChangeArrowheads="1"/>
          </p:cNvSpPr>
          <p:nvPr/>
        </p:nvSpPr>
        <p:spPr bwMode="auto">
          <a:xfrm>
            <a:off x="5867400" y="2060575"/>
            <a:ext cx="1944688" cy="936625"/>
          </a:xfrm>
          <a:prstGeom prst="wedgeRoundRectCallout">
            <a:avLst>
              <a:gd name="adj1" fmla="val -58000"/>
              <a:gd name="adj2" fmla="val 10440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2400">
              <a:solidFill>
                <a:srgbClr val="F71F1F"/>
              </a:solidFill>
              <a:latin typeface="Verdana" pitchFamily="34" charset="0"/>
            </a:endParaRPr>
          </a:p>
        </p:txBody>
      </p:sp>
      <p:sp>
        <p:nvSpPr>
          <p:cNvPr id="71698" name="WordArt 18"/>
          <p:cNvSpPr>
            <a:spLocks noChangeArrowheads="1" noChangeShapeType="1" noTextEdit="1"/>
          </p:cNvSpPr>
          <p:nvPr/>
        </p:nvSpPr>
        <p:spPr bwMode="auto">
          <a:xfrm>
            <a:off x="571472" y="1071546"/>
            <a:ext cx="4956186" cy="73975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Магический треугольник.</a:t>
            </a:r>
          </a:p>
        </p:txBody>
      </p:sp>
      <p:sp>
        <p:nvSpPr>
          <p:cNvPr id="71699" name="Text Box 19"/>
          <p:cNvSpPr txBox="1">
            <a:spLocks noChangeArrowheads="1"/>
          </p:cNvSpPr>
          <p:nvPr/>
        </p:nvSpPr>
        <p:spPr bwMode="auto">
          <a:xfrm>
            <a:off x="1258888" y="2708275"/>
            <a:ext cx="184150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3600">
              <a:solidFill>
                <a:srgbClr val="FF0066"/>
              </a:solidFill>
            </a:endParaRPr>
          </a:p>
        </p:txBody>
      </p:sp>
      <p:sp>
        <p:nvSpPr>
          <p:cNvPr id="71700" name="AutoShape 20"/>
          <p:cNvSpPr>
            <a:spLocks noChangeArrowheads="1"/>
          </p:cNvSpPr>
          <p:nvPr/>
        </p:nvSpPr>
        <p:spPr bwMode="auto">
          <a:xfrm>
            <a:off x="900113" y="3644900"/>
            <a:ext cx="2089150" cy="863600"/>
          </a:xfrm>
          <a:prstGeom prst="wedgeRoundRectCallout">
            <a:avLst>
              <a:gd name="adj1" fmla="val 39588"/>
              <a:gd name="adj2" fmla="val 1599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4000" dirty="0">
                <a:solidFill>
                  <a:srgbClr val="FF0066"/>
                </a:solidFill>
              </a:rPr>
              <a:t>P = F/S</a:t>
            </a:r>
            <a:endParaRPr lang="ru-RU" sz="4000" dirty="0">
              <a:solidFill>
                <a:srgbClr val="FF0066"/>
              </a:solidFill>
            </a:endParaRPr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5848350" y="2205038"/>
            <a:ext cx="2108200" cy="701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i="1" dirty="0">
                <a:solidFill>
                  <a:srgbClr val="FF0066"/>
                </a:solidFill>
              </a:rPr>
              <a:t>F = P</a:t>
            </a:r>
            <a:r>
              <a:rPr lang="en-US" sz="3200" i="1" dirty="0">
                <a:solidFill>
                  <a:srgbClr val="FF0066"/>
                </a:solidFill>
                <a:latin typeface="Arial" charset="0"/>
              </a:rPr>
              <a:t>*</a:t>
            </a:r>
            <a:r>
              <a:rPr lang="en-US" sz="4000" i="1" dirty="0">
                <a:solidFill>
                  <a:srgbClr val="FF0066"/>
                </a:solidFill>
              </a:rPr>
              <a:t>S</a:t>
            </a:r>
            <a:endParaRPr lang="ru-RU" sz="4000" i="1" dirty="0">
              <a:solidFill>
                <a:srgbClr val="FF0066"/>
              </a:solidFill>
            </a:endParaRPr>
          </a:p>
        </p:txBody>
      </p:sp>
      <p:sp>
        <p:nvSpPr>
          <p:cNvPr id="71703" name="Text Box 23"/>
          <p:cNvSpPr txBox="1">
            <a:spLocks noChangeArrowheads="1"/>
          </p:cNvSpPr>
          <p:nvPr/>
        </p:nvSpPr>
        <p:spPr bwMode="auto">
          <a:xfrm>
            <a:off x="6948488" y="3860800"/>
            <a:ext cx="1798637" cy="701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i="1">
                <a:solidFill>
                  <a:srgbClr val="FF0066"/>
                </a:solidFill>
              </a:rPr>
              <a:t>S = F/P</a:t>
            </a:r>
            <a:endParaRPr lang="ru-RU" sz="4000" i="1">
              <a:solidFill>
                <a:srgbClr val="FF0066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57422" y="428604"/>
            <a:ext cx="5396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4 группа –решение расчетных задач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5" grpId="0" animBg="1"/>
      <p:bldP spid="71696" grpId="0" animBg="1"/>
      <p:bldP spid="71698" grpId="0" animBg="1"/>
      <p:bldP spid="71700" grpId="0" animBg="1"/>
      <p:bldP spid="71701" grpId="0"/>
      <p:bldP spid="717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1187450" y="1268412"/>
            <a:ext cx="5884880" cy="26776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кПа = 1000 Па;</a:t>
            </a:r>
          </a:p>
          <a:p>
            <a:pPr algn="ctr"/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МПа = 1000 000 Па; </a:t>
            </a:r>
          </a:p>
          <a:p>
            <a:pPr algn="ctr"/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гПа = 100 Па;  </a:t>
            </a:r>
          </a:p>
          <a:p>
            <a:pPr algn="ctr"/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Па = 0,001 кПа; </a:t>
            </a:r>
          </a:p>
          <a:p>
            <a:pPr algn="ctr"/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</a:t>
            </a:r>
            <a:r>
              <a:rPr lang="ru-RU" sz="28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Па=</a:t>
            </a:r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0,01 гПа; </a:t>
            </a:r>
          </a:p>
          <a:p>
            <a:pPr algn="ctr"/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</a:t>
            </a:r>
            <a:r>
              <a:rPr lang="ru-RU" sz="28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Па=</a:t>
            </a:r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0,000001 МПа.</a:t>
            </a:r>
          </a:p>
        </p:txBody>
      </p:sp>
      <p:sp>
        <p:nvSpPr>
          <p:cNvPr id="93190" name="WordArt 6"/>
          <p:cNvSpPr>
            <a:spLocks noChangeArrowheads="1" noChangeShapeType="1" noTextEdit="1"/>
          </p:cNvSpPr>
          <p:nvPr/>
        </p:nvSpPr>
        <p:spPr bwMode="auto">
          <a:xfrm>
            <a:off x="1331912" y="260350"/>
            <a:ext cx="4740285" cy="102551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245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Производные единицы: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9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94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335713" y="3141663"/>
          <a:ext cx="2808287" cy="1296987"/>
        </p:xfrm>
        <a:graphic>
          <a:graphicData uri="http://schemas.openxmlformats.org/presentationml/2006/ole">
            <p:oleObj spid="_x0000_s64514" name="Microsoft Equation 3.0" r:id="rId3" imgW="812447" imgH="393529" progId="Equation.3">
              <p:embed/>
            </p:oleObj>
          </a:graphicData>
        </a:graphic>
      </p:graphicFrame>
      <p:graphicFrame>
        <p:nvGraphicFramePr>
          <p:cNvPr id="97295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527425" y="4292600"/>
          <a:ext cx="5616575" cy="1727200"/>
        </p:xfrm>
        <a:graphic>
          <a:graphicData uri="http://schemas.openxmlformats.org/presentationml/2006/ole">
            <p:oleObj spid="_x0000_s64515" name="Microsoft Equation 3.0" r:id="rId4" imgW="1930400" imgH="596900" progId="Equation.3">
              <p:embed/>
            </p:oleObj>
          </a:graphicData>
        </a:graphic>
      </p:graphicFrame>
      <p:sp>
        <p:nvSpPr>
          <p:cNvPr id="97298" name="Text Box 18"/>
          <p:cNvSpPr txBox="1">
            <a:spLocks noChangeArrowheads="1"/>
          </p:cNvSpPr>
          <p:nvPr/>
        </p:nvSpPr>
        <p:spPr bwMode="auto">
          <a:xfrm>
            <a:off x="827088" y="5876925"/>
            <a:ext cx="8053387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i="1"/>
              <a:t>Ответ</a:t>
            </a:r>
            <a:r>
              <a:rPr lang="ru-RU" sz="2400" i="1"/>
              <a:t>: р = 36000 Па = 36 кПа, трактор пройдёт по льду.</a:t>
            </a:r>
          </a:p>
        </p:txBody>
      </p:sp>
      <p:sp>
        <p:nvSpPr>
          <p:cNvPr id="97309" name="Text Box 29"/>
          <p:cNvSpPr txBox="1">
            <a:spLocks noChangeArrowheads="1"/>
          </p:cNvSpPr>
          <p:nvPr/>
        </p:nvSpPr>
        <p:spPr bwMode="auto">
          <a:xfrm>
            <a:off x="971550" y="981075"/>
            <a:ext cx="8172450" cy="22467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Толщина льда такова, что лёд выдерживает давление 90 кПа. Пройдёт ли по этому льду трактор массой 5,4 т, если он опирается на гусеницы общей площадью 1,5 м²?</a:t>
            </a:r>
          </a:p>
          <a:p>
            <a:pPr algn="just"/>
            <a:endParaRPr lang="ru-RU" sz="2800" b="0" dirty="0">
              <a:solidFill>
                <a:srgbClr val="0000FF"/>
              </a:solidFill>
            </a:endParaRPr>
          </a:p>
        </p:txBody>
      </p:sp>
      <p:sp>
        <p:nvSpPr>
          <p:cNvPr id="97310" name="Text Box 30"/>
          <p:cNvSpPr txBox="1">
            <a:spLocks noChangeArrowheads="1"/>
          </p:cNvSpPr>
          <p:nvPr/>
        </p:nvSpPr>
        <p:spPr bwMode="auto">
          <a:xfrm>
            <a:off x="1600200" y="230188"/>
            <a:ext cx="18415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ru-RU" sz="2800" b="0"/>
          </a:p>
        </p:txBody>
      </p:sp>
      <p:sp>
        <p:nvSpPr>
          <p:cNvPr id="97311" name="WordArt 31"/>
          <p:cNvSpPr>
            <a:spLocks noChangeArrowheads="1" noChangeShapeType="1" noTextEdit="1"/>
          </p:cNvSpPr>
          <p:nvPr/>
        </p:nvSpPr>
        <p:spPr bwMode="auto">
          <a:xfrm>
            <a:off x="1500166" y="188913"/>
            <a:ext cx="7392314" cy="52544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9773"/>
              </a:avLst>
            </a:prstTxWarp>
          </a:bodyPr>
          <a:lstStyle/>
          <a:p>
            <a:pPr algn="ctr"/>
            <a:r>
              <a:rPr lang="ru-RU" sz="24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latin typeface="Impact"/>
              </a:rPr>
              <a:t>Решение </a:t>
            </a:r>
            <a:r>
              <a:rPr lang="ru-RU" sz="2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latin typeface="Impact"/>
              </a:rPr>
              <a:t>задач</a:t>
            </a:r>
            <a:r>
              <a:rPr lang="ru-RU" sz="2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.</a:t>
            </a:r>
          </a:p>
        </p:txBody>
      </p:sp>
      <p:sp>
        <p:nvSpPr>
          <p:cNvPr id="97312" name="Text Box 32"/>
          <p:cNvSpPr txBox="1">
            <a:spLocks noChangeArrowheads="1"/>
          </p:cNvSpPr>
          <p:nvPr/>
        </p:nvSpPr>
        <p:spPr bwMode="auto">
          <a:xfrm>
            <a:off x="1042988" y="2781300"/>
            <a:ext cx="5846762" cy="3384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</a:rPr>
              <a:t>Дано:          СИ                     Решение</a:t>
            </a:r>
            <a:r>
              <a:rPr lang="ru-RU" sz="2800" b="0" dirty="0">
                <a:solidFill>
                  <a:srgbClr val="002060"/>
                </a:solidFill>
              </a:rPr>
              <a:t>:</a:t>
            </a:r>
          </a:p>
          <a:p>
            <a:r>
              <a:rPr lang="ru-RU" sz="4000" b="0" i="1" dirty="0"/>
              <a:t>р</a:t>
            </a:r>
            <a:r>
              <a:rPr lang="ru-RU" i="1" dirty="0"/>
              <a:t>1</a:t>
            </a:r>
            <a:r>
              <a:rPr lang="ru-RU" sz="2800" i="1" dirty="0"/>
              <a:t>= 90кПа=90000 Па</a:t>
            </a:r>
            <a:r>
              <a:rPr lang="ru-RU" sz="2800" b="0" dirty="0"/>
              <a:t>      </a:t>
            </a:r>
          </a:p>
          <a:p>
            <a:r>
              <a:rPr lang="en-US" sz="4000" b="0" i="1" dirty="0"/>
              <a:t>m</a:t>
            </a:r>
            <a:r>
              <a:rPr lang="ru-RU" sz="2800" b="0" i="1" dirty="0"/>
              <a:t> </a:t>
            </a:r>
            <a:r>
              <a:rPr lang="ru-RU" sz="2800" i="1" dirty="0"/>
              <a:t>= 5,4 т = 5400 кг</a:t>
            </a:r>
            <a:r>
              <a:rPr lang="en-US" sz="2800" b="0" dirty="0"/>
              <a:t>      </a:t>
            </a:r>
            <a:endParaRPr lang="ru-RU" sz="2800" b="0" dirty="0"/>
          </a:p>
          <a:p>
            <a:r>
              <a:rPr lang="en-US" sz="4000" b="0" i="1" dirty="0"/>
              <a:t>S</a:t>
            </a:r>
            <a:r>
              <a:rPr lang="ru-RU" sz="2800" b="0" i="1" dirty="0"/>
              <a:t> </a:t>
            </a:r>
            <a:r>
              <a:rPr lang="ru-RU" sz="2800" i="1" dirty="0"/>
              <a:t>= 1,5</a:t>
            </a:r>
            <a:r>
              <a:rPr lang="ru-RU" sz="2800" b="0" i="1" dirty="0"/>
              <a:t> </a:t>
            </a:r>
            <a:r>
              <a:rPr lang="ru-RU" b="0" dirty="0"/>
              <a:t> </a:t>
            </a:r>
            <a:r>
              <a:rPr lang="ru-RU" sz="2800" i="1" dirty="0"/>
              <a:t>м²</a:t>
            </a:r>
          </a:p>
          <a:p>
            <a:r>
              <a:rPr lang="ru-RU" sz="4000" b="0" i="1" dirty="0" err="1"/>
              <a:t>р</a:t>
            </a:r>
            <a:r>
              <a:rPr lang="ru-RU" sz="2800" b="0" i="1" dirty="0"/>
              <a:t> </a:t>
            </a:r>
            <a:r>
              <a:rPr lang="ru-RU" sz="2800" i="1" dirty="0"/>
              <a:t>- ?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7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7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8" grpId="0"/>
      <p:bldP spid="97309" grpId="0"/>
      <p:bldP spid="97311" grpId="0" animBg="1"/>
      <p:bldP spid="973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1187624" y="404664"/>
            <a:ext cx="7560890" cy="16435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Какое давление оказывает на грунт гранитная колонна объёмом  6 м³, если площадь основания её равна  1,5 м²?</a:t>
            </a:r>
          </a:p>
          <a:p>
            <a:pPr>
              <a:lnSpc>
                <a:spcPct val="70000"/>
              </a:lnSpc>
            </a:pPr>
            <a:endParaRPr lang="ru-RU" sz="2400" i="1" dirty="0"/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1239838" y="374650"/>
            <a:ext cx="1841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800" b="0"/>
          </a:p>
        </p:txBody>
      </p:sp>
      <p:pic>
        <p:nvPicPr>
          <p:cNvPr id="102413" name="Picture 13" descr="1307344942_37"/>
          <p:cNvPicPr>
            <a:picLocks noChangeAspect="1" noChangeArrowheads="1"/>
          </p:cNvPicPr>
          <p:nvPr/>
        </p:nvPicPr>
        <p:blipFill>
          <a:blip r:embed="rId2" cstate="print"/>
          <a:srcRect l="21916" t="3862" r="23032"/>
          <a:stretch>
            <a:fillRect/>
          </a:stretch>
        </p:blipFill>
        <p:spPr bwMode="auto">
          <a:xfrm>
            <a:off x="5219700" y="3213100"/>
            <a:ext cx="3529013" cy="1501775"/>
          </a:xfrm>
          <a:prstGeom prst="rect">
            <a:avLst/>
          </a:prstGeom>
          <a:noFill/>
        </p:spPr>
      </p:pic>
      <p:pic>
        <p:nvPicPr>
          <p:cNvPr id="102417" name="Picture 17" descr="1729858_html_4cc669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3141663"/>
            <a:ext cx="1727200" cy="1512887"/>
          </a:xfrm>
          <a:prstGeom prst="rect">
            <a:avLst/>
          </a:prstGeom>
          <a:noFill/>
        </p:spPr>
      </p:pic>
      <p:sp>
        <p:nvSpPr>
          <p:cNvPr id="102418" name="Text Box 18"/>
          <p:cNvSpPr txBox="1">
            <a:spLocks noChangeArrowheads="1"/>
          </p:cNvSpPr>
          <p:nvPr/>
        </p:nvSpPr>
        <p:spPr bwMode="auto">
          <a:xfrm>
            <a:off x="1042988" y="2852738"/>
            <a:ext cx="57785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/>
              <a:t>Дано:     СИ                         Решение:</a:t>
            </a:r>
          </a:p>
        </p:txBody>
      </p:sp>
      <p:sp>
        <p:nvSpPr>
          <p:cNvPr id="102419" name="Text Box 19"/>
          <p:cNvSpPr txBox="1">
            <a:spLocks noChangeArrowheads="1"/>
          </p:cNvSpPr>
          <p:nvPr/>
        </p:nvSpPr>
        <p:spPr bwMode="auto">
          <a:xfrm>
            <a:off x="1042988" y="3068638"/>
            <a:ext cx="18415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800" b="0"/>
          </a:p>
        </p:txBody>
      </p:sp>
      <p:sp>
        <p:nvSpPr>
          <p:cNvPr id="102420" name="Text Box 20"/>
          <p:cNvSpPr txBox="1">
            <a:spLocks noChangeArrowheads="1"/>
          </p:cNvSpPr>
          <p:nvPr/>
        </p:nvSpPr>
        <p:spPr bwMode="auto">
          <a:xfrm>
            <a:off x="1042988" y="3284538"/>
            <a:ext cx="2420937" cy="1860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 dirty="0"/>
              <a:t>V= 6 </a:t>
            </a:r>
            <a:r>
              <a:rPr lang="ru-RU" sz="2800" i="1" dirty="0"/>
              <a:t>м³</a:t>
            </a:r>
          </a:p>
          <a:p>
            <a:r>
              <a:rPr lang="ru-RU" sz="2800" i="1" dirty="0"/>
              <a:t> </a:t>
            </a:r>
            <a:r>
              <a:rPr lang="en-US" sz="2800" i="1" dirty="0"/>
              <a:t>S= 1</a:t>
            </a:r>
            <a:r>
              <a:rPr lang="ru-RU" sz="2800" i="1" dirty="0"/>
              <a:t>,5 м²</a:t>
            </a:r>
          </a:p>
          <a:p>
            <a:r>
              <a:rPr lang="ru-RU" sz="3200" i="1" dirty="0" err="1"/>
              <a:t>ρ</a:t>
            </a:r>
            <a:r>
              <a:rPr lang="ru-RU" sz="2800" b="0" dirty="0" err="1"/>
              <a:t>= </a:t>
            </a:r>
            <a:r>
              <a:rPr lang="ru-RU" sz="2800" i="1" dirty="0"/>
              <a:t>2600</a:t>
            </a:r>
            <a:r>
              <a:rPr lang="ru-RU" sz="2800" b="0" dirty="0"/>
              <a:t> </a:t>
            </a:r>
            <a:r>
              <a:rPr lang="ru-RU" sz="2800" i="1" dirty="0"/>
              <a:t>кг/ м³</a:t>
            </a:r>
            <a:r>
              <a:rPr lang="ru-RU" sz="2800" b="0" dirty="0"/>
              <a:t> </a:t>
            </a:r>
          </a:p>
          <a:p>
            <a:r>
              <a:rPr lang="en-US" sz="2800" i="1" dirty="0"/>
              <a:t>p- </a:t>
            </a:r>
            <a:r>
              <a:rPr lang="ru-RU" sz="2800" i="1" dirty="0"/>
              <a:t>?</a:t>
            </a:r>
          </a:p>
        </p:txBody>
      </p:sp>
      <p:sp>
        <p:nvSpPr>
          <p:cNvPr id="102421" name="Text Box 21"/>
          <p:cNvSpPr txBox="1">
            <a:spLocks noChangeArrowheads="1"/>
          </p:cNvSpPr>
          <p:nvPr/>
        </p:nvSpPr>
        <p:spPr bwMode="auto">
          <a:xfrm>
            <a:off x="2357422" y="4786322"/>
            <a:ext cx="58293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 dirty="0"/>
              <a:t>p=</a:t>
            </a:r>
            <a:r>
              <a:rPr lang="en-US" sz="2800" b="0" dirty="0"/>
              <a:t> </a:t>
            </a:r>
            <a:r>
              <a:rPr lang="ru-RU" sz="2800" b="0" dirty="0"/>
              <a:t>(</a:t>
            </a:r>
            <a:r>
              <a:rPr lang="en-US" sz="2800" i="1" dirty="0"/>
              <a:t>2600</a:t>
            </a:r>
            <a:r>
              <a:rPr lang="en-US" sz="2800" b="0" dirty="0"/>
              <a:t> </a:t>
            </a:r>
            <a:r>
              <a:rPr lang="ru-RU" sz="2800" i="1" dirty="0"/>
              <a:t>кг/ м³</a:t>
            </a:r>
            <a:r>
              <a:rPr lang="ru-RU" sz="1600" i="1" dirty="0"/>
              <a:t>*</a:t>
            </a:r>
            <a:r>
              <a:rPr lang="ru-RU" sz="2800" b="0" dirty="0"/>
              <a:t> </a:t>
            </a:r>
            <a:r>
              <a:rPr lang="en-US" sz="2800" i="1" dirty="0"/>
              <a:t>6</a:t>
            </a:r>
            <a:r>
              <a:rPr lang="en-US" sz="2800" b="0" dirty="0"/>
              <a:t> </a:t>
            </a:r>
            <a:r>
              <a:rPr lang="ru-RU" sz="2800" i="1" dirty="0"/>
              <a:t>м³</a:t>
            </a:r>
            <a:r>
              <a:rPr lang="ru-RU" sz="1600" i="1" dirty="0"/>
              <a:t>*</a:t>
            </a:r>
            <a:r>
              <a:rPr lang="en-US" sz="2800" b="0" dirty="0"/>
              <a:t> </a:t>
            </a:r>
            <a:r>
              <a:rPr lang="en-US" sz="2800" i="1" dirty="0"/>
              <a:t>9</a:t>
            </a:r>
            <a:r>
              <a:rPr lang="ru-RU" sz="2800" i="1" dirty="0"/>
              <a:t>,</a:t>
            </a:r>
            <a:r>
              <a:rPr lang="en-US" sz="2800" i="1" dirty="0"/>
              <a:t>8 H/</a:t>
            </a:r>
            <a:r>
              <a:rPr lang="ru-RU" sz="2800" i="1" dirty="0"/>
              <a:t>кг</a:t>
            </a:r>
            <a:r>
              <a:rPr lang="ru-RU" sz="2800" b="0" dirty="0"/>
              <a:t> ) </a:t>
            </a:r>
            <a:r>
              <a:rPr lang="en-US" sz="2800" i="1" dirty="0"/>
              <a:t>/1</a:t>
            </a:r>
            <a:r>
              <a:rPr lang="ru-RU" sz="2800" i="1" dirty="0"/>
              <a:t>,5м²</a:t>
            </a:r>
          </a:p>
        </p:txBody>
      </p:sp>
      <p:sp>
        <p:nvSpPr>
          <p:cNvPr id="102422" name="Text Box 22"/>
          <p:cNvSpPr txBox="1">
            <a:spLocks noChangeArrowheads="1"/>
          </p:cNvSpPr>
          <p:nvPr/>
        </p:nvSpPr>
        <p:spPr bwMode="auto">
          <a:xfrm>
            <a:off x="2895600" y="5414963"/>
            <a:ext cx="381317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/>
              <a:t>p= 104000 </a:t>
            </a:r>
            <a:r>
              <a:rPr lang="ru-RU" sz="2800" i="1"/>
              <a:t>Па</a:t>
            </a:r>
            <a:r>
              <a:rPr lang="en-US" sz="2800" i="1"/>
              <a:t> </a:t>
            </a:r>
            <a:r>
              <a:rPr lang="ru-RU" sz="2800" i="1"/>
              <a:t>= 104кПа</a:t>
            </a:r>
          </a:p>
        </p:txBody>
      </p:sp>
      <p:sp>
        <p:nvSpPr>
          <p:cNvPr id="102423" name="Text Box 23"/>
          <p:cNvSpPr txBox="1">
            <a:spLocks noChangeArrowheads="1"/>
          </p:cNvSpPr>
          <p:nvPr/>
        </p:nvSpPr>
        <p:spPr bwMode="auto">
          <a:xfrm>
            <a:off x="1384300" y="5918200"/>
            <a:ext cx="14287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/>
              <a:t>Ответ:</a:t>
            </a:r>
          </a:p>
        </p:txBody>
      </p:sp>
      <p:sp>
        <p:nvSpPr>
          <p:cNvPr id="102424" name="Text Box 24"/>
          <p:cNvSpPr txBox="1">
            <a:spLocks noChangeArrowheads="1"/>
          </p:cNvSpPr>
          <p:nvPr/>
        </p:nvSpPr>
        <p:spPr bwMode="auto">
          <a:xfrm>
            <a:off x="2751138" y="5918200"/>
            <a:ext cx="18923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/>
              <a:t>p=104</a:t>
            </a:r>
            <a:r>
              <a:rPr lang="ru-RU" sz="2800" i="1"/>
              <a:t>кПа.</a:t>
            </a:r>
          </a:p>
        </p:txBody>
      </p:sp>
      <p:sp>
        <p:nvSpPr>
          <p:cNvPr id="102427" name="Text Box 27"/>
          <p:cNvSpPr txBox="1">
            <a:spLocks noChangeArrowheads="1"/>
          </p:cNvSpPr>
          <p:nvPr/>
        </p:nvSpPr>
        <p:spPr bwMode="auto">
          <a:xfrm>
            <a:off x="1095375" y="474663"/>
            <a:ext cx="1841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b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18" grpId="0"/>
      <p:bldP spid="102420" grpId="0"/>
      <p:bldP spid="102421" grpId="0"/>
      <p:bldP spid="102422" grpId="0"/>
      <p:bldP spid="102423" grpId="0"/>
      <p:bldP spid="1024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 группа – решение задач повышенной сложности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Задача № 1. 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Рассчитать давление, производимое бетонной плитой, масса которой 780 кг, а площадь опоры 2 м</a:t>
            </a:r>
            <a:r>
              <a:rPr lang="ru-RU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Задача № 2. 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Какое давление на дорогу оказывает автомобиль «Волга», если его масса 1420 кг, а площадь соприкосновения одного колеса с дорогой 900 см</a:t>
            </a:r>
            <a:r>
              <a:rPr lang="ru-RU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Задача № 3. 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Какое давление оказывает острие шила, если сила давления равна 20 Н, а площадь острия — 0,1 мм</a:t>
            </a:r>
            <a:r>
              <a:rPr lang="ru-RU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Задача № 4. 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Ширина лезвия коньков равна 5 мм, а длина той части лезвия, которая опирается на лед, составляет 17 см. Вычислите давление, производимое коньками на лед, если масса стоящего на коньках мальчика равна 55 кг.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Задача № 6.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Колонна массой 6 т производит на опору давление 400 кПа. Определите площадь опоры колонны.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037" t="13574" r="37570" b="21711"/>
          <a:stretch>
            <a:fillRect/>
          </a:stretch>
        </p:blipFill>
        <p:spPr bwMode="auto">
          <a:xfrm>
            <a:off x="500034" y="142852"/>
            <a:ext cx="3786214" cy="310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3"/>
          <a:srcRect l="19531" t="14583" r="35937" b="20139"/>
          <a:stretch>
            <a:fillRect/>
          </a:stretch>
        </p:blipFill>
        <p:spPr bwMode="auto">
          <a:xfrm>
            <a:off x="11858676" y="1071546"/>
            <a:ext cx="467842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3"/>
          <a:srcRect l="19002" t="14583" r="36710" b="18998"/>
          <a:stretch>
            <a:fillRect/>
          </a:stretch>
        </p:blipFill>
        <p:spPr bwMode="auto">
          <a:xfrm>
            <a:off x="4929190" y="142852"/>
            <a:ext cx="407196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/>
          <p:nvPr/>
        </p:nvPicPr>
        <p:blipFill>
          <a:blip r:embed="rId4"/>
          <a:srcRect l="18831" t="47077" r="36283" b="21277"/>
          <a:stretch>
            <a:fillRect/>
          </a:stretch>
        </p:blipFill>
        <p:spPr bwMode="auto">
          <a:xfrm>
            <a:off x="2000232" y="3571876"/>
            <a:ext cx="478634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52"/>
            <a:ext cx="8229600" cy="4525963"/>
          </a:xfrm>
        </p:spPr>
        <p:txBody>
          <a:bodyPr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Тест по теме «Давление» выполнил(а) _____________________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класс______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Вариант 1.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1. Как называют величину, равную отношению силы, действующей перпендикулярно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 поверхности, к площади этой поверхности?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 Сила трения. Б. Сила упругости. В. Давление. Г. Сила давления.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2. Какая из перечисленных ниже единиц является единицей измерения давления?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 1Н. Б. 1Па. В. 1кг. Г. 1кг/м2 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3. Два одинаковых бруска поставлены друг на друга тремя способами, как показано на рисунке.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каком случае давление, производимое ими на стол, будет наименьшим?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А.1. Б. 2. В. 3. Г. Во всех случаях одинаковое.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4. Как изменится давление бруска на стол, если его поставить на ребро?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 увеличится Б. не изменится В. уменьшится Г. может как увеличиться, так и уменьшиться.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5. Выразите в Па давление 10 кПа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А10 Па. Б. 10000 Па. В Па. Г. 0,010 Па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Тест по теме «Давление» выполнил(а) ______________________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_____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Вариант 2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1. Какое из приведенных ниже выражений позволяет рассчитать давление?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mg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F/ S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mV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 Именем, какого ученого названа единица измерения давления в Международной системе единиц (СИ)?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 Галилей Б. Гук В. Ньютон Г. Паскаль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3. Какой из трех одинаковых брусков производит на стол большее давление?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 1. Б. 2. В. 3. Г. Все бруски производят одинаковое давление.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4. Как изменится давление бруска на стол, если его переставить с меньшей грани на большую?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 Увеличится Б. не изменится В. уменьшится Г. может как увеличиться, так и уменьшиться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5. Выразите в кПа давление2000 Па?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 20 кПа. Б. 2 кПа. В. 200 кПа. Г. 0,020 кПа</a:t>
            </a:r>
          </a:p>
          <a:p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1Вариант                          2 Вариант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1А                                        1В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2Б                                          2Г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3А                                          3В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4А                                          4В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5Б                                          5Б          </a:t>
            </a:r>
            <a:r>
              <a:rPr lang="ru-RU" dirty="0" smtClean="0"/>
              <a:t>             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42910" y="642918"/>
            <a:ext cx="814393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урока: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Познавательные: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Обобщить знания по изученному материалу, проверить знания фактического материала,   практические умения;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углубить и закрепить  знания о силе как физической величине; способствовать формированию умений практического приложения  полученных знаний в  повседневной жизни; помочь осмыслить практическую значимость и полезность приобретённых знаний и умений.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развивать мышление и мировоззрение учащихся через использование метода научного познания; развитие познавательного интереса к физике, познавательной активности; умения владеть  внутри предметными связями; формировать навыки исследовательской деятельности (производить наблюдения, обобщать, выделять главное, делать выводы), развитие речи- владение физическими понятиями и терминами.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Воспитательные: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содействовать воспитанию интереса к предмету и как следствие – позитивному отношению к учению;  создание ситуаций для самостоятельного поиска решений проблемных ситуаций; воспитывать  навыки культуры общения и умения работать в  группах и коллективе.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785794"/>
            <a:ext cx="735811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Итоги урока: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1.Обобщили знания по изученному материалу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2.Проверили знания фактического материала,   практические умения;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3.У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глубили и закрепили  знания о силе как физической величине; 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4.Сформировали умения практического приложения  полученных знаний в  повседневной жизни;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5.Осмыслили практическую значимость и полезность приобретённых знаний и умений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6.Научились решать различные типы задач.</a:t>
            </a:r>
          </a:p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7.Решили задачи по подготовке к итоговой аттестации по теме «Давление .Давление твердых тел»</a:t>
            </a:r>
            <a:endParaRPr lang="ru-RU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0" y="1071546"/>
            <a:ext cx="6572264" cy="553997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Домашняя задача про юного факира. Начинающий факир  составил для себя следующий план подготовки к лежанию на гвоздях: сначала привыкнуть лежать на 200 гвоздях, затем на 300 гвоздях и т.д., постепенно доводя число гвоздей до 2000.каков недостаток этого плана?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05000"/>
            <a:ext cx="82296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развивать умение применять  полученные знания на практике, сформировать практические навыки у учащихся в процессе обучения физики.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229600" cy="4525963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Идет мощный циклон, резко падает ______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 скафандр был, видимо хорошо приспособлен к этим условиям, что я не пострадал от повышенного _____________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Вода хлынула под высоким __________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Баланс _________ нарушился и судно потеряло управление.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Болезненное состояние связанное с кислородным голоданием из-за понижение _______ кислорода</a:t>
            </a:r>
          </a:p>
          <a:p>
            <a:endParaRPr lang="ru-RU"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группа- Экспериментаторы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Основное назначение опытов, экспериментов </a:t>
            </a:r>
          </a:p>
          <a:p>
            <a:pPr>
              <a:buNone/>
              <a:defRPr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образовательная функция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у учащихся теоретических  знаний, интеллектуальных и практических умений и навыков, в том числе умений выполнять простые наблюдения, измерения и опыты, обращаться с приборами.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285728"/>
            <a:ext cx="8229600" cy="411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Развивающая функция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развивать мышление и мировоззрение учащихся через использование метода научного познания; развитие познавательного интереса к физике, познавательной активности; умения владеть  внутри предметными связями; формировать навыки исследовательской деятельности (производить наблюдения, обобщать, выделять главное, делать выводы), развитие речи- владение физическими понятиями и терминами. </a:t>
            </a:r>
          </a:p>
          <a:p>
            <a:pPr>
              <a:defRPr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Воспитывающая 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функция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содействовать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воспитанию интереса к предмету и как следствие – позитивному отношению к учению;  создание ситуаций для самостоятельного поиска решений проблемных ситуаций; воспитывать  навыки культуры общения и умения работать в  группах и коллективе. </a:t>
            </a:r>
          </a:p>
          <a:p>
            <a:pPr eaLnBrk="1" hangingPunct="1"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292725" y="3068638"/>
            <a:ext cx="2663825" cy="1871662"/>
            <a:chOff x="3334" y="2160"/>
            <a:chExt cx="1678" cy="1179"/>
          </a:xfrm>
        </p:grpSpPr>
        <p:sp>
          <p:nvSpPr>
            <p:cNvPr id="76811" name="Rectangle 11"/>
            <p:cNvSpPr>
              <a:spLocks noChangeArrowheads="1"/>
            </p:cNvSpPr>
            <p:nvPr/>
          </p:nvSpPr>
          <p:spPr bwMode="auto">
            <a:xfrm>
              <a:off x="3334" y="2160"/>
              <a:ext cx="1678" cy="1179"/>
            </a:xfrm>
            <a:prstGeom prst="rect">
              <a:avLst/>
            </a:prstGeom>
            <a:gradFill rotWithShape="1">
              <a:gsLst>
                <a:gs pos="0">
                  <a:srgbClr val="9BECFF"/>
                </a:gs>
                <a:gs pos="50000">
                  <a:srgbClr val="9BECFF">
                    <a:gamma/>
                    <a:tint val="29804"/>
                    <a:invGamma/>
                  </a:srgbClr>
                </a:gs>
                <a:gs pos="100000">
                  <a:srgbClr val="9BE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12" name="Rectangle 12" descr="Пробка"/>
            <p:cNvSpPr>
              <a:spLocks noChangeArrowheads="1"/>
            </p:cNvSpPr>
            <p:nvPr/>
          </p:nvSpPr>
          <p:spPr bwMode="auto">
            <a:xfrm>
              <a:off x="3334" y="2659"/>
              <a:ext cx="1678" cy="680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835150" y="3068638"/>
            <a:ext cx="2663825" cy="1871662"/>
            <a:chOff x="3334" y="2160"/>
            <a:chExt cx="1678" cy="1179"/>
          </a:xfrm>
        </p:grpSpPr>
        <p:sp>
          <p:nvSpPr>
            <p:cNvPr id="76814" name="Rectangle 14"/>
            <p:cNvSpPr>
              <a:spLocks noChangeArrowheads="1"/>
            </p:cNvSpPr>
            <p:nvPr/>
          </p:nvSpPr>
          <p:spPr bwMode="auto">
            <a:xfrm>
              <a:off x="3334" y="2160"/>
              <a:ext cx="1678" cy="1179"/>
            </a:xfrm>
            <a:prstGeom prst="rect">
              <a:avLst/>
            </a:prstGeom>
            <a:gradFill rotWithShape="1">
              <a:gsLst>
                <a:gs pos="0">
                  <a:srgbClr val="9BECFF"/>
                </a:gs>
                <a:gs pos="50000">
                  <a:srgbClr val="9BECFF">
                    <a:gamma/>
                    <a:tint val="29804"/>
                    <a:invGamma/>
                  </a:srgbClr>
                </a:gs>
                <a:gs pos="100000">
                  <a:srgbClr val="9BE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15" name="Rectangle 15" descr="Пробка"/>
            <p:cNvSpPr>
              <a:spLocks noChangeArrowheads="1"/>
            </p:cNvSpPr>
            <p:nvPr/>
          </p:nvSpPr>
          <p:spPr bwMode="auto">
            <a:xfrm>
              <a:off x="3334" y="2659"/>
              <a:ext cx="1678" cy="680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75"/>
          <p:cNvGrpSpPr>
            <a:grpSpLocks/>
          </p:cNvGrpSpPr>
          <p:nvPr/>
        </p:nvGrpSpPr>
        <p:grpSpPr bwMode="auto">
          <a:xfrm>
            <a:off x="5435600" y="2205038"/>
            <a:ext cx="2374900" cy="2376487"/>
            <a:chOff x="3424" y="981"/>
            <a:chExt cx="1496" cy="1497"/>
          </a:xfrm>
        </p:grpSpPr>
        <p:sp>
          <p:nvSpPr>
            <p:cNvPr id="76817" name="Rectangle 17"/>
            <p:cNvSpPr>
              <a:spLocks noChangeArrowheads="1"/>
            </p:cNvSpPr>
            <p:nvPr/>
          </p:nvSpPr>
          <p:spPr bwMode="auto">
            <a:xfrm>
              <a:off x="3969" y="981"/>
              <a:ext cx="408" cy="763"/>
            </a:xfrm>
            <a:prstGeom prst="rect">
              <a:avLst/>
            </a:prstGeom>
            <a:gradFill rotWithShape="1">
              <a:gsLst>
                <a:gs pos="0">
                  <a:srgbClr val="333333"/>
                </a:gs>
                <a:gs pos="50000">
                  <a:srgbClr val="333333">
                    <a:gamma/>
                    <a:tint val="50588"/>
                    <a:invGamma/>
                  </a:srgbClr>
                </a:gs>
                <a:gs pos="100000">
                  <a:srgbClr val="333333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rot="10800000">
              <a:off x="3560" y="1071"/>
              <a:ext cx="317" cy="1407"/>
              <a:chOff x="1020" y="1661"/>
              <a:chExt cx="317" cy="1927"/>
            </a:xfrm>
          </p:grpSpPr>
          <p:sp>
            <p:nvSpPr>
              <p:cNvPr id="76819" name="AutoShape 19"/>
              <p:cNvSpPr>
                <a:spLocks noChangeArrowheads="1"/>
              </p:cNvSpPr>
              <p:nvPr/>
            </p:nvSpPr>
            <p:spPr bwMode="auto">
              <a:xfrm rot="5400000">
                <a:off x="272" y="2636"/>
                <a:ext cx="1836" cy="68"/>
              </a:xfrm>
              <a:prstGeom prst="homePlate">
                <a:avLst>
                  <a:gd name="adj" fmla="val 675000"/>
                </a:avLst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820" name="Oval 20"/>
              <p:cNvSpPr>
                <a:spLocks noChangeArrowheads="1"/>
              </p:cNvSpPr>
              <p:nvPr/>
            </p:nvSpPr>
            <p:spPr bwMode="auto">
              <a:xfrm>
                <a:off x="1020" y="1661"/>
                <a:ext cx="317" cy="91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rot="10800000">
              <a:off x="4468" y="1071"/>
              <a:ext cx="317" cy="1407"/>
              <a:chOff x="1020" y="1661"/>
              <a:chExt cx="317" cy="1927"/>
            </a:xfrm>
          </p:grpSpPr>
          <p:sp>
            <p:nvSpPr>
              <p:cNvPr id="76822" name="AutoShape 22"/>
              <p:cNvSpPr>
                <a:spLocks noChangeArrowheads="1"/>
              </p:cNvSpPr>
              <p:nvPr/>
            </p:nvSpPr>
            <p:spPr bwMode="auto">
              <a:xfrm rot="5400000">
                <a:off x="272" y="2636"/>
                <a:ext cx="1836" cy="68"/>
              </a:xfrm>
              <a:prstGeom prst="homePlate">
                <a:avLst>
                  <a:gd name="adj" fmla="val 675000"/>
                </a:avLst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823" name="Oval 23"/>
              <p:cNvSpPr>
                <a:spLocks noChangeArrowheads="1"/>
              </p:cNvSpPr>
              <p:nvPr/>
            </p:nvSpPr>
            <p:spPr bwMode="auto">
              <a:xfrm>
                <a:off x="1020" y="1661"/>
                <a:ext cx="317" cy="91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824" name="Rectangle 24"/>
            <p:cNvSpPr>
              <a:spLocks noChangeArrowheads="1"/>
            </p:cNvSpPr>
            <p:nvPr/>
          </p:nvSpPr>
          <p:spPr bwMode="auto">
            <a:xfrm>
              <a:off x="3424" y="1706"/>
              <a:ext cx="1496" cy="13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1979613" y="1844675"/>
            <a:ext cx="2374900" cy="2232025"/>
            <a:chOff x="3424" y="1298"/>
            <a:chExt cx="1496" cy="1406"/>
          </a:xfrm>
        </p:grpSpPr>
        <p:sp>
          <p:nvSpPr>
            <p:cNvPr id="76826" name="Rectangle 26"/>
            <p:cNvSpPr>
              <a:spLocks noChangeArrowheads="1"/>
            </p:cNvSpPr>
            <p:nvPr/>
          </p:nvSpPr>
          <p:spPr bwMode="auto">
            <a:xfrm>
              <a:off x="3969" y="1570"/>
              <a:ext cx="318" cy="409"/>
            </a:xfrm>
            <a:prstGeom prst="rect">
              <a:avLst/>
            </a:prstGeom>
            <a:gradFill rotWithShape="1">
              <a:gsLst>
                <a:gs pos="0">
                  <a:srgbClr val="333333"/>
                </a:gs>
                <a:gs pos="50000">
                  <a:srgbClr val="333333">
                    <a:gamma/>
                    <a:tint val="50588"/>
                    <a:invGamma/>
                  </a:srgbClr>
                </a:gs>
                <a:gs pos="100000">
                  <a:srgbClr val="333333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Group 27"/>
            <p:cNvGrpSpPr>
              <a:grpSpLocks/>
            </p:cNvGrpSpPr>
            <p:nvPr/>
          </p:nvGrpSpPr>
          <p:grpSpPr bwMode="auto">
            <a:xfrm rot="10800000">
              <a:off x="3560" y="1298"/>
              <a:ext cx="317" cy="1406"/>
              <a:chOff x="1020" y="1661"/>
              <a:chExt cx="317" cy="1927"/>
            </a:xfrm>
          </p:grpSpPr>
          <p:sp>
            <p:nvSpPr>
              <p:cNvPr id="76828" name="AutoShape 28"/>
              <p:cNvSpPr>
                <a:spLocks noChangeArrowheads="1"/>
              </p:cNvSpPr>
              <p:nvPr/>
            </p:nvSpPr>
            <p:spPr bwMode="auto">
              <a:xfrm rot="5400000">
                <a:off x="272" y="2636"/>
                <a:ext cx="1836" cy="68"/>
              </a:xfrm>
              <a:prstGeom prst="homePlate">
                <a:avLst>
                  <a:gd name="adj" fmla="val 675000"/>
                </a:avLst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829" name="Oval 29"/>
              <p:cNvSpPr>
                <a:spLocks noChangeArrowheads="1"/>
              </p:cNvSpPr>
              <p:nvPr/>
            </p:nvSpPr>
            <p:spPr bwMode="auto">
              <a:xfrm>
                <a:off x="1020" y="1661"/>
                <a:ext cx="317" cy="91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" name="Group 30"/>
            <p:cNvGrpSpPr>
              <a:grpSpLocks/>
            </p:cNvGrpSpPr>
            <p:nvPr/>
          </p:nvGrpSpPr>
          <p:grpSpPr bwMode="auto">
            <a:xfrm rot="10800000">
              <a:off x="4468" y="1298"/>
              <a:ext cx="317" cy="1406"/>
              <a:chOff x="1020" y="1661"/>
              <a:chExt cx="317" cy="1927"/>
            </a:xfrm>
          </p:grpSpPr>
          <p:sp>
            <p:nvSpPr>
              <p:cNvPr id="76831" name="AutoShape 31"/>
              <p:cNvSpPr>
                <a:spLocks noChangeArrowheads="1"/>
              </p:cNvSpPr>
              <p:nvPr/>
            </p:nvSpPr>
            <p:spPr bwMode="auto">
              <a:xfrm rot="5400000">
                <a:off x="272" y="2636"/>
                <a:ext cx="1836" cy="68"/>
              </a:xfrm>
              <a:prstGeom prst="homePlate">
                <a:avLst>
                  <a:gd name="adj" fmla="val 675000"/>
                </a:avLst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832" name="Oval 32"/>
              <p:cNvSpPr>
                <a:spLocks noChangeArrowheads="1"/>
              </p:cNvSpPr>
              <p:nvPr/>
            </p:nvSpPr>
            <p:spPr bwMode="auto">
              <a:xfrm>
                <a:off x="1020" y="1661"/>
                <a:ext cx="317" cy="91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833" name="Rectangle 33"/>
            <p:cNvSpPr>
              <a:spLocks noChangeArrowheads="1"/>
            </p:cNvSpPr>
            <p:nvPr/>
          </p:nvSpPr>
          <p:spPr bwMode="auto">
            <a:xfrm>
              <a:off x="3424" y="1933"/>
              <a:ext cx="1496" cy="13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6870" name="WordArt 70"/>
          <p:cNvSpPr>
            <a:spLocks noChangeArrowheads="1" noChangeShapeType="1" noTextEdit="1"/>
          </p:cNvSpPr>
          <p:nvPr/>
        </p:nvSpPr>
        <p:spPr bwMode="auto">
          <a:xfrm>
            <a:off x="1331913" y="188913"/>
            <a:ext cx="4681537" cy="835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Эксперимент.</a:t>
            </a:r>
          </a:p>
        </p:txBody>
      </p:sp>
      <p:sp>
        <p:nvSpPr>
          <p:cNvPr id="76872" name="Rectangle 72"/>
          <p:cNvSpPr>
            <a:spLocks noChangeArrowheads="1"/>
          </p:cNvSpPr>
          <p:nvPr/>
        </p:nvSpPr>
        <p:spPr bwMode="auto">
          <a:xfrm>
            <a:off x="1116013" y="981075"/>
            <a:ext cx="7485062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Исследуйте глубину погружения доски с гвоздями в песок,  в зависимости от массы груза в двух случаях.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6873" name="Text Box 73"/>
          <p:cNvSpPr txBox="1">
            <a:spLocks noChangeArrowheads="1"/>
          </p:cNvSpPr>
          <p:nvPr/>
        </p:nvSpPr>
        <p:spPr bwMode="auto">
          <a:xfrm>
            <a:off x="468313" y="4941888"/>
            <a:ext cx="8424862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400" i="1" u="sng" dirty="0">
              <a:solidFill>
                <a:srgbClr val="FF0066"/>
              </a:solidFill>
            </a:endParaRPr>
          </a:p>
          <a:p>
            <a:pPr algn="ctr"/>
            <a:r>
              <a:rPr lang="ru-RU" sz="2400" i="1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глубина погружения зависит от величины действующей силы- чем больше сила, тем больше погружение.</a:t>
            </a:r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6876" name="Text Box 76"/>
          <p:cNvSpPr txBox="1">
            <a:spLocks noChangeArrowheads="1"/>
          </p:cNvSpPr>
          <p:nvPr/>
        </p:nvSpPr>
        <p:spPr bwMode="auto">
          <a:xfrm>
            <a:off x="1187450" y="5013325"/>
            <a:ext cx="75263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Масса груза определяет величину действующей силы</a:t>
            </a:r>
            <a:r>
              <a:rPr lang="ru-RU" sz="2400" i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70" grpId="0" animBg="1"/>
      <p:bldP spid="76872" grpId="0"/>
      <p:bldP spid="76873" grpId="0"/>
      <p:bldP spid="768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31913" y="3068638"/>
            <a:ext cx="2663825" cy="1871662"/>
            <a:chOff x="839" y="2160"/>
            <a:chExt cx="1678" cy="1179"/>
          </a:xfrm>
        </p:grpSpPr>
        <p:sp>
          <p:nvSpPr>
            <p:cNvPr id="77828" name="Rectangle 4"/>
            <p:cNvSpPr>
              <a:spLocks noChangeArrowheads="1"/>
            </p:cNvSpPr>
            <p:nvPr/>
          </p:nvSpPr>
          <p:spPr bwMode="auto">
            <a:xfrm>
              <a:off x="839" y="2160"/>
              <a:ext cx="1678" cy="1179"/>
            </a:xfrm>
            <a:prstGeom prst="rect">
              <a:avLst/>
            </a:prstGeom>
            <a:gradFill rotWithShape="1">
              <a:gsLst>
                <a:gs pos="0">
                  <a:srgbClr val="9BECFF"/>
                </a:gs>
                <a:gs pos="50000">
                  <a:srgbClr val="9BECFF">
                    <a:gamma/>
                    <a:tint val="29804"/>
                    <a:invGamma/>
                  </a:srgbClr>
                </a:gs>
                <a:gs pos="100000">
                  <a:srgbClr val="9BE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29" name="Rectangle 5" descr="Пробка"/>
            <p:cNvSpPr>
              <a:spLocks noChangeArrowheads="1"/>
            </p:cNvSpPr>
            <p:nvPr/>
          </p:nvSpPr>
          <p:spPr bwMode="auto">
            <a:xfrm>
              <a:off x="839" y="2659"/>
              <a:ext cx="1678" cy="680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219700" y="3068638"/>
            <a:ext cx="2663825" cy="1871662"/>
            <a:chOff x="3334" y="2160"/>
            <a:chExt cx="1678" cy="1179"/>
          </a:xfrm>
        </p:grpSpPr>
        <p:sp>
          <p:nvSpPr>
            <p:cNvPr id="77831" name="Rectangle 7"/>
            <p:cNvSpPr>
              <a:spLocks noChangeArrowheads="1"/>
            </p:cNvSpPr>
            <p:nvPr/>
          </p:nvSpPr>
          <p:spPr bwMode="auto">
            <a:xfrm>
              <a:off x="3334" y="2160"/>
              <a:ext cx="1678" cy="1179"/>
            </a:xfrm>
            <a:prstGeom prst="rect">
              <a:avLst/>
            </a:prstGeom>
            <a:gradFill rotWithShape="1">
              <a:gsLst>
                <a:gs pos="0">
                  <a:srgbClr val="9BECFF"/>
                </a:gs>
                <a:gs pos="50000">
                  <a:srgbClr val="9BECFF">
                    <a:gamma/>
                    <a:tint val="29804"/>
                    <a:invGamma/>
                  </a:srgbClr>
                </a:gs>
                <a:gs pos="100000">
                  <a:srgbClr val="9BE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32" name="Rectangle 8" descr="Пробка"/>
            <p:cNvSpPr>
              <a:spLocks noChangeArrowheads="1"/>
            </p:cNvSpPr>
            <p:nvPr/>
          </p:nvSpPr>
          <p:spPr bwMode="auto">
            <a:xfrm>
              <a:off x="3334" y="2659"/>
              <a:ext cx="1678" cy="680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476375" y="2565400"/>
            <a:ext cx="2373313" cy="2232025"/>
            <a:chOff x="930" y="1661"/>
            <a:chExt cx="1496" cy="1406"/>
          </a:xfrm>
        </p:grpSpPr>
        <p:sp>
          <p:nvSpPr>
            <p:cNvPr id="77834" name="Rectangle 10"/>
            <p:cNvSpPr>
              <a:spLocks noChangeArrowheads="1"/>
            </p:cNvSpPr>
            <p:nvPr/>
          </p:nvSpPr>
          <p:spPr bwMode="auto">
            <a:xfrm>
              <a:off x="1474" y="1955"/>
              <a:ext cx="318" cy="409"/>
            </a:xfrm>
            <a:prstGeom prst="rect">
              <a:avLst/>
            </a:prstGeom>
            <a:gradFill rotWithShape="1">
              <a:gsLst>
                <a:gs pos="0">
                  <a:srgbClr val="333333"/>
                </a:gs>
                <a:gs pos="50000">
                  <a:srgbClr val="333333">
                    <a:gamma/>
                    <a:tint val="50588"/>
                    <a:invGamma/>
                  </a:srgbClr>
                </a:gs>
                <a:gs pos="100000">
                  <a:srgbClr val="333333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1020" y="1661"/>
              <a:ext cx="317" cy="1406"/>
              <a:chOff x="1020" y="1661"/>
              <a:chExt cx="317" cy="1927"/>
            </a:xfrm>
          </p:grpSpPr>
          <p:sp>
            <p:nvSpPr>
              <p:cNvPr id="77836" name="AutoShape 12"/>
              <p:cNvSpPr>
                <a:spLocks noChangeArrowheads="1"/>
              </p:cNvSpPr>
              <p:nvPr/>
            </p:nvSpPr>
            <p:spPr bwMode="auto">
              <a:xfrm rot="5400000">
                <a:off x="272" y="2636"/>
                <a:ext cx="1836" cy="68"/>
              </a:xfrm>
              <a:prstGeom prst="homePlate">
                <a:avLst>
                  <a:gd name="adj" fmla="val 675000"/>
                </a:avLst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7837" name="Oval 13"/>
              <p:cNvSpPr>
                <a:spLocks noChangeArrowheads="1"/>
              </p:cNvSpPr>
              <p:nvPr/>
            </p:nvSpPr>
            <p:spPr bwMode="auto">
              <a:xfrm>
                <a:off x="1020" y="1661"/>
                <a:ext cx="317" cy="91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1882" y="1661"/>
              <a:ext cx="317" cy="1406"/>
              <a:chOff x="1020" y="1661"/>
              <a:chExt cx="317" cy="1927"/>
            </a:xfrm>
          </p:grpSpPr>
          <p:sp>
            <p:nvSpPr>
              <p:cNvPr id="77839" name="AutoShape 15"/>
              <p:cNvSpPr>
                <a:spLocks noChangeArrowheads="1"/>
              </p:cNvSpPr>
              <p:nvPr/>
            </p:nvSpPr>
            <p:spPr bwMode="auto">
              <a:xfrm rot="5400000">
                <a:off x="272" y="2636"/>
                <a:ext cx="1836" cy="68"/>
              </a:xfrm>
              <a:prstGeom prst="homePlate">
                <a:avLst>
                  <a:gd name="adj" fmla="val 675000"/>
                </a:avLst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7840" name="Oval 16"/>
              <p:cNvSpPr>
                <a:spLocks noChangeArrowheads="1"/>
              </p:cNvSpPr>
              <p:nvPr/>
            </p:nvSpPr>
            <p:spPr bwMode="auto">
              <a:xfrm>
                <a:off x="1020" y="1661"/>
                <a:ext cx="317" cy="91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7841" name="Rectangle 17"/>
            <p:cNvSpPr>
              <a:spLocks noChangeArrowheads="1"/>
            </p:cNvSpPr>
            <p:nvPr/>
          </p:nvSpPr>
          <p:spPr bwMode="auto">
            <a:xfrm>
              <a:off x="930" y="2296"/>
              <a:ext cx="1496" cy="13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364163" y="1844675"/>
            <a:ext cx="2374900" cy="2232025"/>
            <a:chOff x="3424" y="1298"/>
            <a:chExt cx="1496" cy="1406"/>
          </a:xfrm>
        </p:grpSpPr>
        <p:sp>
          <p:nvSpPr>
            <p:cNvPr id="77843" name="Rectangle 19"/>
            <p:cNvSpPr>
              <a:spLocks noChangeArrowheads="1"/>
            </p:cNvSpPr>
            <p:nvPr/>
          </p:nvSpPr>
          <p:spPr bwMode="auto">
            <a:xfrm>
              <a:off x="3969" y="1570"/>
              <a:ext cx="318" cy="409"/>
            </a:xfrm>
            <a:prstGeom prst="rect">
              <a:avLst/>
            </a:prstGeom>
            <a:gradFill rotWithShape="1">
              <a:gsLst>
                <a:gs pos="0">
                  <a:srgbClr val="333333"/>
                </a:gs>
                <a:gs pos="50000">
                  <a:srgbClr val="333333">
                    <a:gamma/>
                    <a:tint val="50588"/>
                    <a:invGamma/>
                  </a:srgbClr>
                </a:gs>
                <a:gs pos="100000">
                  <a:srgbClr val="333333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Group 20"/>
            <p:cNvGrpSpPr>
              <a:grpSpLocks/>
            </p:cNvGrpSpPr>
            <p:nvPr/>
          </p:nvGrpSpPr>
          <p:grpSpPr bwMode="auto">
            <a:xfrm rot="10800000">
              <a:off x="3560" y="1298"/>
              <a:ext cx="317" cy="1406"/>
              <a:chOff x="1020" y="1661"/>
              <a:chExt cx="317" cy="1927"/>
            </a:xfrm>
          </p:grpSpPr>
          <p:sp>
            <p:nvSpPr>
              <p:cNvPr id="77845" name="AutoShape 21"/>
              <p:cNvSpPr>
                <a:spLocks noChangeArrowheads="1"/>
              </p:cNvSpPr>
              <p:nvPr/>
            </p:nvSpPr>
            <p:spPr bwMode="auto">
              <a:xfrm rot="5400000">
                <a:off x="272" y="2636"/>
                <a:ext cx="1836" cy="68"/>
              </a:xfrm>
              <a:prstGeom prst="homePlate">
                <a:avLst>
                  <a:gd name="adj" fmla="val 675000"/>
                </a:avLst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7846" name="Oval 22"/>
              <p:cNvSpPr>
                <a:spLocks noChangeArrowheads="1"/>
              </p:cNvSpPr>
              <p:nvPr/>
            </p:nvSpPr>
            <p:spPr bwMode="auto">
              <a:xfrm>
                <a:off x="1020" y="1661"/>
                <a:ext cx="317" cy="91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 rot="10800000">
              <a:off x="4468" y="1298"/>
              <a:ext cx="317" cy="1406"/>
              <a:chOff x="1020" y="1661"/>
              <a:chExt cx="317" cy="1927"/>
            </a:xfrm>
          </p:grpSpPr>
          <p:sp>
            <p:nvSpPr>
              <p:cNvPr id="77848" name="AutoShape 24"/>
              <p:cNvSpPr>
                <a:spLocks noChangeArrowheads="1"/>
              </p:cNvSpPr>
              <p:nvPr/>
            </p:nvSpPr>
            <p:spPr bwMode="auto">
              <a:xfrm rot="5400000">
                <a:off x="272" y="2636"/>
                <a:ext cx="1836" cy="68"/>
              </a:xfrm>
              <a:prstGeom prst="homePlate">
                <a:avLst>
                  <a:gd name="adj" fmla="val 675000"/>
                </a:avLst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7849" name="Oval 25"/>
              <p:cNvSpPr>
                <a:spLocks noChangeArrowheads="1"/>
              </p:cNvSpPr>
              <p:nvPr/>
            </p:nvSpPr>
            <p:spPr bwMode="auto">
              <a:xfrm>
                <a:off x="1020" y="1661"/>
                <a:ext cx="317" cy="91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9020"/>
                      <a:invGamma/>
                    </a:srgbClr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7850" name="Rectangle 26"/>
            <p:cNvSpPr>
              <a:spLocks noChangeArrowheads="1"/>
            </p:cNvSpPr>
            <p:nvPr/>
          </p:nvSpPr>
          <p:spPr bwMode="auto">
            <a:xfrm>
              <a:off x="3424" y="1933"/>
              <a:ext cx="1496" cy="13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7851" name="Text Box 27"/>
          <p:cNvSpPr txBox="1">
            <a:spLocks noChangeArrowheads="1"/>
          </p:cNvSpPr>
          <p:nvPr/>
        </p:nvSpPr>
        <p:spPr bwMode="auto">
          <a:xfrm>
            <a:off x="1042988" y="5661025"/>
            <a:ext cx="7705725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i="1">
              <a:solidFill>
                <a:srgbClr val="000099"/>
              </a:solidFill>
            </a:endParaRPr>
          </a:p>
        </p:txBody>
      </p:sp>
      <p:sp>
        <p:nvSpPr>
          <p:cNvPr id="77852" name="Text Box 28"/>
          <p:cNvSpPr txBox="1">
            <a:spLocks noChangeArrowheads="1"/>
          </p:cNvSpPr>
          <p:nvPr/>
        </p:nvSpPr>
        <p:spPr bwMode="auto">
          <a:xfrm>
            <a:off x="971550" y="5157788"/>
            <a:ext cx="7850188" cy="1800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i="1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</a:p>
          <a:p>
            <a:r>
              <a:rPr lang="ru-RU" sz="28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Чем меньше площадь, тем большая сила действует на единицу площади.</a:t>
            </a:r>
          </a:p>
          <a:p>
            <a:endParaRPr lang="ru-RU" sz="2800" i="1" u="sng" dirty="0">
              <a:solidFill>
                <a:srgbClr val="FF0066"/>
              </a:solidFill>
            </a:endParaRPr>
          </a:p>
        </p:txBody>
      </p:sp>
      <p:sp>
        <p:nvSpPr>
          <p:cNvPr id="77853" name="WordArt 29"/>
          <p:cNvSpPr>
            <a:spLocks noChangeArrowheads="1" noChangeShapeType="1" noTextEdit="1"/>
          </p:cNvSpPr>
          <p:nvPr/>
        </p:nvSpPr>
        <p:spPr bwMode="auto">
          <a:xfrm>
            <a:off x="1331913" y="188913"/>
            <a:ext cx="4681537" cy="835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Эксперимент.</a:t>
            </a:r>
          </a:p>
        </p:txBody>
      </p:sp>
      <p:sp>
        <p:nvSpPr>
          <p:cNvPr id="77854" name="Rectangle 30"/>
          <p:cNvSpPr>
            <a:spLocks noChangeArrowheads="1"/>
          </p:cNvSpPr>
          <p:nvPr/>
        </p:nvSpPr>
        <p:spPr bwMode="auto">
          <a:xfrm>
            <a:off x="1116013" y="1052513"/>
            <a:ext cx="774065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Исследуйте глубину погружения доски с гвоздями в песок,  в зависимости от площади опоры в двух случаях.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7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7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52" grpId="0"/>
      <p:bldP spid="77853" grpId="0" animBg="1"/>
      <p:bldP spid="77854" grpId="0"/>
    </p:bldLst>
  </p:timing>
</p:sld>
</file>

<file path=ppt/theme/theme1.xml><?xml version="1.0" encoding="utf-8"?>
<a:theme xmlns:a="http://schemas.openxmlformats.org/drawingml/2006/main" name="Фокина Л. П. Шаблон презентации - 1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презентации - 1</Template>
  <TotalTime>713</TotalTime>
  <Words>1688</Words>
  <Application>Microsoft Office PowerPoint</Application>
  <PresentationFormat>Экран (4:3)</PresentationFormat>
  <Paragraphs>180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Фокина Л. П. Шаблон презентации - 1</vt:lpstr>
      <vt:lpstr>Microsoft Equation 3.0</vt:lpstr>
      <vt:lpstr>Слайд 1</vt:lpstr>
      <vt:lpstr>Слайд 2</vt:lpstr>
      <vt:lpstr>Слайд 3</vt:lpstr>
      <vt:lpstr>Слайд 4</vt:lpstr>
      <vt:lpstr>Слайд 5</vt:lpstr>
      <vt:lpstr>1 группа- Экспериментаторы </vt:lpstr>
      <vt:lpstr>Слайд 7</vt:lpstr>
      <vt:lpstr>Слайд 8</vt:lpstr>
      <vt:lpstr>Слайд 9</vt:lpstr>
      <vt:lpstr>Слайд 10</vt:lpstr>
      <vt:lpstr>Слайд 11</vt:lpstr>
      <vt:lpstr>2 группа – ТРИЗ Творческое решение изобретательных задач.</vt:lpstr>
      <vt:lpstr>Слайд 13</vt:lpstr>
      <vt:lpstr>3)Предположим вы  отправитесь в поход, перед вами картинки различных предметов, которые вы должны взять с собой, но их слишком много, все невозможно взять. Выберите предметы, которые вы возьмете в поход, и ответ обоснуйте: - обувь (тапочки, кроссовки, туфли на каблуках) - сумки (дамская, рюкзак с широкими лямками, рюкзак с узкими лямками) - нож, лопата, савок, молоток и т. д.</vt:lpstr>
      <vt:lpstr>3 группа – решение качественных задач</vt:lpstr>
      <vt:lpstr>Слайд 16</vt:lpstr>
      <vt:lpstr>Задача 1.</vt:lpstr>
      <vt:lpstr>Вопросы к задаче.</vt:lpstr>
      <vt:lpstr>Слайд 19</vt:lpstr>
      <vt:lpstr>Слайд 20</vt:lpstr>
      <vt:lpstr>Физическая мозаика</vt:lpstr>
      <vt:lpstr>Слайд 22</vt:lpstr>
      <vt:lpstr>Слайд 23</vt:lpstr>
      <vt:lpstr>Слайд 24</vt:lpstr>
      <vt:lpstr>Слайд 25</vt:lpstr>
      <vt:lpstr>5 группа – решение задач повышенной сложности</vt:lpstr>
      <vt:lpstr>Слайд 27</vt:lpstr>
      <vt:lpstr>Слайд 28</vt:lpstr>
      <vt:lpstr>Результаты:</vt:lpstr>
      <vt:lpstr>Слайд 30</vt:lpstr>
      <vt:lpstr>Слайд 31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«Усиление практической направленности в процессе  обучения  физики» Выполнила: учительница физики МБОУ СОШ с. Буриказган Газтдинова Зиля Габбасовна</dc:title>
  <dc:creator>1</dc:creator>
  <cp:lastModifiedBy>Обухова ИА</cp:lastModifiedBy>
  <cp:revision>76</cp:revision>
  <dcterms:created xsi:type="dcterms:W3CDTF">2010-04-15T11:46:07Z</dcterms:created>
  <dcterms:modified xsi:type="dcterms:W3CDTF">2021-03-17T07:56:41Z</dcterms:modified>
</cp:coreProperties>
</file>