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8"/>
  </p:notesMasterIdLst>
  <p:sldIdLst>
    <p:sldId id="257" r:id="rId2"/>
    <p:sldId id="258" r:id="rId3"/>
    <p:sldId id="309" r:id="rId4"/>
    <p:sldId id="261" r:id="rId5"/>
    <p:sldId id="260" r:id="rId6"/>
    <p:sldId id="259" r:id="rId7"/>
    <p:sldId id="263" r:id="rId8"/>
    <p:sldId id="265" r:id="rId9"/>
    <p:sldId id="266" r:id="rId10"/>
    <p:sldId id="267" r:id="rId11"/>
    <p:sldId id="276" r:id="rId12"/>
    <p:sldId id="268" r:id="rId13"/>
    <p:sldId id="269" r:id="rId14"/>
    <p:sldId id="270" r:id="rId15"/>
    <p:sldId id="272" r:id="rId16"/>
    <p:sldId id="278" r:id="rId17"/>
    <p:sldId id="264" r:id="rId18"/>
    <p:sldId id="262" r:id="rId19"/>
    <p:sldId id="277" r:id="rId20"/>
    <p:sldId id="279" r:id="rId21"/>
    <p:sldId id="273" r:id="rId22"/>
    <p:sldId id="274" r:id="rId23"/>
    <p:sldId id="275" r:id="rId24"/>
    <p:sldId id="280" r:id="rId25"/>
    <p:sldId id="281" r:id="rId26"/>
    <p:sldId id="282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50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60AC49-6D89-4FD5-BB7D-D8B36E395CF8}" type="datetimeFigureOut">
              <a:rPr lang="ru-RU" smtClean="0"/>
              <a:t>28.12.2021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1A2D6F-9171-4B98-BE44-58B9D63CC4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18179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98B6FEF-DF05-42A7-8892-9E1C2090CD80}" type="slidenum">
              <a:rPr lang="ru-RU" altLang="ru-RU"/>
              <a:pPr eaLnBrk="1" hangingPunct="1"/>
              <a:t>13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845192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3455988" y="1987550"/>
            <a:ext cx="5724525" cy="100806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987675" y="1700213"/>
            <a:ext cx="6048375" cy="1109662"/>
          </a:xfrm>
        </p:spPr>
        <p:txBody>
          <a:bodyPr/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87675" y="2446338"/>
            <a:ext cx="6048375" cy="696912"/>
          </a:xfrm>
        </p:spPr>
        <p:txBody>
          <a:bodyPr/>
          <a:lstStyle>
            <a:lvl1pPr marL="0" indent="0">
              <a:buFontTx/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298645443"/>
      </p:ext>
    </p:extLst>
  </p:cSld>
  <p:clrMapOvr>
    <a:masterClrMapping/>
  </p:clrMapOvr>
  <p:transition spd="slow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080776225"/>
      </p:ext>
    </p:extLst>
  </p:cSld>
  <p:clrMapOvr>
    <a:masterClrMapping/>
  </p:clrMapOvr>
  <p:transition spd="slow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10388" y="2416175"/>
            <a:ext cx="1909762" cy="40354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76338" y="2416175"/>
            <a:ext cx="5581650" cy="40354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907285969"/>
      </p:ext>
    </p:extLst>
  </p:cSld>
  <p:clrMapOvr>
    <a:masterClrMapping/>
  </p:clrMapOvr>
  <p:transition spd="slow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863862014"/>
      </p:ext>
    </p:extLst>
  </p:cSld>
  <p:clrMapOvr>
    <a:masterClrMapping/>
  </p:clrMapOvr>
  <p:transition spd="slow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76592860"/>
      </p:ext>
    </p:extLst>
  </p:cSld>
  <p:clrMapOvr>
    <a:masterClrMapping/>
  </p:clrMapOvr>
  <p:transition spd="slow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76338" y="2997200"/>
            <a:ext cx="3744912" cy="345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73650" y="2997200"/>
            <a:ext cx="3746500" cy="345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730956987"/>
      </p:ext>
    </p:extLst>
  </p:cSld>
  <p:clrMapOvr>
    <a:masterClrMapping/>
  </p:clrMapOvr>
  <p:transition spd="slow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063228669"/>
      </p:ext>
    </p:extLst>
  </p:cSld>
  <p:clrMapOvr>
    <a:masterClrMapping/>
  </p:clrMapOvr>
  <p:transition spd="slow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628756960"/>
      </p:ext>
    </p:extLst>
  </p:cSld>
  <p:clrMapOvr>
    <a:masterClrMapping/>
  </p:clrMapOvr>
  <p:transition spd="slow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4664557"/>
      </p:ext>
    </p:extLst>
  </p:cSld>
  <p:clrMapOvr>
    <a:masterClrMapping/>
  </p:clrMapOvr>
  <p:transition spd="slow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733650059"/>
      </p:ext>
    </p:extLst>
  </p:cSld>
  <p:clrMapOvr>
    <a:masterClrMapping/>
  </p:clrMapOvr>
  <p:transition spd="slow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117290610"/>
      </p:ext>
    </p:extLst>
  </p:cSld>
  <p:clrMapOvr>
    <a:masterClrMapping/>
  </p:clrMapOvr>
  <p:transition spd="slow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87450" y="2416175"/>
            <a:ext cx="6553200" cy="5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8"/>
          <p:cNvSpPr>
            <a:spLocks noChangeArrowheads="1"/>
          </p:cNvSpPr>
          <p:nvPr/>
        </p:nvSpPr>
        <p:spPr bwMode="auto">
          <a:xfrm>
            <a:off x="0" y="5516563"/>
            <a:ext cx="9144000" cy="1341437"/>
          </a:xfrm>
          <a:prstGeom prst="rect">
            <a:avLst/>
          </a:prstGeom>
          <a:gradFill rotWithShape="1">
            <a:gsLst>
              <a:gs pos="0">
                <a:srgbClr val="765E2F">
                  <a:alpha val="0"/>
                </a:srgbClr>
              </a:gs>
              <a:gs pos="100000">
                <a:schemeClr val="folHlink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uk-UA" altLang="ru-RU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76338" y="2997200"/>
            <a:ext cx="7643812" cy="345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709379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randomBar dir="vert"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 b="1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19872" y="1988840"/>
            <a:ext cx="6048375" cy="1109662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ru-RU" sz="24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Компьютерные вирусы  понятие и классификация</a:t>
            </a:r>
            <a:endParaRPr lang="uk-UA" sz="24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" name="Подзаголовок 1">
            <a:extLst>
              <a:ext uri="{FF2B5EF4-FFF2-40B4-BE49-F238E27FC236}">
                <a16:creationId xmlns:a16="http://schemas.microsoft.com/office/drawing/2014/main" id="{26AEC61A-FEFA-4AA2-BA82-60F8F0E09D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11960" y="4437112"/>
            <a:ext cx="4792968" cy="696912"/>
          </a:xfrm>
        </p:spPr>
        <p:txBody>
          <a:bodyPr/>
          <a:lstStyle/>
          <a:p>
            <a:r>
              <a:rPr lang="ru-RU" sz="2000" dirty="0"/>
              <a:t>Подготовил: учитель информатики МБОУ СОШ №2 им. Н.С. Лопатина </a:t>
            </a:r>
            <a:r>
              <a:rPr lang="ru-RU" sz="2000" dirty="0" err="1"/>
              <a:t>г.Гулькевичи</a:t>
            </a:r>
            <a:endParaRPr lang="ru-RU" sz="2000" dirty="0"/>
          </a:p>
        </p:txBody>
      </p:sp>
    </p:spTree>
  </p:cSld>
  <p:clrMapOvr>
    <a:masterClrMapping/>
  </p:clrMapOvr>
  <p:transition spd="slow">
    <p:randomBar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C:\Users\Maks\Desktop\Рисунки презентации\iувкр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07038"/>
            <a:ext cx="1720850" cy="1350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288" y="1557338"/>
            <a:ext cx="8424862" cy="4894262"/>
          </a:xfrm>
        </p:spPr>
        <p:txBody>
          <a:bodyPr/>
          <a:lstStyle/>
          <a:p>
            <a:pPr marL="0" indent="0" algn="ctr">
              <a:buFontTx/>
              <a:buNone/>
              <a:defRPr/>
            </a:pPr>
            <a:r>
              <a:rPr lang="ru-RU" sz="1800" b="1" dirty="0" err="1">
                <a:solidFill>
                  <a:srgbClr val="FF0000"/>
                </a:solidFill>
              </a:rPr>
              <a:t>Parasitic</a:t>
            </a:r>
            <a:endParaRPr lang="ru-RU" sz="1800" dirty="0">
              <a:solidFill>
                <a:srgbClr val="FF0000"/>
              </a:solidFill>
            </a:endParaRPr>
          </a:p>
          <a:p>
            <a:pPr algn="just">
              <a:defRPr/>
            </a:pPr>
            <a:r>
              <a:rPr lang="ru-RU" sz="1800" dirty="0">
                <a:solidFill>
                  <a:srgbClr val="000000"/>
                </a:solidFill>
              </a:rPr>
              <a:t> К паразитическим относятся все файловые вирусы, которые при распространении своих копий обязательно изменяют содержимое файлов, оставляя сими файлы при этом полностью или частично работоспособными. </a:t>
            </a:r>
          </a:p>
          <a:p>
            <a:pPr marL="0" indent="0" algn="ctr">
              <a:buFontTx/>
              <a:buNone/>
              <a:defRPr/>
            </a:pPr>
            <a:r>
              <a:rPr lang="ru-RU" sz="1800" b="1" dirty="0">
                <a:solidFill>
                  <a:srgbClr val="FF0000"/>
                </a:solidFill>
              </a:rPr>
              <a:t>Компаньон-вирусы</a:t>
            </a:r>
            <a:endParaRPr lang="ru-RU" sz="1800" dirty="0">
              <a:solidFill>
                <a:srgbClr val="FF0000"/>
              </a:solidFill>
            </a:endParaRPr>
          </a:p>
          <a:p>
            <a:pPr algn="just">
              <a:defRPr/>
            </a:pPr>
            <a:r>
              <a:rPr lang="ru-RU" sz="1800" dirty="0">
                <a:solidFill>
                  <a:srgbClr val="000000"/>
                </a:solidFill>
              </a:rPr>
              <a:t> К категории "компаньон" относятся вирусы, не изменяющие заражаемых файлов. Алгоритм работы этих вирусов состоит в том, что для заражаемого файла создается файл-двойник, причем при запуске зараженного файла управление получает именно этот двойник, т.е. вирус.</a:t>
            </a:r>
          </a:p>
          <a:p>
            <a:pPr marL="0" indent="0" algn="ctr">
              <a:buFontTx/>
              <a:buNone/>
              <a:defRPr/>
            </a:pPr>
            <a:r>
              <a:rPr lang="ru-RU" sz="1800" b="1" dirty="0" err="1">
                <a:solidFill>
                  <a:srgbClr val="FF0000"/>
                </a:solidFill>
              </a:rPr>
              <a:t>Link</a:t>
            </a:r>
            <a:r>
              <a:rPr lang="ru-RU" sz="1800" b="1" dirty="0">
                <a:solidFill>
                  <a:srgbClr val="FF0000"/>
                </a:solidFill>
              </a:rPr>
              <a:t>-вирусы</a:t>
            </a:r>
            <a:endParaRPr lang="ru-RU" sz="1800" dirty="0">
              <a:solidFill>
                <a:srgbClr val="FF0000"/>
              </a:solidFill>
            </a:endParaRPr>
          </a:p>
          <a:p>
            <a:pPr algn="just">
              <a:defRPr/>
            </a:pPr>
            <a:r>
              <a:rPr lang="ru-RU" sz="1800" dirty="0">
                <a:solidFill>
                  <a:srgbClr val="000000"/>
                </a:solidFill>
              </a:rPr>
              <a:t> </a:t>
            </a:r>
            <a:r>
              <a:rPr lang="ru-RU" sz="1800" dirty="0" err="1">
                <a:solidFill>
                  <a:srgbClr val="000000"/>
                </a:solidFill>
              </a:rPr>
              <a:t>Link</a:t>
            </a:r>
            <a:r>
              <a:rPr lang="ru-RU" sz="1800" dirty="0">
                <a:solidFill>
                  <a:srgbClr val="000000"/>
                </a:solidFill>
              </a:rPr>
              <a:t>-вирусы, как и компаньон-вирусы не изменяют физического содержимого файлов, однако при запуске зараженного файла "заставляют" ОС выполнить свой код. Этой цели они достигают модификацией необходимых полей файловой системы.</a:t>
            </a:r>
          </a:p>
          <a:p>
            <a:pPr>
              <a:defRPr/>
            </a:pPr>
            <a:endParaRPr lang="ru-RU" sz="1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2627313" y="765175"/>
            <a:ext cx="4752999" cy="5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contourClr>
                <a:schemeClr val="accent2">
                  <a:shade val="75000"/>
                </a:schemeClr>
              </a:contourClr>
            </a:sp3d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Файловые вирусы</a:t>
            </a:r>
          </a:p>
        </p:txBody>
      </p:sp>
      <p:pic>
        <p:nvPicPr>
          <p:cNvPr id="7" name="Picture 5" descr="C:\Users\Maks\Desktop\Рисунки презентации\75670103_large_1277970212_1271745580_image_150008_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1063" y="0"/>
            <a:ext cx="1912937" cy="143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4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C:\Users\Maks\Desktop\Рисунки презентации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7445" y="5662569"/>
            <a:ext cx="1516286" cy="11954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2" name="Picture 2" descr="C:\Users\Maks\Desktop\Рисунки презентации\conficker_fina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8723" y="-10889"/>
            <a:ext cx="2030136" cy="15280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3808" y="836712"/>
            <a:ext cx="3816424" cy="50800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Times New Roman" pitchFamily="18" charset="0"/>
              </a:rPr>
              <a:t>Сетевые вирусы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2537" y="1773238"/>
            <a:ext cx="8351837" cy="4678362"/>
          </a:xfrm>
        </p:spPr>
        <p:txBody>
          <a:bodyPr/>
          <a:lstStyle/>
          <a:p>
            <a:pPr marL="365760" indent="-283464">
              <a:defRPr/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«Логические бомбы» </a:t>
            </a:r>
            <a:r>
              <a:rPr lang="ru-RU" sz="2000" dirty="0">
                <a:solidFill>
                  <a:srgbClr val="000000"/>
                </a:solidFill>
                <a:cs typeface="Times New Roman" pitchFamily="18" charset="0"/>
              </a:rPr>
              <a:t>- скрипты и апплеты. </a:t>
            </a:r>
          </a:p>
          <a:p>
            <a:pPr marL="365760" indent="-283464" algn="just">
              <a:defRPr/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«Троянские кони» - </a:t>
            </a:r>
            <a:r>
              <a:rPr lang="ru-RU" sz="2000" dirty="0">
                <a:solidFill>
                  <a:srgbClr val="000000"/>
                </a:solidFill>
                <a:cs typeface="Times New Roman" pitchFamily="18" charset="0"/>
              </a:rPr>
              <a:t>это модули, присоединяемые к каким-либо нормальным программам, распространяемым по сети, или «забрасываемые» в ваш компьютер несанкционированным способом. Цель «троянского коня» - воровать ценную информацию (пароли доступа, номера кредитных карточек и т. п.) и передавать ее тому, кто этого «коня» запустил. </a:t>
            </a:r>
          </a:p>
          <a:p>
            <a:pPr marL="365760" indent="-283464" algn="just">
              <a:defRPr/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Почтовые вирусы</a:t>
            </a:r>
            <a:r>
              <a:rPr lang="ru-RU" sz="2000" dirty="0">
                <a:solidFill>
                  <a:srgbClr val="C00000"/>
                </a:solidFill>
                <a:cs typeface="Times New Roman" pitchFamily="18" charset="0"/>
              </a:rPr>
              <a:t>,</a:t>
            </a:r>
            <a:r>
              <a:rPr lang="ru-RU" sz="2000" dirty="0">
                <a:cs typeface="Times New Roman" pitchFamily="18" charset="0"/>
              </a:rPr>
              <a:t> </a:t>
            </a:r>
            <a:r>
              <a:rPr lang="ru-RU" sz="2000" dirty="0">
                <a:solidFill>
                  <a:srgbClr val="000000"/>
                </a:solidFill>
                <a:cs typeface="Times New Roman" pitchFamily="18" charset="0"/>
              </a:rPr>
              <a:t>чаще всего заражение начинается с получения неизвестно от кого письма, содержащего исполняемую программу-«зародыш» . Когда ничего не подозревающий пользователь запустит такую программу на исполнение, содержащийся в ней вирус «прописывается» в системе и, обращаясь к содержимому адресной книги, начинает тайком от вас рассылать всем абонентам свои копии-зародыши в качестве вложений. </a:t>
            </a:r>
          </a:p>
          <a:p>
            <a:pPr>
              <a:defRPr/>
            </a:pPr>
            <a:endParaRPr lang="ru-RU" sz="2000" dirty="0"/>
          </a:p>
        </p:txBody>
      </p:sp>
      <p:pic>
        <p:nvPicPr>
          <p:cNvPr id="25603" name="Picture 3" descr="C:\Users\Maks\Desktop\Рисунки презентации\t465205-computer_virus-sp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1825" y="-44450"/>
            <a:ext cx="2162175" cy="12906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School101\Desktop\вирусы\imgload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2530" y="5157192"/>
            <a:ext cx="1121470" cy="17008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913" y="549275"/>
            <a:ext cx="7056437" cy="50800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Times New Roman" pitchFamily="18" charset="0"/>
              </a:rPr>
              <a:t>Дополнительные типы вирусов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288" y="1844675"/>
            <a:ext cx="8424862" cy="4606925"/>
          </a:xfrm>
        </p:spPr>
        <p:txBody>
          <a:bodyPr/>
          <a:lstStyle/>
          <a:p>
            <a:pPr algn="just"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Зомби 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</a:rPr>
              <a:t>(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</a:rPr>
              <a:t>Zombie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</a:rPr>
              <a:t>) - это программа-вирус, которая после проникновения в компьютер, подключенный к сети Интернет управляется извне и используется злоумышленниками для организации атак на другие компьютеры. Зараженные таким образом компьютеры-зомби могут объединяться в сети, через которые рассылается огромное количество нежелательных сообщений электронной почты, а также распространяются вирусы и другие вредоносные программы.</a:t>
            </a:r>
          </a:p>
          <a:p>
            <a:pPr>
              <a:defRPr/>
            </a:pPr>
            <a:endParaRPr lang="ru-RU" sz="24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C:\Users\Maks\Desktop\Рисунки презентации\programa-para-monitorar-computador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41168"/>
            <a:ext cx="1631590" cy="19168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628800"/>
            <a:ext cx="7993062" cy="4967287"/>
          </a:xfrm>
        </p:spPr>
        <p:txBody>
          <a:bodyPr/>
          <a:lstStyle/>
          <a:p>
            <a:pPr marL="0" indent="-283464" algn="just">
              <a:spcBef>
                <a:spcPts val="0"/>
              </a:spcBef>
              <a:buFontTx/>
              <a:buNone/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+mj-lt"/>
                <a:cs typeface="Times New Roman" pitchFamily="18" charset="0"/>
              </a:rPr>
              <a:t>Шпионская программа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+mj-lt"/>
              </a:rPr>
              <a:t>(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latin typeface="+mj-lt"/>
              </a:rPr>
              <a:t>Spyware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+mj-lt"/>
              </a:rPr>
              <a:t>) - это программный продукт, установленный или проникший на компьютер без согласия его владельца,  с целью получения практически полного доступа к компьютеру, сбора и отслеживания личной или конфиденциальной информации. </a:t>
            </a:r>
          </a:p>
          <a:p>
            <a:pPr marL="0" indent="-283464" algn="just">
              <a:spcBef>
                <a:spcPts val="0"/>
              </a:spcBef>
              <a:buFontTx/>
              <a:buNone/>
              <a:defRPr/>
            </a:pP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+mj-lt"/>
              </a:rPr>
              <a:t>Эти программы, как правило, проникают на компьютер при помощи сетевых червей, троянских программ или под видом рекламы   </a:t>
            </a:r>
          </a:p>
          <a:p>
            <a:pPr marL="0" algn="just">
              <a:spcBef>
                <a:spcPts val="0"/>
              </a:spcBef>
              <a:defRPr/>
            </a:pPr>
            <a:endParaRPr lang="ru-RU" sz="2400" dirty="0">
              <a:latin typeface="+mj-lt"/>
            </a:endParaRPr>
          </a:p>
        </p:txBody>
      </p:sp>
      <p:pic>
        <p:nvPicPr>
          <p:cNvPr id="13317" name="Picture 5" descr="C:\Users\Maks\Desktop\Рисунки презентации\spyware-blaste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7168" y="4941168"/>
            <a:ext cx="1916832" cy="19168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E01DD66-E94E-42F8-AFEF-C75588D60F31}"/>
              </a:ext>
            </a:extLst>
          </p:cNvPr>
          <p:cNvSpPr txBox="1">
            <a:spLocks/>
          </p:cNvSpPr>
          <p:nvPr/>
        </p:nvSpPr>
        <p:spPr bwMode="auto">
          <a:xfrm>
            <a:off x="1331913" y="549275"/>
            <a:ext cx="7694641" cy="5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contourClr>
                <a:schemeClr val="accent2">
                  <a:shade val="75000"/>
                </a:schemeClr>
              </a:contourClr>
            </a:sp3d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Times New Roman" pitchFamily="18" charset="0"/>
              </a:rPr>
              <a:t>Дополнительные типы вирусов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C:\Users\Maks\Desktop\Рисунки презентации\2343432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7" y="-21307"/>
            <a:ext cx="1428750" cy="13620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954130"/>
            <a:ext cx="7993062" cy="4894262"/>
          </a:xfrm>
        </p:spPr>
        <p:txBody>
          <a:bodyPr/>
          <a:lstStyle/>
          <a:p>
            <a:pPr marL="0" algn="just">
              <a:spcBef>
                <a:spcPts val="0"/>
              </a:spcBef>
              <a:defRPr/>
            </a:pP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Фишинг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Phishing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</a:rPr>
              <a:t>- это почтовая рассылка имеющая своей целью получение конфиденциальной финансовой информации. Такое письмо, как правило, содержит ссылку на сайт, являющейся точной копией интернет-банка или другого финансового учреждения. </a:t>
            </a:r>
          </a:p>
          <a:p>
            <a:pPr marL="0" algn="just">
              <a:spcBef>
                <a:spcPts val="0"/>
              </a:spcBef>
              <a:defRPr/>
            </a:pPr>
            <a:r>
              <a:rPr lang="ru-RU" sz="2000" b="1" i="1" dirty="0" err="1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Фарминг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dirty="0">
                <a:cs typeface="Times New Roman" pitchFamily="18" charset="0"/>
              </a:rPr>
              <a:t>–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это замаскированная форма </a:t>
            </a:r>
            <a:r>
              <a:rPr lang="ru-RU" sz="2000" dirty="0" err="1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фишинга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, заключающаяся в том, что при попытке зайти на официальный сайт интернет банка или коммерческой организации,  пользователь автоматически перенаправляется на ложный сайт, который очень трудно отличить от официального сайта. Основной целью злоумышленников, использующих </a:t>
            </a:r>
            <a:r>
              <a:rPr lang="ru-RU" sz="2000" dirty="0" err="1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Фарминг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, является завладение личной финансовой информацией пользователя.  Отличие заключается только в том, что вместо электронной почты мошенники используют более изощренные методы направления пользователя на фальшивый сайт.</a:t>
            </a:r>
          </a:p>
          <a:p>
            <a:pPr marL="0" algn="just">
              <a:spcBef>
                <a:spcPts val="0"/>
              </a:spcBef>
              <a:defRPr/>
            </a:pPr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55CBB8DF-7D4B-4AF7-8B3F-76405A9A8084}"/>
              </a:ext>
            </a:extLst>
          </p:cNvPr>
          <p:cNvSpPr txBox="1">
            <a:spLocks/>
          </p:cNvSpPr>
          <p:nvPr/>
        </p:nvSpPr>
        <p:spPr bwMode="auto">
          <a:xfrm>
            <a:off x="635626" y="885449"/>
            <a:ext cx="7694641" cy="5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contourClr>
                <a:schemeClr val="accent2">
                  <a:shade val="75000"/>
                </a:schemeClr>
              </a:contourClr>
            </a:sp3d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Times New Roman" pitchFamily="18" charset="0"/>
              </a:rPr>
              <a:t>Дополнительные типы вирусов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C:\Users\Maks\Desktop\Рисунки презентации\7967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32" y="0"/>
            <a:ext cx="1390650" cy="14287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5" descr="C:\Users\Maks\Desktop\Рисунки презентации\436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9838" y="0"/>
            <a:ext cx="1554162" cy="10572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825" y="1916831"/>
            <a:ext cx="8642350" cy="4825281"/>
          </a:xfrm>
        </p:spPr>
        <p:txBody>
          <a:bodyPr/>
          <a:lstStyle/>
          <a:p>
            <a:pPr marL="342000" algn="just">
              <a:spcBef>
                <a:spcPts val="24"/>
              </a:spcBef>
              <a:defRPr/>
            </a:pPr>
            <a:r>
              <a:rPr lang="ru-RU" sz="2000" b="1" dirty="0" err="1">
                <a:solidFill>
                  <a:schemeClr val="accent2">
                    <a:lumMod val="75000"/>
                  </a:schemeClr>
                </a:solidFill>
              </a:rPr>
              <a:t>Руткит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000" dirty="0">
                <a:solidFill>
                  <a:srgbClr val="000000"/>
                </a:solidFill>
              </a:rPr>
              <a:t>(англ. </a:t>
            </a:r>
            <a:r>
              <a:rPr lang="ru-RU" sz="2000" dirty="0" err="1">
                <a:solidFill>
                  <a:srgbClr val="000000"/>
                </a:solidFill>
              </a:rPr>
              <a:t>rootkit</a:t>
            </a:r>
            <a:r>
              <a:rPr lang="ru-RU" sz="2000" dirty="0">
                <a:solidFill>
                  <a:srgbClr val="000000"/>
                </a:solidFill>
              </a:rPr>
              <a:t>, т.е. «набор </a:t>
            </a:r>
            <a:r>
              <a:rPr lang="ru-RU" sz="2000" dirty="0" err="1">
                <a:solidFill>
                  <a:srgbClr val="000000"/>
                </a:solidFill>
              </a:rPr>
              <a:t>root'а</a:t>
            </a:r>
            <a:r>
              <a:rPr lang="ru-RU" sz="2000" dirty="0">
                <a:solidFill>
                  <a:srgbClr val="000000"/>
                </a:solidFill>
              </a:rPr>
              <a:t>») — программа или набор программ для скрытия следов присутствия злоумышленника или вредоносной программы в системе.</a:t>
            </a:r>
          </a:p>
          <a:p>
            <a:pPr marL="342000" algn="just">
              <a:spcBef>
                <a:spcPts val="24"/>
              </a:spcBef>
              <a:defRPr/>
            </a:pP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Термин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000" dirty="0" err="1">
                <a:solidFill>
                  <a:srgbClr val="000000"/>
                </a:solidFill>
              </a:rPr>
              <a:t>Rootkit</a:t>
            </a:r>
            <a:r>
              <a:rPr lang="ru-RU" sz="2000" dirty="0">
                <a:solidFill>
                  <a:srgbClr val="000000"/>
                </a:solidFill>
              </a:rPr>
              <a:t> исторически пришёл из мира UNIX, и под этим термином понимается набор утилит или специальный модуль ядра, которые взломщик устанавливает на взломанной им компьютерной системе сразу после получения прав </a:t>
            </a:r>
            <a:r>
              <a:rPr lang="ru-RU" sz="2000" dirty="0" err="1">
                <a:solidFill>
                  <a:srgbClr val="000000"/>
                </a:solidFill>
              </a:rPr>
              <a:t>суперпользователя</a:t>
            </a:r>
            <a:r>
              <a:rPr lang="ru-RU" sz="2000" dirty="0">
                <a:solidFill>
                  <a:srgbClr val="000000"/>
                </a:solidFill>
              </a:rPr>
              <a:t>. Этот набор, как правило, включает в себя разнообразные утилиты для «заметания следов» вторжения в систему, делает незаметными </a:t>
            </a:r>
            <a:r>
              <a:rPr lang="ru-RU" sz="2000" dirty="0" err="1">
                <a:solidFill>
                  <a:srgbClr val="000000"/>
                </a:solidFill>
              </a:rPr>
              <a:t>снифферы</a:t>
            </a:r>
            <a:r>
              <a:rPr lang="ru-RU" sz="2000" dirty="0">
                <a:solidFill>
                  <a:srgbClr val="000000"/>
                </a:solidFill>
              </a:rPr>
              <a:t>, сканеры, </a:t>
            </a:r>
            <a:r>
              <a:rPr lang="ru-RU" sz="2000" dirty="0" err="1">
                <a:solidFill>
                  <a:srgbClr val="000000"/>
                </a:solidFill>
              </a:rPr>
              <a:t>кейлоггеры</a:t>
            </a:r>
            <a:r>
              <a:rPr lang="ru-RU" sz="2000" dirty="0">
                <a:solidFill>
                  <a:srgbClr val="000000"/>
                </a:solidFill>
              </a:rPr>
              <a:t>, троянские программы, замещающие основные утилиты UNIX (в случае неядерного </a:t>
            </a:r>
            <a:r>
              <a:rPr lang="ru-RU" sz="2000" dirty="0" err="1">
                <a:solidFill>
                  <a:srgbClr val="000000"/>
                </a:solidFill>
              </a:rPr>
              <a:t>руткита</a:t>
            </a:r>
            <a:r>
              <a:rPr lang="ru-RU" sz="2000" dirty="0">
                <a:solidFill>
                  <a:srgbClr val="000000"/>
                </a:solidFill>
              </a:rPr>
              <a:t>). </a:t>
            </a:r>
            <a:r>
              <a:rPr lang="ru-RU" sz="2000" dirty="0" err="1">
                <a:solidFill>
                  <a:srgbClr val="000000"/>
                </a:solidFill>
              </a:rPr>
              <a:t>Rootkit</a:t>
            </a:r>
            <a:r>
              <a:rPr lang="ru-RU" sz="2000" dirty="0">
                <a:solidFill>
                  <a:srgbClr val="000000"/>
                </a:solidFill>
              </a:rPr>
              <a:t> позволяет взломщику закрепиться во взломанной системе и скрыть следы своей деятельности путём сокрытия файлов, процессов, а также самого присутствия руткита в системе.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220AFE39-C8AF-46ED-A3EF-08870504D228}"/>
              </a:ext>
            </a:extLst>
          </p:cNvPr>
          <p:cNvSpPr txBox="1">
            <a:spLocks/>
          </p:cNvSpPr>
          <p:nvPr/>
        </p:nvSpPr>
        <p:spPr bwMode="auto">
          <a:xfrm>
            <a:off x="1046688" y="929401"/>
            <a:ext cx="7694641" cy="5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contourClr>
                <a:schemeClr val="accent2">
                  <a:shade val="75000"/>
                </a:schemeClr>
              </a:contourClr>
            </a:sp3d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Times New Roman" pitchFamily="18" charset="0"/>
              </a:rPr>
              <a:t>Дополнительные типы вирусов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C:\Users\Maks\Desktop\Рисунки презентации\7967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620" y="-49709"/>
            <a:ext cx="1390650" cy="14287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5" descr="C:\Users\Maks\Desktop\Рисунки презентации\436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9838" y="0"/>
            <a:ext cx="1554162" cy="10572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825" y="1700807"/>
            <a:ext cx="8642350" cy="5041305"/>
          </a:xfrm>
        </p:spPr>
        <p:txBody>
          <a:bodyPr/>
          <a:lstStyle/>
          <a:p>
            <a:pPr marL="342000" indent="0" algn="ctr">
              <a:spcBef>
                <a:spcPts val="24"/>
              </a:spcBef>
              <a:buFontTx/>
              <a:buNone/>
              <a:defRPr/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Классификация руткитов</a:t>
            </a:r>
          </a:p>
          <a:p>
            <a:pPr marL="342000" algn="just">
              <a:spcBef>
                <a:spcPts val="24"/>
              </a:spcBef>
              <a:defRPr/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По уровню привилегий </a:t>
            </a:r>
          </a:p>
          <a:p>
            <a:pPr marL="342000" algn="just">
              <a:spcBef>
                <a:spcPts val="24"/>
              </a:spcBef>
              <a:defRPr/>
            </a:pPr>
            <a:r>
              <a:rPr lang="ru-RU" sz="2400" dirty="0">
                <a:solidFill>
                  <a:srgbClr val="000000"/>
                </a:solidFill>
              </a:rPr>
              <a:t>Уровня пользователя (</a:t>
            </a:r>
            <a:r>
              <a:rPr lang="en-US" sz="2400" dirty="0">
                <a:solidFill>
                  <a:srgbClr val="000000"/>
                </a:solidFill>
              </a:rPr>
              <a:t>user-mode)</a:t>
            </a:r>
          </a:p>
          <a:p>
            <a:pPr marL="342000" algn="just">
              <a:spcBef>
                <a:spcPts val="24"/>
              </a:spcBef>
              <a:defRPr/>
            </a:pPr>
            <a:r>
              <a:rPr lang="ru-RU" sz="2400" dirty="0">
                <a:solidFill>
                  <a:srgbClr val="000000"/>
                </a:solidFill>
              </a:rPr>
              <a:t>Уровня ядра (</a:t>
            </a:r>
            <a:r>
              <a:rPr lang="en-US" sz="2400" dirty="0">
                <a:solidFill>
                  <a:srgbClr val="000000"/>
                </a:solidFill>
              </a:rPr>
              <a:t>kernel-mode)</a:t>
            </a:r>
          </a:p>
          <a:p>
            <a:pPr marL="342000" algn="just">
              <a:spcBef>
                <a:spcPts val="24"/>
              </a:spcBef>
              <a:defRPr/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По принципу действия </a:t>
            </a:r>
          </a:p>
          <a:p>
            <a:pPr marL="342000" algn="just">
              <a:spcBef>
                <a:spcPts val="24"/>
              </a:spcBef>
              <a:defRPr/>
            </a:pPr>
            <a:r>
              <a:rPr lang="ru-RU" sz="2400" dirty="0">
                <a:solidFill>
                  <a:srgbClr val="000000"/>
                </a:solidFill>
              </a:rPr>
              <a:t>изменяющие алгоритмы выполнения системных функций (</a:t>
            </a:r>
            <a:r>
              <a:rPr lang="en-US" sz="2400" dirty="0">
                <a:solidFill>
                  <a:srgbClr val="000000"/>
                </a:solidFill>
              </a:rPr>
              <a:t>Modify execution path)</a:t>
            </a:r>
          </a:p>
          <a:p>
            <a:pPr marL="342000" algn="just">
              <a:spcBef>
                <a:spcPts val="24"/>
              </a:spcBef>
              <a:defRPr/>
            </a:pPr>
            <a:r>
              <a:rPr lang="ru-RU" sz="2400" dirty="0">
                <a:solidFill>
                  <a:srgbClr val="000000"/>
                </a:solidFill>
              </a:rPr>
              <a:t>изменяющие системные структуры данных (</a:t>
            </a:r>
            <a:r>
              <a:rPr lang="en-US" sz="2400" dirty="0">
                <a:solidFill>
                  <a:srgbClr val="000000"/>
                </a:solidFill>
              </a:rPr>
              <a:t>Direct kernel object manipulation)</a:t>
            </a:r>
            <a:endParaRPr lang="ru-RU" sz="2400" dirty="0">
              <a:solidFill>
                <a:srgbClr val="000000"/>
              </a:solidFill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6249226D-3CD9-4F27-8263-CB0A7B561D2F}"/>
              </a:ext>
            </a:extLst>
          </p:cNvPr>
          <p:cNvSpPr txBox="1">
            <a:spLocks/>
          </p:cNvSpPr>
          <p:nvPr/>
        </p:nvSpPr>
        <p:spPr bwMode="auto">
          <a:xfrm>
            <a:off x="1198534" y="955847"/>
            <a:ext cx="7694641" cy="5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contourClr>
                <a:schemeClr val="accent2">
                  <a:shade val="75000"/>
                </a:schemeClr>
              </a:contourClr>
            </a:sp3d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Times New Roman" pitchFamily="18" charset="0"/>
              </a:rPr>
              <a:t>Дополнительные типы вирусов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4833645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5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7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1000"/>
                            </p:stCondLst>
                            <p:childTnLst>
                              <p:par>
                                <p:cTn id="8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3" name="Picture 5" descr="C:\Users\Maks\Desktop\Рисунки презентации\i346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795463" cy="11969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4" descr="C:\Users\Maks\Desktop\Рисунки презентации\оан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9512" y="-53182"/>
            <a:ext cx="1614488" cy="13033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483394" y="800051"/>
            <a:ext cx="8353425" cy="1151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contourClr>
                <a:schemeClr val="accent2">
                  <a:shade val="75000"/>
                </a:schemeClr>
              </a:contourClr>
            </a:sp3d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Times New Roman" pitchFamily="18" charset="0"/>
              </a:rPr>
              <a:t>Хакерские утилиты и прочие вредоносные программы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 bwMode="auto">
          <a:xfrm>
            <a:off x="539750" y="1661271"/>
            <a:ext cx="7899400" cy="5106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normAutofit fontScale="85000" lnSpcReduction="2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 b="1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65760" indent="-283464">
              <a:buFontTx/>
              <a:buNone/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К данной категории относятся:</a:t>
            </a:r>
            <a:r>
              <a:rPr lang="ru-RU" dirty="0">
                <a:cs typeface="Times New Roman" pitchFamily="18" charset="0"/>
              </a:rPr>
              <a:t> </a:t>
            </a:r>
          </a:p>
          <a:p>
            <a:pPr marL="365760" indent="-283464" algn="just">
              <a:defRPr/>
            </a:pPr>
            <a:r>
              <a:rPr lang="ru-RU" dirty="0">
                <a:solidFill>
                  <a:srgbClr val="000000"/>
                </a:solidFill>
                <a:cs typeface="Times New Roman" pitchFamily="18" charset="0"/>
              </a:rPr>
              <a:t>утилиты автоматизации создания вирусов, червей и троянских программ (конструкторы); </a:t>
            </a:r>
          </a:p>
          <a:p>
            <a:pPr marL="365760" indent="-283464" algn="just">
              <a:defRPr/>
            </a:pPr>
            <a:r>
              <a:rPr lang="ru-RU" dirty="0">
                <a:solidFill>
                  <a:srgbClr val="000000"/>
                </a:solidFill>
                <a:cs typeface="Times New Roman" pitchFamily="18" charset="0"/>
              </a:rPr>
              <a:t>программные библиотеки, разработанные для создания вредоносного ПО; </a:t>
            </a:r>
          </a:p>
          <a:p>
            <a:pPr marL="365760" indent="-283464" algn="just">
              <a:defRPr/>
            </a:pPr>
            <a:r>
              <a:rPr lang="ru-RU" dirty="0">
                <a:solidFill>
                  <a:srgbClr val="000000"/>
                </a:solidFill>
                <a:cs typeface="Times New Roman" pitchFamily="18" charset="0"/>
              </a:rPr>
              <a:t>хакерские утилиты скрытия кода зараженных файлов от антивирусной проверки (шифровальщики файлов); </a:t>
            </a:r>
          </a:p>
          <a:p>
            <a:pPr marL="365760" indent="-283464" algn="just">
              <a:defRPr/>
            </a:pPr>
            <a:r>
              <a:rPr lang="ru-RU" dirty="0">
                <a:solidFill>
                  <a:srgbClr val="000000"/>
                </a:solidFill>
                <a:cs typeface="Times New Roman" pitchFamily="18" charset="0"/>
              </a:rPr>
              <a:t>«злые шутки», затрудняющие работу с компьютером; </a:t>
            </a:r>
          </a:p>
          <a:p>
            <a:pPr marL="365760" indent="-283464" algn="just">
              <a:defRPr/>
            </a:pPr>
            <a:r>
              <a:rPr lang="ru-RU" dirty="0">
                <a:solidFill>
                  <a:srgbClr val="000000"/>
                </a:solidFill>
                <a:cs typeface="Times New Roman" pitchFamily="18" charset="0"/>
              </a:rPr>
              <a:t>программы, сообщающие пользователю заведомо ложную информацию о своих действиях в системе; </a:t>
            </a:r>
          </a:p>
          <a:p>
            <a:pPr marL="365760" indent="-283464" algn="just">
              <a:defRPr/>
            </a:pPr>
            <a:r>
              <a:rPr lang="ru-RU" dirty="0">
                <a:solidFill>
                  <a:srgbClr val="000000"/>
                </a:solidFill>
                <a:cs typeface="Times New Roman" pitchFamily="18" charset="0"/>
              </a:rPr>
              <a:t>прочие программы, тем или иным способом намеренно наносящие прямой или косвенный ущерб данному или удалённым компьютерам.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404664"/>
            <a:ext cx="7128792" cy="936104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Статистика компьютерных вирусов на 20</a:t>
            </a:r>
            <a:r>
              <a:rPr lang="en-US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 год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B790D33-9585-4F05-B12D-499F61004CF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969" t="36400" r="39719" b="24401"/>
          <a:stretch/>
        </p:blipFill>
        <p:spPr>
          <a:xfrm>
            <a:off x="431540" y="1844824"/>
            <a:ext cx="8280920" cy="4215741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F806874-6132-4740-85FA-16B1F7C4FD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6338" y="2492896"/>
            <a:ext cx="7643812" cy="3958704"/>
          </a:xfrm>
        </p:spPr>
        <p:txBody>
          <a:bodyPr/>
          <a:lstStyle/>
          <a:p>
            <a:r>
              <a:rPr lang="ru-RU" sz="3200" b="1" i="0" dirty="0">
                <a:solidFill>
                  <a:srgbClr val="5F6971"/>
                </a:solidFill>
                <a:effectLst/>
                <a:latin typeface="Arial" panose="020B0604020202020204" pitchFamily="34" charset="0"/>
              </a:rPr>
              <a:t>Каналы распространения вирусов</a:t>
            </a:r>
            <a:r>
              <a:rPr lang="ru-RU" sz="3200" b="0" i="0" dirty="0">
                <a:solidFill>
                  <a:srgbClr val="5F6971"/>
                </a:solidFill>
                <a:effectLst/>
                <a:latin typeface="Arial" panose="020B0604020202020204" pitchFamily="34" charset="0"/>
              </a:rPr>
              <a:t> — технические средства и ресурсы, используемые вирусами и вредоносными программами другого типа для своего распространения.</a:t>
            </a:r>
            <a:endParaRPr lang="ru-RU" sz="3200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16D72A4E-E0E7-4288-8CAB-5E4FC7E2F7A1}"/>
              </a:ext>
            </a:extLst>
          </p:cNvPr>
          <p:cNvSpPr txBox="1">
            <a:spLocks/>
          </p:cNvSpPr>
          <p:nvPr/>
        </p:nvSpPr>
        <p:spPr bwMode="auto">
          <a:xfrm>
            <a:off x="1547664" y="332656"/>
            <a:ext cx="6737350" cy="99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contourClr>
                <a:schemeClr val="accent2">
                  <a:shade val="75000"/>
                </a:schemeClr>
              </a:contourClr>
            </a:sp3d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Times New Roman" pitchFamily="18" charset="0"/>
              </a:rPr>
              <a:t>Каналы распространения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7544078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3203848" y="908720"/>
            <a:ext cx="2916238" cy="508000"/>
          </a:xfrm>
          <a:effectLst>
            <a:glow rad="228600">
              <a:schemeClr val="accent6">
                <a:satMod val="175000"/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Оглавление</a:t>
            </a:r>
          </a:p>
        </p:txBody>
      </p:sp>
      <p:sp>
        <p:nvSpPr>
          <p:cNvPr id="4099" name="Объект 2"/>
          <p:cNvSpPr>
            <a:spLocks noGrp="1"/>
          </p:cNvSpPr>
          <p:nvPr>
            <p:ph idx="1"/>
          </p:nvPr>
        </p:nvSpPr>
        <p:spPr>
          <a:xfrm>
            <a:off x="1187450" y="1989138"/>
            <a:ext cx="7643813" cy="4175125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ru-RU" altLang="ru-RU" sz="2000" dirty="0">
                <a:solidFill>
                  <a:srgbClr val="000000"/>
                </a:solidFill>
              </a:rPr>
              <a:t>Цели и задачи</a:t>
            </a:r>
          </a:p>
          <a:p>
            <a:pPr eaLnBrk="1" hangingPunct="1"/>
            <a:r>
              <a:rPr lang="ru-RU" altLang="ru-RU" sz="2000" dirty="0">
                <a:solidFill>
                  <a:srgbClr val="000000"/>
                </a:solidFill>
              </a:rPr>
              <a:t>Компьютерный вирус это</a:t>
            </a:r>
          </a:p>
          <a:p>
            <a:pPr eaLnBrk="1" hangingPunct="1"/>
            <a:r>
              <a:rPr lang="ru-RU" altLang="ru-RU" sz="2000" dirty="0">
                <a:solidFill>
                  <a:srgbClr val="000000"/>
                </a:solidFill>
                <a:cs typeface="Times New Roman" panose="02020603050405020304" pitchFamily="18" charset="0"/>
              </a:rPr>
              <a:t>Классификация</a:t>
            </a:r>
          </a:p>
          <a:p>
            <a:pPr eaLnBrk="1" hangingPunct="1"/>
            <a:r>
              <a:rPr lang="ru-RU" altLang="ru-RU" sz="2000" dirty="0">
                <a:solidFill>
                  <a:srgbClr val="000000"/>
                </a:solidFill>
                <a:cs typeface="Times New Roman" panose="02020603050405020304" pitchFamily="18" charset="0"/>
              </a:rPr>
              <a:t>Основные группы вирусов</a:t>
            </a:r>
          </a:p>
          <a:p>
            <a:pPr eaLnBrk="1" hangingPunct="1"/>
            <a:r>
              <a:rPr lang="ru-RU" altLang="ru-RU" sz="2000" dirty="0">
                <a:solidFill>
                  <a:srgbClr val="000000"/>
                </a:solidFill>
                <a:cs typeface="Times New Roman" panose="02020603050405020304" pitchFamily="18" charset="0"/>
              </a:rPr>
              <a:t>Загрузочные вирусы</a:t>
            </a:r>
          </a:p>
          <a:p>
            <a:pPr eaLnBrk="1" hangingPunct="1"/>
            <a:r>
              <a:rPr lang="ru-RU" altLang="ru-RU" sz="2000" dirty="0">
                <a:solidFill>
                  <a:srgbClr val="000000"/>
                </a:solidFill>
                <a:cs typeface="Times New Roman" panose="02020603050405020304" pitchFamily="18" charset="0"/>
              </a:rPr>
              <a:t>Файловые вирусы</a:t>
            </a:r>
          </a:p>
          <a:p>
            <a:pPr eaLnBrk="1" hangingPunct="1"/>
            <a:r>
              <a:rPr lang="ru-RU" altLang="ru-RU" sz="2000" dirty="0">
                <a:solidFill>
                  <a:srgbClr val="000000"/>
                </a:solidFill>
                <a:cs typeface="Times New Roman" panose="02020603050405020304" pitchFamily="18" charset="0"/>
              </a:rPr>
              <a:t>Сетевые вирусы</a:t>
            </a:r>
          </a:p>
          <a:p>
            <a:pPr eaLnBrk="1" hangingPunct="1"/>
            <a:r>
              <a:rPr lang="ru-RU" altLang="ru-RU" sz="2000" dirty="0">
                <a:solidFill>
                  <a:srgbClr val="000000"/>
                </a:solidFill>
                <a:cs typeface="Times New Roman" panose="02020603050405020304" pitchFamily="18" charset="0"/>
              </a:rPr>
              <a:t>Дополнительные типы вирусов</a:t>
            </a:r>
          </a:p>
          <a:p>
            <a:pPr eaLnBrk="1" hangingPunct="1"/>
            <a:r>
              <a:rPr lang="ru-RU" altLang="ru-RU" sz="2000" dirty="0">
                <a:solidFill>
                  <a:srgbClr val="000000"/>
                </a:solidFill>
                <a:cs typeface="Times New Roman" panose="02020603050405020304" pitchFamily="18" charset="0"/>
              </a:rPr>
              <a:t>Хакерские утилиты и прочие вредоносные программы</a:t>
            </a:r>
          </a:p>
          <a:p>
            <a:pPr eaLnBrk="1" hangingPunct="1"/>
            <a:r>
              <a:rPr lang="ru-RU" altLang="ru-RU" sz="2000" dirty="0">
                <a:solidFill>
                  <a:srgbClr val="000000"/>
                </a:solidFill>
              </a:rPr>
              <a:t>Статистика компьютерных вирусов на 20</a:t>
            </a:r>
            <a:r>
              <a:rPr lang="en-US" altLang="ru-RU" sz="2000" dirty="0">
                <a:solidFill>
                  <a:srgbClr val="000000"/>
                </a:solidFill>
              </a:rPr>
              <a:t>21</a:t>
            </a:r>
            <a:r>
              <a:rPr lang="ru-RU" altLang="ru-RU" sz="2000" dirty="0">
                <a:solidFill>
                  <a:srgbClr val="000000"/>
                </a:solidFill>
              </a:rPr>
              <a:t> год </a:t>
            </a:r>
            <a:endParaRPr lang="en-US" altLang="ru-RU" sz="2000" dirty="0">
              <a:solidFill>
                <a:srgbClr val="000000"/>
              </a:solidFill>
            </a:endParaRPr>
          </a:p>
          <a:p>
            <a:pPr eaLnBrk="1" hangingPunct="1"/>
            <a:r>
              <a:rPr lang="ru-RU" altLang="ru-RU" sz="2000" dirty="0">
                <a:solidFill>
                  <a:srgbClr val="000000"/>
                </a:solidFill>
                <a:cs typeface="Times New Roman" panose="02020603050405020304" pitchFamily="18" charset="0"/>
              </a:rPr>
              <a:t>Каналы распространения</a:t>
            </a:r>
          </a:p>
          <a:p>
            <a:pPr eaLnBrk="1" hangingPunct="1"/>
            <a:r>
              <a:rPr lang="ru-RU" altLang="ru-RU" sz="2000" dirty="0">
                <a:solidFill>
                  <a:srgbClr val="000000"/>
                </a:solidFill>
                <a:cs typeface="Times New Roman" panose="02020603050405020304" pitchFamily="18" charset="0"/>
              </a:rPr>
              <a:t>Защита от компьютерных вирусов</a:t>
            </a:r>
            <a:endParaRPr lang="ru-RU" altLang="ru-RU" sz="20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F806874-6132-4740-85FA-16B1F7C4FD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1202" y="2420888"/>
            <a:ext cx="8251278" cy="4392488"/>
          </a:xfrm>
        </p:spPr>
        <p:txBody>
          <a:bodyPr>
            <a:normAutofit/>
          </a:bodyPr>
          <a:lstStyle/>
          <a:p>
            <a:pPr marL="0" indent="0" algn="l" fontAlgn="base">
              <a:buNone/>
            </a:pPr>
            <a:r>
              <a:rPr lang="ru-RU" sz="2400" b="0" i="0" dirty="0">
                <a:solidFill>
                  <a:srgbClr val="5F6971"/>
                </a:solidFill>
                <a:effectLst/>
                <a:latin typeface="Arial" panose="020B0604020202020204" pitchFamily="34" charset="0"/>
              </a:rPr>
              <a:t>Для распространения вредоносные программы используют следующие объекты и каналы: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ru-RU" sz="2400" b="0" i="0" dirty="0">
                <a:solidFill>
                  <a:srgbClr val="5F6971"/>
                </a:solidFill>
                <a:effectLst/>
                <a:latin typeface="inherit"/>
              </a:rPr>
              <a:t>файлы исполняемых программ;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ru-RU" sz="2400" b="0" i="0" dirty="0">
                <a:solidFill>
                  <a:srgbClr val="5F6971"/>
                </a:solidFill>
                <a:effectLst/>
                <a:latin typeface="inherit"/>
              </a:rPr>
              <a:t>файлы офисных документов;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ru-RU" sz="2400" b="0" i="0" dirty="0">
                <a:solidFill>
                  <a:srgbClr val="5F6971"/>
                </a:solidFill>
                <a:effectLst/>
                <a:latin typeface="inherit"/>
              </a:rPr>
              <a:t>файлы интерпретируемых программ;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ru-RU" sz="2400" b="0" i="0" dirty="0">
                <a:solidFill>
                  <a:srgbClr val="5F6971"/>
                </a:solidFill>
                <a:effectLst/>
                <a:latin typeface="inherit"/>
              </a:rPr>
              <a:t>загрузочные секторы дисков;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ru-RU" sz="2400" b="0" i="0" dirty="0">
                <a:solidFill>
                  <a:srgbClr val="5F6971"/>
                </a:solidFill>
                <a:effectLst/>
                <a:latin typeface="inherit"/>
              </a:rPr>
              <a:t>сообщения электронной почты;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ru-RU" sz="2400" b="0" i="0" dirty="0">
                <a:solidFill>
                  <a:srgbClr val="5F6971"/>
                </a:solidFill>
                <a:effectLst/>
                <a:latin typeface="inherit"/>
              </a:rPr>
              <a:t>пиринговые (файлообменные) сети;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ru-RU" sz="2400" b="0" i="0" dirty="0">
                <a:solidFill>
                  <a:srgbClr val="5F6971"/>
                </a:solidFill>
                <a:effectLst/>
                <a:latin typeface="inherit"/>
              </a:rPr>
              <a:t>интрасеть или Интернет;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ru-RU" sz="2400" b="0" i="0" dirty="0">
                <a:solidFill>
                  <a:srgbClr val="5F6971"/>
                </a:solidFill>
                <a:effectLst/>
                <a:latin typeface="inherit"/>
              </a:rPr>
              <a:t>драйверы ОС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16D72A4E-E0E7-4288-8CAB-5E4FC7E2F7A1}"/>
              </a:ext>
            </a:extLst>
          </p:cNvPr>
          <p:cNvSpPr txBox="1">
            <a:spLocks/>
          </p:cNvSpPr>
          <p:nvPr/>
        </p:nvSpPr>
        <p:spPr bwMode="auto">
          <a:xfrm>
            <a:off x="1337940" y="794050"/>
            <a:ext cx="6737350" cy="99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contourClr>
                <a:schemeClr val="accent2">
                  <a:shade val="75000"/>
                </a:schemeClr>
              </a:contourClr>
            </a:sp3d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Times New Roman" pitchFamily="18" charset="0"/>
              </a:rPr>
              <a:t>Каналы распространения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6134908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C:\Users\Maks\Desktop\Рисунки презентации\iраоп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250" y="5587106"/>
            <a:ext cx="1428750" cy="13144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48736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b="1" dirty="0" err="1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Флеш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-накопители (флешки) </a:t>
            </a:r>
          </a:p>
          <a:p>
            <a:pPr algn="just">
              <a:defRPr/>
            </a:pPr>
            <a:r>
              <a:rPr lang="ru-RU" dirty="0">
                <a:solidFill>
                  <a:srgbClr val="000000"/>
                </a:solidFill>
                <a:cs typeface="Times New Roman" pitchFamily="18" charset="0"/>
              </a:rPr>
              <a:t>В настоящее время USB-</a:t>
            </a:r>
            <a:r>
              <a:rPr lang="ru-RU" dirty="0" err="1">
                <a:solidFill>
                  <a:srgbClr val="000000"/>
                </a:solidFill>
                <a:cs typeface="Times New Roman" pitchFamily="18" charset="0"/>
              </a:rPr>
              <a:t>флешки</a:t>
            </a:r>
            <a:r>
              <a:rPr lang="ru-RU" dirty="0">
                <a:solidFill>
                  <a:srgbClr val="000000"/>
                </a:solidFill>
                <a:cs typeface="Times New Roman" pitchFamily="18" charset="0"/>
              </a:rPr>
              <a:t> заменяют дискеты и повторяют их судьбу — большое количество вирусов распространяется через съёмные накопители, включая цифровые фотоаппараты, цифровые видеокамеры, цифровые плееры (MP3-плееры), сотовые телефоны. </a:t>
            </a:r>
            <a:r>
              <a:rPr lang="ru-RU" dirty="0" err="1">
                <a:solidFill>
                  <a:srgbClr val="000000"/>
                </a:solidFill>
                <a:cs typeface="Times New Roman" pitchFamily="18" charset="0"/>
              </a:rPr>
              <a:t>Флешки</a:t>
            </a:r>
            <a:r>
              <a:rPr lang="ru-RU" dirty="0">
                <a:solidFill>
                  <a:srgbClr val="000000"/>
                </a:solidFill>
                <a:cs typeface="Times New Roman" pitchFamily="18" charset="0"/>
              </a:rPr>
              <a:t> — основной источник заражения для компьютеров, не подключённых к сети Интернет.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1187450" y="274638"/>
            <a:ext cx="6737350" cy="99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contourClr>
                <a:schemeClr val="accent2">
                  <a:shade val="75000"/>
                </a:schemeClr>
              </a:contourClr>
            </a:sp3d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Times New Roman" pitchFamily="18" charset="0"/>
              </a:rPr>
              <a:t>Каналы распространения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C:\Users\Maks\Desktop\Рисунки презентации\iап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96" y="-31320"/>
            <a:ext cx="1428750" cy="14287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6" descr="F:\2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9609" y="54198"/>
            <a:ext cx="1517650" cy="15176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1187450" y="274638"/>
            <a:ext cx="6737350" cy="993775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Times New Roman" pitchFamily="18" charset="0"/>
              </a:rPr>
              <a:t>Каналы распространения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147050" cy="4873625"/>
          </a:xfrm>
        </p:spPr>
        <p:txBody>
          <a:bodyPr>
            <a:normAutofit/>
          </a:bodyPr>
          <a:lstStyle/>
          <a:p>
            <a:pPr marL="342000" algn="just">
              <a:spcBef>
                <a:spcPts val="24"/>
              </a:spcBef>
              <a:defRPr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Электронная почта 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сейчас один из основных каналов распространения вирусов. Обычно вирусы в письмах электронной почты маскируются под безобидные вложения: картинки, документы, музыку, ссылки на сайты. </a:t>
            </a:r>
          </a:p>
          <a:p>
            <a:pPr marL="342000">
              <a:spcBef>
                <a:spcPts val="24"/>
              </a:spcBef>
              <a:defRPr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Системы обмена мгновенными сообщениями </a:t>
            </a:r>
          </a:p>
          <a:p>
            <a:pPr marL="342000" algn="just">
              <a:spcBef>
                <a:spcPts val="24"/>
              </a:spcBef>
              <a:buFontTx/>
              <a:buNone/>
              <a:defRPr/>
            </a:pP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Так же распространена рассылка ссылок на якобы фото, музыку либо программы, в действительности являющиеся вирусами, по </a:t>
            </a:r>
            <a:r>
              <a:rPr lang="en-US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WhatsApp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 через другие программы мгновенного обмена сообщениями.</a:t>
            </a:r>
          </a:p>
          <a:p>
            <a:pPr marL="342000">
              <a:spcBef>
                <a:spcPts val="24"/>
              </a:spcBef>
              <a:defRPr/>
            </a:pPr>
            <a:endParaRPr lang="ru-RU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F:\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2852936"/>
            <a:ext cx="1676400" cy="17859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7859713" cy="4873625"/>
          </a:xfrm>
        </p:spPr>
        <p:txBody>
          <a:bodyPr>
            <a:normAutofit fontScale="92500" lnSpcReduction="10000"/>
          </a:bodyPr>
          <a:lstStyle/>
          <a:p>
            <a:pPr marL="342000">
              <a:spcBef>
                <a:spcPts val="24"/>
              </a:spcBef>
              <a:defRPr/>
            </a:pPr>
            <a:r>
              <a:rPr lang="ru-RU" b="1" dirty="0" err="1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Веб-страницы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 </a:t>
            </a:r>
          </a:p>
          <a:p>
            <a:pPr marL="342000" algn="just">
              <a:spcBef>
                <a:spcPts val="24"/>
              </a:spcBef>
              <a:buFontTx/>
              <a:buNone/>
              <a:defRPr/>
            </a:pPr>
            <a:r>
              <a:rPr lang="ru-RU" dirty="0">
                <a:solidFill>
                  <a:srgbClr val="000000"/>
                </a:solidFill>
                <a:cs typeface="Times New Roman" pitchFamily="18" charset="0"/>
              </a:rPr>
              <a:t>	Возможно также заражение через страницы Интернет ввиду наличия на страницах всемирной паутины различного «активного» содержимого: скриптов, ActiveX-компоненты, </a:t>
            </a:r>
            <a:r>
              <a:rPr lang="ru-RU" dirty="0" err="1">
                <a:solidFill>
                  <a:srgbClr val="000000"/>
                </a:solidFill>
                <a:cs typeface="Times New Roman" pitchFamily="18" charset="0"/>
              </a:rPr>
              <a:t>Java</a:t>
            </a:r>
            <a:r>
              <a:rPr lang="ru-RU" dirty="0">
                <a:solidFill>
                  <a:srgbClr val="000000"/>
                </a:solidFill>
                <a:cs typeface="Times New Roman" pitchFamily="18" charset="0"/>
              </a:rPr>
              <a:t>-апплетов</a:t>
            </a:r>
          </a:p>
          <a:p>
            <a:pPr marL="342000">
              <a:spcBef>
                <a:spcPts val="24"/>
              </a:spcBef>
              <a:defRPr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Интернет и локальные сети (черви) </a:t>
            </a:r>
          </a:p>
          <a:p>
            <a:pPr marL="342000" algn="just">
              <a:spcBef>
                <a:spcPts val="24"/>
              </a:spcBef>
              <a:buFontTx/>
              <a:buNone/>
              <a:defRPr/>
            </a:pPr>
            <a:r>
              <a:rPr lang="ru-RU" dirty="0">
                <a:solidFill>
                  <a:srgbClr val="000000"/>
                </a:solidFill>
                <a:cs typeface="Times New Roman" pitchFamily="18" charset="0"/>
              </a:rPr>
              <a:t>	Черви — вид вирусов, которые проникают в компьютер-жертву без участия пользователя. Черви используют так называемые «дыры» (уязвимости) в программном обеспечении операционных систем, чтобы проникнуть на компьютер. </a:t>
            </a:r>
          </a:p>
          <a:p>
            <a:pPr marL="0" algn="just">
              <a:spcBef>
                <a:spcPts val="0"/>
              </a:spcBef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1187450" y="274638"/>
            <a:ext cx="6737350" cy="99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contourClr>
                <a:schemeClr val="accent2">
                  <a:shade val="75000"/>
                </a:schemeClr>
              </a:contourClr>
            </a:sp3d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Times New Roman" pitchFamily="18" charset="0"/>
              </a:rPr>
              <a:t>Каналы распространения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9925" y="-39687"/>
            <a:ext cx="854075" cy="10302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A70024B-8CDA-4431-8082-002A095DFD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556792"/>
            <a:ext cx="8640960" cy="5301208"/>
          </a:xfrm>
        </p:spPr>
        <p:txBody>
          <a:bodyPr/>
          <a:lstStyle/>
          <a:p>
            <a:pPr marL="0" indent="0">
              <a:buNone/>
            </a:pPr>
            <a:r>
              <a:rPr lang="ru-RU" sz="2000" b="1" dirty="0">
                <a:solidFill>
                  <a:srgbClr val="FF0000"/>
                </a:solidFill>
                <a:latin typeface="+mj-lt"/>
              </a:rPr>
              <a:t>Драйверы ОС:</a:t>
            </a:r>
            <a:endParaRPr lang="ru-RU" sz="2000" b="1" i="0" dirty="0">
              <a:solidFill>
                <a:srgbClr val="000000"/>
              </a:solidFill>
              <a:effectLst/>
              <a:latin typeface="+mj-lt"/>
            </a:endParaRPr>
          </a:p>
          <a:p>
            <a:pPr algn="l"/>
            <a:r>
              <a:rPr lang="ru-RU" sz="2000" b="0" i="0" dirty="0">
                <a:solidFill>
                  <a:srgbClr val="000000"/>
                </a:solidFill>
                <a:effectLst/>
                <a:latin typeface="+mj-lt"/>
              </a:rPr>
              <a:t>Вредоносные программы могут распространяться и через драйверы ОС, хотя этот канал распространения вирусов используется достаточно редко.</a:t>
            </a:r>
          </a:p>
          <a:p>
            <a:pPr algn="l"/>
            <a:r>
              <a:rPr lang="ru-RU" sz="2000" b="0" i="0" dirty="0">
                <a:solidFill>
                  <a:srgbClr val="000000"/>
                </a:solidFill>
                <a:effectLst/>
                <a:latin typeface="+mj-lt"/>
              </a:rPr>
              <a:t>Вирус может внедриться в программный файл драйвера операционной системы (например, в драйвер диска) и выполнять системные операции под своим контролем.</a:t>
            </a:r>
          </a:p>
          <a:p>
            <a:pPr algn="l"/>
            <a:r>
              <a:rPr lang="ru-RU" sz="2000" b="0" i="0" dirty="0">
                <a:solidFill>
                  <a:srgbClr val="000000"/>
                </a:solidFill>
                <a:effectLst/>
                <a:latin typeface="+mj-lt"/>
              </a:rPr>
              <a:t>Следует заметить, что в среде ОС Microsoft Windows для такого внедрения программный код вредоносной программы должен работать с привилегиями администратора.</a:t>
            </a:r>
          </a:p>
          <a:p>
            <a:pPr marL="990600" algn="l"/>
            <a:r>
              <a:rPr lang="ru-RU" sz="2000" b="0" i="0" dirty="0">
                <a:solidFill>
                  <a:srgbClr val="000000"/>
                </a:solidFill>
                <a:effectLst/>
                <a:latin typeface="+mj-lt"/>
              </a:rPr>
              <a:t>Вредоносная программа может также функционировать и как сервис ОС Microsoft Windows.</a:t>
            </a:r>
          </a:p>
          <a:p>
            <a:pPr algn="l"/>
            <a:r>
              <a:rPr lang="ru-RU" sz="2000" b="0" i="0" dirty="0">
                <a:solidFill>
                  <a:srgbClr val="000000"/>
                </a:solidFill>
                <a:effectLst/>
                <a:latin typeface="+mj-lt"/>
              </a:rPr>
              <a:t>Вирус или другая вредоносная программа может внедриться в драйвер операционной системы Linux/FreeBSD и других Unix-подобных операционных систем, если программный код вируса работает с привилегиями администратора (пользователя </a:t>
            </a:r>
            <a:r>
              <a:rPr lang="ru-RU" sz="2000" b="0" i="0" dirty="0" err="1">
                <a:solidFill>
                  <a:srgbClr val="000000"/>
                </a:solidFill>
                <a:effectLst/>
                <a:latin typeface="+mj-lt"/>
              </a:rPr>
              <a:t>root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+mj-lt"/>
              </a:rPr>
              <a:t>).</a:t>
            </a:r>
          </a:p>
          <a:p>
            <a:endParaRPr lang="ru-RU" sz="2000" dirty="0">
              <a:latin typeface="+mj-lt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688A380C-BEA4-49D9-9EEC-FB8EA40DC6D8}"/>
              </a:ext>
            </a:extLst>
          </p:cNvPr>
          <p:cNvSpPr txBox="1">
            <a:spLocks/>
          </p:cNvSpPr>
          <p:nvPr/>
        </p:nvSpPr>
        <p:spPr bwMode="auto">
          <a:xfrm>
            <a:off x="1203325" y="195808"/>
            <a:ext cx="6737350" cy="99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contourClr>
                <a:schemeClr val="accent2">
                  <a:shade val="75000"/>
                </a:schemeClr>
              </a:contourClr>
            </a:sp3d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Times New Roman" pitchFamily="18" charset="0"/>
              </a:rPr>
              <a:t>Каналы распространения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8467352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6CB96838-566A-4BB5-BCDA-18D2A21711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1902495"/>
            <a:ext cx="8928992" cy="4766865"/>
          </a:xfrm>
        </p:spPr>
        <p:txBody>
          <a:bodyPr/>
          <a:lstStyle/>
          <a:p>
            <a:r>
              <a:rPr lang="ru-RU" b="1" i="0" dirty="0" err="1">
                <a:solidFill>
                  <a:srgbClr val="000000"/>
                </a:solidFill>
                <a:effectLst/>
                <a:latin typeface="+mj-lt"/>
              </a:rPr>
              <a:t>Антиви́русная</a:t>
            </a:r>
            <a:r>
              <a:rPr lang="ru-RU" b="1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ru-RU" b="1" i="0" dirty="0" err="1">
                <a:solidFill>
                  <a:srgbClr val="000000"/>
                </a:solidFill>
                <a:effectLst/>
                <a:latin typeface="+mj-lt"/>
              </a:rPr>
              <a:t>програ́мма</a:t>
            </a:r>
            <a:r>
              <a:rPr lang="ru-RU" b="0" i="0" dirty="0">
                <a:solidFill>
                  <a:srgbClr val="000000"/>
                </a:solidFill>
                <a:effectLst/>
                <a:latin typeface="+mj-lt"/>
              </a:rPr>
              <a:t> (</a:t>
            </a:r>
            <a:r>
              <a:rPr lang="ru-RU" b="0" i="0" dirty="0" err="1">
                <a:solidFill>
                  <a:srgbClr val="000000"/>
                </a:solidFill>
                <a:effectLst/>
                <a:latin typeface="+mj-lt"/>
              </a:rPr>
              <a:t>антиви́рус</a:t>
            </a:r>
            <a:r>
              <a:rPr lang="ru-RU" b="0" i="0" dirty="0">
                <a:solidFill>
                  <a:srgbClr val="000000"/>
                </a:solidFill>
                <a:effectLst/>
                <a:latin typeface="+mj-lt"/>
              </a:rPr>
              <a:t>, средство антивирусной защиты, средство обнаружения вредоносных программ) — специализированная программа для обнаружения компьютерных вирусов, а также нежелательных (считающихся вредоносными) программ и восстановления заражённых (модифицированных) такими программами файлов, а также для профилактики — предотвращения заражения (модификации) файлов или операционной системы вредоносным кодом.</a:t>
            </a:r>
            <a:endParaRPr lang="ru-RU" dirty="0">
              <a:latin typeface="+mj-lt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19BBCC70-2373-4321-A9EC-1368058C9275}"/>
              </a:ext>
            </a:extLst>
          </p:cNvPr>
          <p:cNvSpPr txBox="1">
            <a:spLocks/>
          </p:cNvSpPr>
          <p:nvPr/>
        </p:nvSpPr>
        <p:spPr bwMode="auto">
          <a:xfrm>
            <a:off x="1176338" y="908720"/>
            <a:ext cx="6737350" cy="99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contourClr>
                <a:schemeClr val="accent2">
                  <a:shade val="75000"/>
                </a:schemeClr>
              </a:contourClr>
            </a:sp3d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Times New Roman" pitchFamily="18" charset="0"/>
              </a:rPr>
              <a:t>Защита от вирусов</a:t>
            </a:r>
          </a:p>
        </p:txBody>
      </p:sp>
    </p:spTree>
    <p:extLst>
      <p:ext uri="{BB962C8B-B14F-4D97-AF65-F5344CB8AC3E}">
        <p14:creationId xmlns:p14="http://schemas.microsoft.com/office/powerpoint/2010/main" val="360138853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1115616" y="2780928"/>
            <a:ext cx="6912768" cy="1224136"/>
          </a:xfrm>
        </p:spPr>
        <p:txBody>
          <a:bodyPr>
            <a:scene3d>
              <a:camera prst="perspectiveHeroicExtremeLeftFacing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</a:rPr>
              <a:t>Спасибо за внимание!</a:t>
            </a:r>
            <a:endParaRPr lang="uk-UA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ahoma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Содержимое 2">
            <a:extLst>
              <a:ext uri="{FF2B5EF4-FFF2-40B4-BE49-F238E27FC236}">
                <a16:creationId xmlns:a16="http://schemas.microsoft.com/office/drawing/2014/main" id="{2EB390FA-B421-4B5A-87C0-E2E12CD626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325" y="2529980"/>
            <a:ext cx="7499350" cy="2218189"/>
          </a:xfrm>
        </p:spPr>
        <p:txBody>
          <a:bodyPr/>
          <a:lstStyle/>
          <a:p>
            <a:pPr marL="0" indent="342900" algn="just">
              <a:buFont typeface="Wingdings 2" panose="05020102010507070707" pitchFamily="18" charset="2"/>
              <a:buNone/>
            </a:pPr>
            <a:r>
              <a:rPr lang="ru-RU" altLang="ru-RU" dirty="0"/>
              <a:t>получить представление об объекте «компьютерный вирус»,  характере появления и распространения программ-паразитов,  знать способы борьбы с ними.</a:t>
            </a:r>
          </a:p>
          <a:p>
            <a:pPr algn="just">
              <a:buFont typeface="Wingdings 2" panose="05020102010507070707" pitchFamily="18" charset="2"/>
              <a:buNone/>
            </a:pPr>
            <a:endParaRPr lang="ru-RU" altLang="ru-RU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1B2021C0-419A-4AD4-BCE5-A843C12A05F5}"/>
              </a:ext>
            </a:extLst>
          </p:cNvPr>
          <p:cNvSpPr txBox="1">
            <a:spLocks/>
          </p:cNvSpPr>
          <p:nvPr/>
        </p:nvSpPr>
        <p:spPr bwMode="auto">
          <a:xfrm>
            <a:off x="1781962" y="788099"/>
            <a:ext cx="6553200" cy="5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00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contourClr>
                <a:schemeClr val="accent2">
                  <a:shade val="75000"/>
                </a:schemeClr>
              </a:contourClr>
            </a:sp3d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b="1" kern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Основные цели и задачи</a:t>
            </a:r>
          </a:p>
        </p:txBody>
      </p:sp>
    </p:spTree>
  </p:cSld>
  <p:clrMapOvr>
    <a:masterClrMapping/>
  </p:clrMapOvr>
  <p:transition spd="slow">
    <p:randomBar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 descr="C:\Users\Maks\Desktop\Рисунки презентации\6bbca6a861f8252f3f8b939c9b11b513c2508e17_lar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59896"/>
            <a:ext cx="1598103" cy="15981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1295400" y="1265304"/>
            <a:ext cx="6553200" cy="50800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Компьютерный вирус это: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84213" y="2214695"/>
            <a:ext cx="8135937" cy="4236906"/>
          </a:xfrm>
        </p:spPr>
        <p:txBody>
          <a:bodyPr/>
          <a:lstStyle/>
          <a:p>
            <a:pPr algn="just" eaLnBrk="1" hangingPunct="1"/>
            <a:r>
              <a:rPr lang="ru-RU" altLang="ru-RU" sz="2400" dirty="0">
                <a:solidFill>
                  <a:srgbClr val="000000"/>
                </a:solidFill>
              </a:rPr>
              <a:t>специально написанная, небольшая по размерам программа (т.е. некоторая совокупность выполняемого кода), которая может "приписывать" себя  к другим  программам ("заражать" их), создавать свои копии и внедрять их в файлы, системные области компьютера и т.д.,  а  также  выполнять различные  нежелательные действия  на компьютере.</a:t>
            </a:r>
          </a:p>
        </p:txBody>
      </p:sp>
      <p:pic>
        <p:nvPicPr>
          <p:cNvPr id="2" name="Picture 4" descr="C:\Users\Maks\Desktop\Рисунки презентации\3803843_f52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1550" y="9525"/>
            <a:ext cx="1822450" cy="18303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2729393" y="835026"/>
            <a:ext cx="3989388" cy="50800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Классификация</a:t>
            </a: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</p:nvPr>
        </p:nvGraphicFramePr>
        <p:xfrm>
          <a:off x="3779838" y="1831975"/>
          <a:ext cx="4608512" cy="111283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3756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328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94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accent3"/>
                          </a:solidFill>
                          <a:effectLst/>
                          <a:latin typeface="+mn-lt"/>
                        </a:rPr>
                        <a:t>сетевые</a:t>
                      </a:r>
                      <a:endParaRPr lang="ru-RU" sz="1200" b="0" dirty="0">
                        <a:solidFill>
                          <a:schemeClr val="accent3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accent3"/>
                          </a:solidFill>
                          <a:effectLst/>
                          <a:latin typeface="+mn-lt"/>
                        </a:rPr>
                        <a:t>распространяются по компьютерной сети</a:t>
                      </a:r>
                      <a:endParaRPr lang="ru-RU" sz="1200" b="0" dirty="0">
                        <a:solidFill>
                          <a:schemeClr val="accent3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94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3"/>
                          </a:solidFill>
                          <a:effectLst/>
                          <a:latin typeface="+mn-lt"/>
                        </a:rPr>
                        <a:t>файловые</a:t>
                      </a:r>
                      <a:endParaRPr lang="ru-RU" sz="1200" dirty="0">
                        <a:solidFill>
                          <a:schemeClr val="accent3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3"/>
                          </a:solidFill>
                          <a:effectLst/>
                          <a:latin typeface="+mn-lt"/>
                        </a:rPr>
                        <a:t>внедряются в выполняемые файлы</a:t>
                      </a:r>
                      <a:endParaRPr lang="ru-RU" sz="1200" dirty="0">
                        <a:solidFill>
                          <a:schemeClr val="accent3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94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3"/>
                          </a:solidFill>
                          <a:effectLst/>
                          <a:latin typeface="+mn-lt"/>
                        </a:rPr>
                        <a:t>загрузочные</a:t>
                      </a:r>
                      <a:endParaRPr lang="ru-RU" sz="1200" dirty="0">
                        <a:solidFill>
                          <a:schemeClr val="accent3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3"/>
                          </a:solidFill>
                          <a:effectLst/>
                          <a:latin typeface="+mn-lt"/>
                        </a:rPr>
                        <a:t>внедряются в загрузочный сектор диска (</a:t>
                      </a:r>
                      <a:r>
                        <a:rPr lang="en-US" sz="1200" dirty="0">
                          <a:solidFill>
                            <a:schemeClr val="accent3"/>
                          </a:solidFill>
                          <a:effectLst/>
                          <a:latin typeface="+mn-lt"/>
                        </a:rPr>
                        <a:t>Boot</a:t>
                      </a:r>
                      <a:r>
                        <a:rPr lang="ru-RU" sz="1200" dirty="0">
                          <a:solidFill>
                            <a:schemeClr val="accent3"/>
                          </a:solidFill>
                          <a:effectLst/>
                          <a:latin typeface="+mn-lt"/>
                        </a:rPr>
                        <a:t>-сектор) </a:t>
                      </a:r>
                      <a:endParaRPr lang="ru-RU" sz="1200" dirty="0">
                        <a:solidFill>
                          <a:schemeClr val="accent3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1114425" y="2122488"/>
            <a:ext cx="1741488" cy="6365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1600" dirty="0"/>
              <a:t>Среда обитания: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114425" y="3286125"/>
            <a:ext cx="1741488" cy="5762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1600" dirty="0"/>
              <a:t>Способы  заражения:</a:t>
            </a: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3779838" y="3151188"/>
          <a:ext cx="4608512" cy="742950"/>
        </p:xfrm>
        <a:graphic>
          <a:graphicData uri="http://schemas.openxmlformats.org/drawingml/2006/table">
            <a:tbl>
              <a:tblPr/>
              <a:tblGrid>
                <a:gridCol w="1370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38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резидентные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175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находятся в памяти, активны до выключения компьютера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175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нерезидентные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175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не заражают память, являются активными ограниченное время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175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6174" name="Группа 6170"/>
          <p:cNvGrpSpPr>
            <a:grpSpLocks/>
          </p:cNvGrpSpPr>
          <p:nvPr/>
        </p:nvGrpSpPr>
        <p:grpSpPr bwMode="auto">
          <a:xfrm>
            <a:off x="2844800" y="1881188"/>
            <a:ext cx="950913" cy="877887"/>
            <a:chOff x="2929050" y="1881254"/>
            <a:chExt cx="866374" cy="877818"/>
          </a:xfrm>
        </p:grpSpPr>
        <p:cxnSp>
          <p:nvCxnSpPr>
            <p:cNvPr id="17" name="Прямая со стрелкой 16"/>
            <p:cNvCxnSpPr/>
            <p:nvPr/>
          </p:nvCxnSpPr>
          <p:spPr>
            <a:xfrm flipV="1">
              <a:off x="2929050" y="1881254"/>
              <a:ext cx="866374" cy="507960"/>
            </a:xfrm>
            <a:prstGeom prst="straightConnector1">
              <a:avLst/>
            </a:prstGeom>
            <a:ln w="44450" cap="flat" cmpd="sng">
              <a:solidFill>
                <a:schemeClr val="accent2">
                  <a:lumMod val="75000"/>
                </a:schemeClr>
              </a:solidFill>
              <a:headEnd w="med" len="lg"/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 стрелкой 20"/>
            <p:cNvCxnSpPr>
              <a:cxnSpLocks/>
              <a:endCxn id="8" idx="1"/>
            </p:cNvCxnSpPr>
            <p:nvPr/>
          </p:nvCxnSpPr>
          <p:spPr>
            <a:xfrm>
              <a:off x="2989346" y="2362228"/>
              <a:ext cx="791614" cy="26192"/>
            </a:xfrm>
            <a:prstGeom prst="straightConnector1">
              <a:avLst/>
            </a:prstGeom>
            <a:ln w="44450" cap="flat" cmpd="sng">
              <a:solidFill>
                <a:schemeClr val="accent2">
                  <a:lumMod val="75000"/>
                </a:schemeClr>
              </a:solidFill>
              <a:headEnd w="med" len="lg"/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 стрелкой 21"/>
            <p:cNvCxnSpPr/>
            <p:nvPr/>
          </p:nvCxnSpPr>
          <p:spPr>
            <a:xfrm>
              <a:off x="2929050" y="2389214"/>
              <a:ext cx="836000" cy="369858"/>
            </a:xfrm>
            <a:prstGeom prst="straightConnector1">
              <a:avLst/>
            </a:prstGeom>
            <a:ln w="44450" cap="flat" cmpd="sng">
              <a:solidFill>
                <a:schemeClr val="accent2">
                  <a:lumMod val="75000"/>
                </a:schemeClr>
              </a:solidFill>
              <a:headEnd w="med" len="lg"/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75" name="Группа 6173"/>
          <p:cNvGrpSpPr>
            <a:grpSpLocks/>
          </p:cNvGrpSpPr>
          <p:nvPr/>
        </p:nvGrpSpPr>
        <p:grpSpPr bwMode="auto">
          <a:xfrm>
            <a:off x="2855913" y="3224213"/>
            <a:ext cx="923925" cy="576262"/>
            <a:chOff x="2855652" y="3223749"/>
            <a:chExt cx="924108" cy="576062"/>
          </a:xfrm>
        </p:grpSpPr>
        <p:cxnSp>
          <p:nvCxnSpPr>
            <p:cNvPr id="27" name="Прямая со стрелкой 26"/>
            <p:cNvCxnSpPr>
              <a:stCxn id="11" idx="3"/>
            </p:cNvCxnSpPr>
            <p:nvPr/>
          </p:nvCxnSpPr>
          <p:spPr>
            <a:xfrm flipV="1">
              <a:off x="2855652" y="3223749"/>
              <a:ext cx="924108" cy="350715"/>
            </a:xfrm>
            <a:prstGeom prst="straightConnector1">
              <a:avLst/>
            </a:prstGeom>
            <a:ln w="44450" cap="flat" cmpd="sng">
              <a:solidFill>
                <a:schemeClr val="accent2">
                  <a:lumMod val="75000"/>
                </a:schemeClr>
              </a:solidFill>
              <a:headEnd w="med" len="lg"/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 стрелкой 27"/>
            <p:cNvCxnSpPr>
              <a:stCxn id="11" idx="3"/>
            </p:cNvCxnSpPr>
            <p:nvPr/>
          </p:nvCxnSpPr>
          <p:spPr>
            <a:xfrm>
              <a:off x="2855652" y="3574464"/>
              <a:ext cx="924108" cy="225347"/>
            </a:xfrm>
            <a:prstGeom prst="straightConnector1">
              <a:avLst/>
            </a:prstGeom>
            <a:ln w="44450" cap="flat" cmpd="sng">
              <a:solidFill>
                <a:schemeClr val="accent2">
                  <a:lumMod val="75000"/>
                </a:schemeClr>
              </a:solidFill>
              <a:headEnd w="med" len="lg"/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Прямоугольник 36"/>
          <p:cNvSpPr/>
          <p:nvPr/>
        </p:nvSpPr>
        <p:spPr>
          <a:xfrm>
            <a:off x="1098550" y="4987925"/>
            <a:ext cx="1741488" cy="5762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1600" dirty="0"/>
              <a:t>Деструктивные возможности</a:t>
            </a:r>
            <a:r>
              <a:rPr lang="ru-RU" sz="1400" dirty="0"/>
              <a:t>:</a:t>
            </a:r>
          </a:p>
        </p:txBody>
      </p:sp>
      <p:graphicFrame>
        <p:nvGraphicFramePr>
          <p:cNvPr id="6150" name="Таблица 6149"/>
          <p:cNvGraphicFramePr>
            <a:graphicFrameLocks noGrp="1"/>
          </p:cNvGraphicFramePr>
          <p:nvPr/>
        </p:nvGraphicFramePr>
        <p:xfrm>
          <a:off x="3779838" y="4184650"/>
          <a:ext cx="4606925" cy="2159001"/>
        </p:xfrm>
        <a:graphic>
          <a:graphicData uri="http://schemas.openxmlformats.org/drawingml/2006/table">
            <a:tbl>
              <a:tblPr/>
              <a:tblGrid>
                <a:gridCol w="1381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25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413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безвредные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175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практически не влияют на работу; уменьшают свободную память на диске в результате своего распространения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175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37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неопасные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175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уменьшают свободную  память, создают звуковые, графические и прочие эффекты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175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02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опасные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175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могут привести к серьезным сбоям в работе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175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37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очень опасные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175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могут привести к потере программ или  системных данных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175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6194" name="Группа 38"/>
          <p:cNvGrpSpPr>
            <a:grpSpLocks/>
          </p:cNvGrpSpPr>
          <p:nvPr/>
        </p:nvGrpSpPr>
        <p:grpSpPr bwMode="auto">
          <a:xfrm>
            <a:off x="2840038" y="4419600"/>
            <a:ext cx="955675" cy="1719263"/>
            <a:chOff x="2840601" y="4418834"/>
            <a:chExt cx="954823" cy="1719284"/>
          </a:xfrm>
        </p:grpSpPr>
        <p:cxnSp>
          <p:nvCxnSpPr>
            <p:cNvPr id="40" name="Прямая со стрелкой 39"/>
            <p:cNvCxnSpPr>
              <a:stCxn id="37" idx="3"/>
            </p:cNvCxnSpPr>
            <p:nvPr/>
          </p:nvCxnSpPr>
          <p:spPr>
            <a:xfrm flipV="1">
              <a:off x="2840601" y="4418834"/>
              <a:ext cx="954823" cy="857260"/>
            </a:xfrm>
            <a:prstGeom prst="straightConnector1">
              <a:avLst/>
            </a:prstGeom>
            <a:ln w="44450" cap="flat" cmpd="sng">
              <a:solidFill>
                <a:schemeClr val="accent2">
                  <a:lumMod val="75000"/>
                </a:schemeClr>
              </a:solidFill>
              <a:headEnd w="med" len="lg"/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Прямая со стрелкой 40"/>
            <p:cNvCxnSpPr>
              <a:stCxn id="37" idx="3"/>
              <a:endCxn id="6150" idx="1"/>
            </p:cNvCxnSpPr>
            <p:nvPr/>
          </p:nvCxnSpPr>
          <p:spPr>
            <a:xfrm flipV="1">
              <a:off x="2840601" y="5263394"/>
              <a:ext cx="938962" cy="11907"/>
            </a:xfrm>
            <a:prstGeom prst="straightConnector1">
              <a:avLst/>
            </a:prstGeom>
            <a:ln w="44450" cap="flat" cmpd="sng">
              <a:solidFill>
                <a:schemeClr val="accent2">
                  <a:lumMod val="75000"/>
                </a:schemeClr>
              </a:solidFill>
              <a:headEnd w="med" len="lg"/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Прямая со стрелкой 41"/>
            <p:cNvCxnSpPr>
              <a:stCxn id="37" idx="3"/>
            </p:cNvCxnSpPr>
            <p:nvPr/>
          </p:nvCxnSpPr>
          <p:spPr>
            <a:xfrm>
              <a:off x="2840601" y="5276094"/>
              <a:ext cx="891380" cy="862024"/>
            </a:xfrm>
            <a:prstGeom prst="straightConnector1">
              <a:avLst/>
            </a:prstGeom>
            <a:ln w="44450" cap="flat" cmpd="sng">
              <a:solidFill>
                <a:schemeClr val="accent2">
                  <a:lumMod val="75000"/>
                </a:schemeClr>
              </a:solidFill>
              <a:headEnd w="med" len="lg"/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Прямая со стрелкой 47"/>
            <p:cNvCxnSpPr>
              <a:stCxn id="37" idx="3"/>
            </p:cNvCxnSpPr>
            <p:nvPr/>
          </p:nvCxnSpPr>
          <p:spPr>
            <a:xfrm>
              <a:off x="2840601" y="5276094"/>
              <a:ext cx="891380" cy="357192"/>
            </a:xfrm>
            <a:prstGeom prst="straightConnector1">
              <a:avLst/>
            </a:prstGeom>
            <a:ln w="44450" cap="flat" cmpd="sng">
              <a:solidFill>
                <a:schemeClr val="accent2">
                  <a:lumMod val="75000"/>
                </a:schemeClr>
              </a:solidFill>
              <a:headEnd w="med" len="lg"/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6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6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2838450" y="765175"/>
            <a:ext cx="3989388" cy="50800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Классификация</a:t>
            </a:r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71972519"/>
              </p:ext>
            </p:extLst>
          </p:nvPr>
        </p:nvGraphicFramePr>
        <p:xfrm>
          <a:off x="2995611" y="2323930"/>
          <a:ext cx="5903913" cy="3784537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5840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77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accent3"/>
                          </a:solidFill>
                          <a:effectLst/>
                        </a:rPr>
                        <a:t>вирусы-«спутники»</a:t>
                      </a:r>
                      <a:endParaRPr lang="ru-RU" sz="1400" b="0" dirty="0">
                        <a:solidFill>
                          <a:schemeClr val="accent3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75" marR="68575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accent3"/>
                          </a:solidFill>
                          <a:effectLst/>
                        </a:rPr>
                        <a:t>вирусы, не изменяющие файлы, создают для ЕХЕ-файлов файлы-спутники с расширением ,СОМ</a:t>
                      </a:r>
                      <a:endParaRPr lang="ru-RU" sz="1400" b="0" dirty="0">
                        <a:solidFill>
                          <a:schemeClr val="accent3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75" marR="68575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77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3"/>
                          </a:solidFill>
                          <a:effectLst/>
                        </a:rPr>
                        <a:t>вирусы-«черви»</a:t>
                      </a:r>
                      <a:endParaRPr lang="ru-RU" sz="1400" b="0" dirty="0">
                        <a:solidFill>
                          <a:schemeClr val="accent3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75" marR="68575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3"/>
                          </a:solidFill>
                          <a:effectLst/>
                        </a:rPr>
                        <a:t>распространяются по сети, рассылают свои копии, вычисляя сетевые адреса</a:t>
                      </a:r>
                      <a:endParaRPr lang="ru-RU" sz="1400" b="0" dirty="0">
                        <a:solidFill>
                          <a:schemeClr val="accent3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75" marR="68575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77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3"/>
                          </a:solidFill>
                          <a:effectLst/>
                        </a:rPr>
                        <a:t>«паразитические»</a:t>
                      </a:r>
                      <a:endParaRPr lang="ru-RU" sz="1400" b="0" dirty="0">
                        <a:solidFill>
                          <a:schemeClr val="accent3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75" marR="68575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3"/>
                          </a:solidFill>
                          <a:effectLst/>
                        </a:rPr>
                        <a:t>изменяют содержимое дисковых секторов или файлов</a:t>
                      </a:r>
                      <a:endParaRPr lang="ru-RU" sz="1400" b="0" dirty="0">
                        <a:solidFill>
                          <a:schemeClr val="accent3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75" marR="68575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77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3"/>
                          </a:solidFill>
                          <a:effectLst/>
                        </a:rPr>
                        <a:t>«студенческие»</a:t>
                      </a:r>
                      <a:endParaRPr lang="ru-RU" sz="1400" b="0" dirty="0">
                        <a:solidFill>
                          <a:schemeClr val="accent3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75" marR="68575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3"/>
                          </a:solidFill>
                          <a:effectLst/>
                        </a:rPr>
                        <a:t>примитив, содержат большое количество ошибок</a:t>
                      </a:r>
                      <a:endParaRPr lang="ru-RU" sz="1400" b="0" dirty="0">
                        <a:solidFill>
                          <a:schemeClr val="accent3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75" marR="68575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863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3"/>
                          </a:solidFill>
                          <a:effectLst/>
                        </a:rPr>
                        <a:t>«</a:t>
                      </a:r>
                      <a:r>
                        <a:rPr lang="ru-RU" sz="1400" dirty="0" err="1">
                          <a:solidFill>
                            <a:schemeClr val="accent3"/>
                          </a:solidFill>
                          <a:effectLst/>
                        </a:rPr>
                        <a:t>стелс</a:t>
                      </a:r>
                      <a:r>
                        <a:rPr lang="ru-RU" sz="1400" dirty="0">
                          <a:solidFill>
                            <a:schemeClr val="accent3"/>
                          </a:solidFill>
                          <a:effectLst/>
                        </a:rPr>
                        <a:t>»-вирусы 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3"/>
                          </a:solidFill>
                          <a:effectLst/>
                        </a:rPr>
                        <a:t>(невидимки)</a:t>
                      </a:r>
                      <a:endParaRPr lang="ru-RU" sz="1400" b="0" dirty="0">
                        <a:solidFill>
                          <a:schemeClr val="accent3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75" marR="68575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3"/>
                          </a:solidFill>
                          <a:effectLst/>
                        </a:rPr>
                        <a:t>перехватывают обращения </a:t>
                      </a:r>
                      <a:r>
                        <a:rPr lang="en-US" sz="1400" dirty="0">
                          <a:solidFill>
                            <a:schemeClr val="accent3"/>
                          </a:solidFill>
                          <a:effectLst/>
                        </a:rPr>
                        <a:t>DOS</a:t>
                      </a:r>
                      <a:r>
                        <a:rPr lang="ru-RU" sz="1400" dirty="0">
                          <a:solidFill>
                            <a:schemeClr val="accent3"/>
                          </a:solidFill>
                          <a:effectLst/>
                        </a:rPr>
                        <a:t> к пораженным файлам или секторам и подставляют вместо себя незараженные участки</a:t>
                      </a:r>
                      <a:endParaRPr lang="ru-RU" sz="1400" b="0" dirty="0">
                        <a:solidFill>
                          <a:schemeClr val="accent3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75" marR="68575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863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3"/>
                          </a:solidFill>
                          <a:effectLst/>
                        </a:rPr>
                        <a:t>вирусы-призраки</a:t>
                      </a:r>
                      <a:endParaRPr lang="ru-RU" sz="1400" b="0" dirty="0">
                        <a:solidFill>
                          <a:schemeClr val="accent3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75" marR="68575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3"/>
                          </a:solidFill>
                          <a:effectLst/>
                        </a:rPr>
                        <a:t>не имеют ни одного постоянного участка кода, </a:t>
                      </a:r>
                      <a:r>
                        <a:rPr lang="ru-RU" sz="1400" dirty="0" err="1">
                          <a:solidFill>
                            <a:schemeClr val="accent3"/>
                          </a:solidFill>
                          <a:effectLst/>
                        </a:rPr>
                        <a:t>труднообнаруживаемы</a:t>
                      </a:r>
                      <a:r>
                        <a:rPr lang="ru-RU" sz="1400" dirty="0">
                          <a:solidFill>
                            <a:schemeClr val="accent3"/>
                          </a:solidFill>
                          <a:effectLst/>
                        </a:rPr>
                        <a:t>, основное тело вируса зашифровано</a:t>
                      </a:r>
                      <a:endParaRPr lang="ru-RU" sz="1400" b="0" dirty="0">
                        <a:solidFill>
                          <a:schemeClr val="accent3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75" marR="68575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77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3"/>
                          </a:solidFill>
                          <a:effectLst/>
                        </a:rPr>
                        <a:t>макровирусы</a:t>
                      </a:r>
                      <a:endParaRPr lang="ru-RU" sz="1400" b="0" dirty="0">
                        <a:solidFill>
                          <a:schemeClr val="accent3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75" marR="68575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3"/>
                          </a:solidFill>
                          <a:effectLst/>
                        </a:rPr>
                        <a:t>пишутся не в машинных кодах, а на </a:t>
                      </a:r>
                      <a:r>
                        <a:rPr lang="en-US" sz="1400" dirty="0">
                          <a:solidFill>
                            <a:schemeClr val="accent3"/>
                          </a:solidFill>
                          <a:effectLst/>
                        </a:rPr>
                        <a:t>WordBasic</a:t>
                      </a:r>
                      <a:r>
                        <a:rPr lang="ru-RU" sz="1400" dirty="0">
                          <a:solidFill>
                            <a:schemeClr val="accent3"/>
                          </a:solidFill>
                          <a:effectLst/>
                        </a:rPr>
                        <a:t>, живут в документах </a:t>
                      </a:r>
                      <a:r>
                        <a:rPr lang="en-US" sz="1400" dirty="0">
                          <a:solidFill>
                            <a:schemeClr val="accent3"/>
                          </a:solidFill>
                          <a:effectLst/>
                        </a:rPr>
                        <a:t>Word</a:t>
                      </a:r>
                      <a:r>
                        <a:rPr lang="ru-RU" sz="1400" dirty="0">
                          <a:solidFill>
                            <a:schemeClr val="accent3"/>
                          </a:solidFill>
                          <a:effectLst/>
                        </a:rPr>
                        <a:t>, переписывают себя в </a:t>
                      </a:r>
                      <a:r>
                        <a:rPr lang="en-US" sz="1400" dirty="0">
                          <a:solidFill>
                            <a:schemeClr val="accent3"/>
                          </a:solidFill>
                          <a:effectLst/>
                        </a:rPr>
                        <a:t>Normal</a:t>
                      </a:r>
                      <a:r>
                        <a:rPr lang="ru-RU" sz="1400" dirty="0">
                          <a:solidFill>
                            <a:schemeClr val="accent3"/>
                          </a:solidFill>
                          <a:effectLst/>
                        </a:rPr>
                        <a:t>.</a:t>
                      </a:r>
                      <a:r>
                        <a:rPr lang="en-US" sz="1400" dirty="0">
                          <a:solidFill>
                            <a:schemeClr val="accent3"/>
                          </a:solidFill>
                          <a:effectLst/>
                        </a:rPr>
                        <a:t>dot</a:t>
                      </a:r>
                      <a:r>
                        <a:rPr lang="ru-RU" sz="1400" dirty="0">
                          <a:solidFill>
                            <a:schemeClr val="accent3"/>
                          </a:solidFill>
                          <a:effectLst/>
                        </a:rPr>
                        <a:t>  </a:t>
                      </a:r>
                      <a:endParaRPr lang="ru-RU" sz="1400" b="0" dirty="0">
                        <a:solidFill>
                          <a:schemeClr val="accent3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75" marR="68575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0" y="3635802"/>
            <a:ext cx="1741488" cy="863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/>
              <a:t>Особенности алгоритма </a:t>
            </a:r>
          </a:p>
          <a:p>
            <a:pPr algn="ctr">
              <a:defRPr/>
            </a:pPr>
            <a:r>
              <a:rPr lang="ru-RU" sz="1400" dirty="0"/>
              <a:t>вируса:</a:t>
            </a:r>
          </a:p>
        </p:txBody>
      </p:sp>
      <p:grpSp>
        <p:nvGrpSpPr>
          <p:cNvPr id="7198" name="Группа 7175"/>
          <p:cNvGrpSpPr>
            <a:grpSpLocks/>
          </p:cNvGrpSpPr>
          <p:nvPr/>
        </p:nvGrpSpPr>
        <p:grpSpPr bwMode="auto">
          <a:xfrm>
            <a:off x="1787576" y="2711277"/>
            <a:ext cx="1208035" cy="3009842"/>
            <a:chOff x="1979961" y="3212976"/>
            <a:chExt cx="972974" cy="2592288"/>
          </a:xfrm>
        </p:grpSpPr>
        <p:cxnSp>
          <p:nvCxnSpPr>
            <p:cNvPr id="7" name="Прямая со стрелкой 6"/>
            <p:cNvCxnSpPr/>
            <p:nvPr/>
          </p:nvCxnSpPr>
          <p:spPr>
            <a:xfrm flipV="1">
              <a:off x="1979961" y="3212976"/>
              <a:ext cx="935855" cy="1244552"/>
            </a:xfrm>
            <a:prstGeom prst="straightConnector1">
              <a:avLst/>
            </a:prstGeom>
            <a:ln w="44450" cap="flat" cmpd="sng">
              <a:solidFill>
                <a:schemeClr val="accent2">
                  <a:lumMod val="75000"/>
                </a:schemeClr>
              </a:solidFill>
              <a:headEnd w="med" len="lg"/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 стрелкой 7"/>
            <p:cNvCxnSpPr/>
            <p:nvPr/>
          </p:nvCxnSpPr>
          <p:spPr>
            <a:xfrm flipV="1">
              <a:off x="1979961" y="3500302"/>
              <a:ext cx="935855" cy="957226"/>
            </a:xfrm>
            <a:prstGeom prst="straightConnector1">
              <a:avLst/>
            </a:prstGeom>
            <a:ln w="44450" cap="flat" cmpd="sng">
              <a:solidFill>
                <a:schemeClr val="accent2">
                  <a:lumMod val="75000"/>
                </a:schemeClr>
              </a:solidFill>
              <a:headEnd w="med" len="lg"/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 стрелкой 8"/>
            <p:cNvCxnSpPr/>
            <p:nvPr/>
          </p:nvCxnSpPr>
          <p:spPr>
            <a:xfrm flipV="1">
              <a:off x="1979961" y="4313071"/>
              <a:ext cx="935855" cy="144457"/>
            </a:xfrm>
            <a:prstGeom prst="straightConnector1">
              <a:avLst/>
            </a:prstGeom>
            <a:ln w="44450" cap="flat" cmpd="sng">
              <a:solidFill>
                <a:schemeClr val="accent2">
                  <a:lumMod val="75000"/>
                </a:schemeClr>
              </a:solidFill>
              <a:headEnd w="med" len="lg"/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 стрелкой 9"/>
            <p:cNvCxnSpPr>
              <a:cxnSpLocks/>
            </p:cNvCxnSpPr>
            <p:nvPr/>
          </p:nvCxnSpPr>
          <p:spPr>
            <a:xfrm flipV="1">
              <a:off x="1979961" y="3978915"/>
              <a:ext cx="972974" cy="478613"/>
            </a:xfrm>
            <a:prstGeom prst="straightConnector1">
              <a:avLst/>
            </a:prstGeom>
            <a:ln w="44450" cap="flat" cmpd="sng">
              <a:solidFill>
                <a:schemeClr val="accent2">
                  <a:lumMod val="75000"/>
                </a:schemeClr>
              </a:solidFill>
              <a:headEnd w="med" len="lg"/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 стрелкой 28"/>
            <p:cNvCxnSpPr/>
            <p:nvPr/>
          </p:nvCxnSpPr>
          <p:spPr>
            <a:xfrm>
              <a:off x="1979961" y="4457528"/>
              <a:ext cx="886600" cy="196842"/>
            </a:xfrm>
            <a:prstGeom prst="straightConnector1">
              <a:avLst/>
            </a:prstGeom>
            <a:ln w="44450" cap="flat" cmpd="sng">
              <a:solidFill>
                <a:schemeClr val="accent2">
                  <a:lumMod val="75000"/>
                </a:schemeClr>
              </a:solidFill>
              <a:headEnd w="med" len="lg"/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 стрелкой 29"/>
            <p:cNvCxnSpPr/>
            <p:nvPr/>
          </p:nvCxnSpPr>
          <p:spPr>
            <a:xfrm>
              <a:off x="1987423" y="4457528"/>
              <a:ext cx="879137" cy="1347736"/>
            </a:xfrm>
            <a:prstGeom prst="straightConnector1">
              <a:avLst/>
            </a:prstGeom>
            <a:ln w="44450" cap="flat" cmpd="sng">
              <a:solidFill>
                <a:schemeClr val="accent2">
                  <a:lumMod val="75000"/>
                </a:schemeClr>
              </a:solidFill>
              <a:headEnd w="med" len="lg"/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 стрелкой 31"/>
            <p:cNvCxnSpPr/>
            <p:nvPr/>
          </p:nvCxnSpPr>
          <p:spPr>
            <a:xfrm>
              <a:off x="1979961" y="4411492"/>
              <a:ext cx="935855" cy="888966"/>
            </a:xfrm>
            <a:prstGeom prst="straightConnector1">
              <a:avLst/>
            </a:prstGeom>
            <a:ln w="44450" cap="flat" cmpd="sng">
              <a:solidFill>
                <a:schemeClr val="accent2">
                  <a:lumMod val="75000"/>
                </a:schemeClr>
              </a:solidFill>
              <a:headEnd w="med" len="lg"/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7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7" name="Picture 5" descr="C:\Users\Maks\Desktop\Рисунки презентации\viru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00713"/>
            <a:ext cx="1905000" cy="11604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 descr="C:\Users\Maks\Desktop\Рисунки презентации\antivirus_main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8250" y="5516563"/>
            <a:ext cx="1555750" cy="13446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1509930" y="857352"/>
            <a:ext cx="6553200" cy="50800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Основные группы вирусов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4583" y="1754086"/>
            <a:ext cx="8280400" cy="4246562"/>
          </a:xfrm>
        </p:spPr>
        <p:txBody>
          <a:bodyPr/>
          <a:lstStyle/>
          <a:p>
            <a:pPr marL="342000" indent="-283464" algn="just">
              <a:spcBef>
                <a:spcPts val="24"/>
              </a:spcBef>
              <a:defRPr/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Загрузочные вирусы (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boot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 – вирусы) </a:t>
            </a:r>
            <a:r>
              <a:rPr lang="ru-RU" sz="2000" dirty="0">
                <a:solidFill>
                  <a:srgbClr val="000000"/>
                </a:solidFill>
                <a:cs typeface="Times New Roman" pitchFamily="18" charset="0"/>
              </a:rPr>
              <a:t>— инфицируют загрузочные секторы жестких дисков и дискет, помещая в нем команды запуска на исполнение самого вируса, который находится где-то в другом месте компьютера.</a:t>
            </a:r>
          </a:p>
          <a:p>
            <a:pPr marL="342000" indent="-283464" algn="just">
              <a:spcBef>
                <a:spcPts val="24"/>
              </a:spcBef>
              <a:defRPr/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Файловые вирусы </a:t>
            </a:r>
            <a:r>
              <a:rPr lang="ru-RU" sz="2000" dirty="0">
                <a:solidFill>
                  <a:srgbClr val="000000"/>
                </a:solidFill>
                <a:cs typeface="Times New Roman" pitchFamily="18" charset="0"/>
              </a:rPr>
              <a:t>— заражают исполняемые файлы (с расширением .</a:t>
            </a:r>
            <a:r>
              <a:rPr lang="ru-RU" sz="2000" dirty="0" err="1">
                <a:solidFill>
                  <a:srgbClr val="000000"/>
                </a:solidFill>
                <a:cs typeface="Times New Roman" pitchFamily="18" charset="0"/>
              </a:rPr>
              <a:t>com</a:t>
            </a:r>
            <a:r>
              <a:rPr lang="ru-RU" sz="2000" dirty="0">
                <a:solidFill>
                  <a:srgbClr val="000000"/>
                </a:solidFill>
                <a:cs typeface="Times New Roman" pitchFamily="18" charset="0"/>
              </a:rPr>
              <a:t>, .</a:t>
            </a:r>
            <a:r>
              <a:rPr lang="ru-RU" sz="2000" dirty="0" err="1">
                <a:solidFill>
                  <a:srgbClr val="000000"/>
                </a:solidFill>
                <a:cs typeface="Times New Roman" pitchFamily="18" charset="0"/>
              </a:rPr>
              <a:t>exe</a:t>
            </a:r>
            <a:r>
              <a:rPr lang="ru-RU" sz="2000" dirty="0">
                <a:solidFill>
                  <a:srgbClr val="000000"/>
                </a:solidFill>
                <a:cs typeface="Times New Roman" pitchFamily="18" charset="0"/>
              </a:rPr>
              <a:t>, .</a:t>
            </a:r>
            <a:r>
              <a:rPr lang="ru-RU" sz="2000" dirty="0" err="1">
                <a:solidFill>
                  <a:srgbClr val="000000"/>
                </a:solidFill>
                <a:cs typeface="Times New Roman" pitchFamily="18" charset="0"/>
              </a:rPr>
              <a:t>sys</a:t>
            </a:r>
            <a:r>
              <a:rPr lang="ru-RU" sz="2000" dirty="0">
                <a:solidFill>
                  <a:srgbClr val="000000"/>
                </a:solidFill>
                <a:cs typeface="Times New Roman" pitchFamily="18" charset="0"/>
              </a:rPr>
              <a:t>), путем дописывания своей основной части («тела») в конец заражаемой программы, «головы» - в его начало. Вирус, находящийся в памяти, заражает все любой запущенный после этого исполняемый файл.</a:t>
            </a:r>
          </a:p>
          <a:p>
            <a:pPr marL="342000" indent="-283464" algn="just">
              <a:spcBef>
                <a:spcPts val="24"/>
              </a:spcBef>
              <a:defRPr/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Загрузочно-файловые вирусы </a:t>
            </a:r>
            <a:r>
              <a:rPr lang="ru-RU" sz="2000" dirty="0">
                <a:solidFill>
                  <a:srgbClr val="000000"/>
                </a:solidFill>
                <a:cs typeface="Times New Roman" pitchFamily="18" charset="0"/>
              </a:rPr>
              <a:t>способны поражать как код загрузочных секторов, так и код файлов.</a:t>
            </a:r>
          </a:p>
          <a:p>
            <a:pPr marL="342000" indent="-283464" algn="just">
              <a:spcBef>
                <a:spcPts val="24"/>
              </a:spcBef>
              <a:defRPr/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Сетевые вирусы</a:t>
            </a:r>
            <a:r>
              <a:rPr lang="ru-RU" sz="2000" dirty="0">
                <a:cs typeface="Times New Roman" pitchFamily="18" charset="0"/>
              </a:rPr>
              <a:t>. </a:t>
            </a: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2483768" y="908720"/>
            <a:ext cx="5472608" cy="50800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Загрузочные вирусы</a:t>
            </a:r>
          </a:p>
        </p:txBody>
      </p:sp>
      <p:sp>
        <p:nvSpPr>
          <p:cNvPr id="9219" name="Объект 2"/>
          <p:cNvSpPr>
            <a:spLocks noGrp="1"/>
          </p:cNvSpPr>
          <p:nvPr>
            <p:ph idx="1"/>
          </p:nvPr>
        </p:nvSpPr>
        <p:spPr>
          <a:xfrm>
            <a:off x="539750" y="1844675"/>
            <a:ext cx="8280400" cy="4606925"/>
          </a:xfrm>
        </p:spPr>
        <p:txBody>
          <a:bodyPr/>
          <a:lstStyle/>
          <a:p>
            <a:pPr marL="342000" indent="-283464" algn="just">
              <a:spcBef>
                <a:spcPts val="24"/>
              </a:spcBef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Макро-вирусы </a:t>
            </a:r>
            <a:r>
              <a:rPr lang="ru-RU" sz="2400" i="1" dirty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- з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аражает файлы документов, например текстовые документы. После загрузки заражённого документа постоянно находится в оперативной памяти до закрытия документа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</a:rPr>
              <a:t>.</a:t>
            </a:r>
          </a:p>
          <a:p>
            <a:pPr marL="342000" indent="-283464" algn="just">
              <a:spcBef>
                <a:spcPts val="24"/>
              </a:spcBef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«Червь»-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это программа, которая тиражируется на жестком диске, в памяти компьютера и распространяется по сети. Особенностью червей, отличающих их от других вирусов, является то, что они не несут в себе ни какой вредоносной нагрузки, кроме саморазмножения, целью которого является замусоривание памяти, и как следствие, затормаживание работы операционной системы. </a:t>
            </a:r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9220" name="Picture 4" descr="C:\Users\Maks\Desktop\Рисунки презентации\1726_BnHov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3788" y="-17463"/>
            <a:ext cx="1682750" cy="1625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6" name="Picture 6" descr="C:\Users\Maks\Desktop\Рисунки презентации\iпрва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29250"/>
            <a:ext cx="141922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2627313" y="765175"/>
            <a:ext cx="4752999" cy="50800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Файловые вирусы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288" y="1773238"/>
            <a:ext cx="8424862" cy="4678362"/>
          </a:xfrm>
        </p:spPr>
        <p:txBody>
          <a:bodyPr/>
          <a:lstStyle/>
          <a:p>
            <a:pPr marL="342000" algn="just">
              <a:spcBef>
                <a:spcPts val="24"/>
              </a:spcBef>
              <a:defRPr/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Перезаписывающие вирусы 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-вирусы данного типа записывают свое тело вместо кода программы, не изменяя названия исполняемого файла, вследствие чего исходная программа перестает запускаться. При запуске программы выполняется код вируса, а не сама программа. </a:t>
            </a:r>
          </a:p>
          <a:p>
            <a:pPr marL="342000" algn="just">
              <a:spcBef>
                <a:spcPts val="24"/>
              </a:spcBef>
              <a:defRPr/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Вирусы-компаньоны</a:t>
            </a:r>
            <a:r>
              <a:rPr lang="ru-RU" sz="2000" dirty="0">
                <a:cs typeface="Times New Roman" pitchFamily="18" charset="0"/>
              </a:rPr>
              <a:t>,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как и перезаписывающие вирусы, создают свою копию на месте заражаемой программы, но в отличие от перезаписываемых не уничтожают оригинальный файл, а переименовывают или перемещают его. При запуске программы вначале выполняется код вируса, а затем управление передается оригинальной </a:t>
            </a:r>
            <a:r>
              <a:rPr lang="ru-RU" sz="2000" dirty="0">
                <a:cs typeface="Times New Roman" pitchFamily="18" charset="0"/>
              </a:rPr>
              <a:t>программе.</a:t>
            </a:r>
          </a:p>
          <a:p>
            <a:pPr marL="342000" algn="just">
              <a:spcBef>
                <a:spcPts val="24"/>
              </a:spcBef>
              <a:defRPr/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Файловые черви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создают собственные копии с привлекательными для пользователя названиями (например Game.exe, install.exe и др.) в надежде на то, что пользователь их запустит.</a:t>
            </a:r>
          </a:p>
          <a:p>
            <a:pPr>
              <a:defRPr/>
            </a:pPr>
            <a:endParaRPr lang="ru-RU" sz="2000" dirty="0"/>
          </a:p>
        </p:txBody>
      </p:sp>
      <p:pic>
        <p:nvPicPr>
          <p:cNvPr id="10244" name="Picture 4" descr="C:\Users\Maks\Desktop\Рисунки презентации\41_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2063" y="-14288"/>
            <a:ext cx="1512887" cy="1355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template">
  <a:themeElements>
    <a:clrScheme name="00001 4">
      <a:dk1>
        <a:srgbClr val="4D4D4D"/>
      </a:dk1>
      <a:lt1>
        <a:srgbClr val="FFFFFF"/>
      </a:lt1>
      <a:dk2>
        <a:srgbClr val="4D4D4D"/>
      </a:dk2>
      <a:lt2>
        <a:srgbClr val="6600CC"/>
      </a:lt2>
      <a:accent1>
        <a:srgbClr val="51358C"/>
      </a:accent1>
      <a:accent2>
        <a:srgbClr val="FF5050"/>
      </a:accent2>
      <a:accent3>
        <a:srgbClr val="FFFFFF"/>
      </a:accent3>
      <a:accent4>
        <a:srgbClr val="404040"/>
      </a:accent4>
      <a:accent5>
        <a:srgbClr val="B3AEC5"/>
      </a:accent5>
      <a:accent6>
        <a:srgbClr val="E74848"/>
      </a:accent6>
      <a:hlink>
        <a:srgbClr val="CCCCFF"/>
      </a:hlink>
      <a:folHlink>
        <a:srgbClr val="DDDDDD"/>
      </a:folHlink>
    </a:clrScheme>
    <a:fontScheme name="0000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00001 1">
        <a:dk1>
          <a:srgbClr val="4D4D4D"/>
        </a:dk1>
        <a:lt1>
          <a:srgbClr val="FFFFFF"/>
        </a:lt1>
        <a:dk2>
          <a:srgbClr val="4D4D4D"/>
        </a:dk2>
        <a:lt2>
          <a:srgbClr val="000000"/>
        </a:lt2>
        <a:accent1>
          <a:srgbClr val="0066CC"/>
        </a:accent1>
        <a:accent2>
          <a:srgbClr val="3399FF"/>
        </a:accent2>
        <a:accent3>
          <a:srgbClr val="FFFFFF"/>
        </a:accent3>
        <a:accent4>
          <a:srgbClr val="404040"/>
        </a:accent4>
        <a:accent5>
          <a:srgbClr val="AAB8E2"/>
        </a:accent5>
        <a:accent6>
          <a:srgbClr val="2D8AE7"/>
        </a:accent6>
        <a:hlink>
          <a:srgbClr val="CC99FF"/>
        </a:hlink>
        <a:folHlink>
          <a:srgbClr val="CCE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0001 2">
        <a:dk1>
          <a:srgbClr val="4D4D4D"/>
        </a:dk1>
        <a:lt1>
          <a:srgbClr val="FFFFFF"/>
        </a:lt1>
        <a:dk2>
          <a:srgbClr val="4D4D4D"/>
        </a:dk2>
        <a:lt2>
          <a:srgbClr val="000000"/>
        </a:lt2>
        <a:accent1>
          <a:srgbClr val="6666FF"/>
        </a:accent1>
        <a:accent2>
          <a:srgbClr val="6699FF"/>
        </a:accent2>
        <a:accent3>
          <a:srgbClr val="FFFFFF"/>
        </a:accent3>
        <a:accent4>
          <a:srgbClr val="404040"/>
        </a:accent4>
        <a:accent5>
          <a:srgbClr val="B8B8FF"/>
        </a:accent5>
        <a:accent6>
          <a:srgbClr val="5C8AE7"/>
        </a:accent6>
        <a:hlink>
          <a:srgbClr val="9999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0001 3">
        <a:dk1>
          <a:srgbClr val="4D4D4D"/>
        </a:dk1>
        <a:lt1>
          <a:srgbClr val="FFFFFF"/>
        </a:lt1>
        <a:dk2>
          <a:srgbClr val="4D4D4D"/>
        </a:dk2>
        <a:lt2>
          <a:srgbClr val="000000"/>
        </a:lt2>
        <a:accent1>
          <a:srgbClr val="6600CC"/>
        </a:accent1>
        <a:accent2>
          <a:srgbClr val="FF5050"/>
        </a:accent2>
        <a:accent3>
          <a:srgbClr val="FFFFFF"/>
        </a:accent3>
        <a:accent4>
          <a:srgbClr val="404040"/>
        </a:accent4>
        <a:accent5>
          <a:srgbClr val="B8AAE2"/>
        </a:accent5>
        <a:accent6>
          <a:srgbClr val="E74848"/>
        </a:accent6>
        <a:hlink>
          <a:srgbClr val="CC99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0001 4">
        <a:dk1>
          <a:srgbClr val="4D4D4D"/>
        </a:dk1>
        <a:lt1>
          <a:srgbClr val="FFFFFF"/>
        </a:lt1>
        <a:dk2>
          <a:srgbClr val="4D4D4D"/>
        </a:dk2>
        <a:lt2>
          <a:srgbClr val="6600CC"/>
        </a:lt2>
        <a:accent1>
          <a:srgbClr val="51358C"/>
        </a:accent1>
        <a:accent2>
          <a:srgbClr val="FF5050"/>
        </a:accent2>
        <a:accent3>
          <a:srgbClr val="FFFFFF"/>
        </a:accent3>
        <a:accent4>
          <a:srgbClr val="404040"/>
        </a:accent4>
        <a:accent5>
          <a:srgbClr val="B3AEC5"/>
        </a:accent5>
        <a:accent6>
          <a:srgbClr val="E74848"/>
        </a:accent6>
        <a:hlink>
          <a:srgbClr val="CCCC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Компьютерные вирусы  понятие их классификация1</Template>
  <TotalTime>17</TotalTime>
  <Words>1850</Words>
  <Application>Microsoft Office PowerPoint</Application>
  <PresentationFormat>Экран (4:3)</PresentationFormat>
  <Paragraphs>145</Paragraphs>
  <Slides>26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3" baseType="lpstr">
      <vt:lpstr>Arial</vt:lpstr>
      <vt:lpstr>Calibri</vt:lpstr>
      <vt:lpstr>inherit</vt:lpstr>
      <vt:lpstr>Tahoma</vt:lpstr>
      <vt:lpstr>Times New Roman</vt:lpstr>
      <vt:lpstr>Wingdings 2</vt:lpstr>
      <vt:lpstr>template</vt:lpstr>
      <vt:lpstr>Компьютерные вирусы  понятие и классификация</vt:lpstr>
      <vt:lpstr>Оглавление</vt:lpstr>
      <vt:lpstr>Презентация PowerPoint</vt:lpstr>
      <vt:lpstr>Компьютерный вирус это:</vt:lpstr>
      <vt:lpstr>Классификация</vt:lpstr>
      <vt:lpstr>Классификация</vt:lpstr>
      <vt:lpstr>Основные группы вирусов</vt:lpstr>
      <vt:lpstr>Загрузочные вирусы</vt:lpstr>
      <vt:lpstr>Файловые вирусы</vt:lpstr>
      <vt:lpstr>Презентация PowerPoint</vt:lpstr>
      <vt:lpstr>Сетевые вирусы</vt:lpstr>
      <vt:lpstr>Дополнительные типы вирусов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Статистика компьютерных вирусов на 2021 год</vt:lpstr>
      <vt:lpstr>Презентация PowerPoint</vt:lpstr>
      <vt:lpstr>Презентация PowerPoint</vt:lpstr>
      <vt:lpstr>Презентация PowerPoint</vt:lpstr>
      <vt:lpstr>Каналы распространения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Компьютерные вирусы  понятие и классификация</dc:title>
  <dc:creator>Максим</dc:creator>
  <cp:lastModifiedBy>Максим</cp:lastModifiedBy>
  <cp:revision>2</cp:revision>
  <dcterms:created xsi:type="dcterms:W3CDTF">2021-12-28T16:21:51Z</dcterms:created>
  <dcterms:modified xsi:type="dcterms:W3CDTF">2021-12-28T16:40:11Z</dcterms:modified>
</cp:coreProperties>
</file>