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8" r:id="rId5"/>
    <p:sldId id="269" r:id="rId6"/>
    <p:sldId id="270" r:id="rId7"/>
    <p:sldId id="271" r:id="rId8"/>
    <p:sldId id="272" r:id="rId9"/>
    <p:sldId id="266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7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8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05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620688"/>
            <a:ext cx="8424936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Литературный марафон:</a:t>
            </a:r>
          </a:p>
          <a:p>
            <a:pPr algn="ctr"/>
            <a:endParaRPr lang="ru-RU" sz="28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«Нравственные идеалы и современность»</a:t>
            </a:r>
          </a:p>
          <a:p>
            <a:pPr algn="ctr"/>
            <a:endParaRPr lang="ru-RU" sz="3200" b="1" dirty="0" smtClean="0">
              <a:solidFill>
                <a:srgbClr val="7030A0"/>
              </a:solidFill>
            </a:endParaRPr>
          </a:p>
          <a:p>
            <a:pPr algn="ctr"/>
            <a:endParaRPr lang="ru-RU" sz="3200" b="1" dirty="0" smtClean="0">
              <a:solidFill>
                <a:srgbClr val="7030A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100 лет со дня рождения А. И. Солженицына</a:t>
            </a:r>
          </a:p>
          <a:p>
            <a:pPr algn="ctr"/>
            <a:endParaRPr lang="ru-RU" sz="3200" b="1" dirty="0" smtClean="0">
              <a:solidFill>
                <a:srgbClr val="7030A0"/>
              </a:solidFill>
            </a:endParaRPr>
          </a:p>
          <a:p>
            <a:pPr algn="ctr"/>
            <a:endParaRPr lang="ru-RU" sz="3200" b="1" dirty="0" smtClean="0">
              <a:solidFill>
                <a:srgbClr val="7030A0"/>
              </a:solidFill>
            </a:endParaRPr>
          </a:p>
          <a:p>
            <a:pPr algn="ctr"/>
            <a:endParaRPr lang="ru-RU" sz="2800" b="1" dirty="0" smtClean="0">
              <a:solidFill>
                <a:srgbClr val="7030A0"/>
              </a:solidFill>
            </a:endParaRPr>
          </a:p>
          <a:p>
            <a:pPr algn="ctr"/>
            <a:endParaRPr lang="ru-RU" sz="2800" b="1" dirty="0" smtClean="0">
              <a:solidFill>
                <a:srgbClr val="7030A0"/>
              </a:solidFill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  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akson.ru/upload/resize_cache/ctpi/c4/c4a6d5cfd0fbc779d5594ddca4b7fb80/1000x1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9452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91680" y="908720"/>
            <a:ext cx="27924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3600" b="1" dirty="0" smtClean="0"/>
          </a:p>
          <a:p>
            <a:r>
              <a:rPr lang="ru-RU" sz="3600" b="1" dirty="0" smtClean="0"/>
              <a:t> </a:t>
            </a:r>
            <a:endParaRPr lang="ru-RU" sz="36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27584" y="476672"/>
          <a:ext cx="7848872" cy="6381328"/>
        </p:xfrm>
        <a:graphic>
          <a:graphicData uri="http://schemas.openxmlformats.org/drawingml/2006/table">
            <a:tbl>
              <a:tblPr/>
              <a:tblGrid>
                <a:gridCol w="4021330"/>
                <a:gridCol w="3827542"/>
              </a:tblGrid>
              <a:tr h="319066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Солдат-христианин</a:t>
                      </a:r>
                    </a:p>
                  </a:txBody>
                  <a:tcPr marL="66348" marR="663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Погибает, но не отступает от своих убеждений.  Но он невольно становится виновником гибели               четырех человек   </a:t>
                      </a:r>
                    </a:p>
                  </a:txBody>
                  <a:tcPr marL="66348" marR="663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533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Доброе расположение духа</a:t>
                      </a:r>
                    </a:p>
                  </a:txBody>
                  <a:tcPr marL="66348" marR="663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444444"/>
                          </a:solidFill>
                          <a:latin typeface="Times New Roman"/>
                          <a:ea typeface="Times New Roman"/>
                        </a:rPr>
                        <a:t>«По-прежнему лучезарная улыбка просветляет её лицо»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533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Доктор</a:t>
                      </a:r>
                    </a:p>
                  </a:txBody>
                  <a:tcPr marL="66348" marR="663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 «…в плену и потемках свое великое дело делал»</a:t>
                      </a:r>
                    </a:p>
                  </a:txBody>
                  <a:tcPr marL="66348" marR="663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akson.ru/upload/resize_cache/ctpi/c4/c4a6d5cfd0fbc779d5594ddca4b7fb80/1000x1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94525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99592" y="1036767"/>
            <a:ext cx="7524328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	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528" y="188640"/>
          <a:ext cx="8424936" cy="6669359"/>
        </p:xfrm>
        <a:graphic>
          <a:graphicData uri="http://schemas.openxmlformats.org/drawingml/2006/table">
            <a:tbl>
              <a:tblPr/>
              <a:tblGrid>
                <a:gridCol w="4316474"/>
                <a:gridCol w="4108462"/>
              </a:tblGrid>
              <a:tr h="285829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Взводный</a:t>
                      </a:r>
                    </a:p>
                  </a:txBody>
                  <a:tcPr marL="66348" marR="663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444444"/>
                          </a:solidFill>
                          <a:latin typeface="Times New Roman"/>
                          <a:ea typeface="Times New Roman"/>
                        </a:rPr>
                        <a:t>«У тех людей всегда лица хороши, кто в ладах с совестью своей»</a:t>
                      </a:r>
                      <a:endParaRPr lang="ru-RU" sz="1800" b="1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Безропотно ожидает своей участи     </a:t>
                      </a:r>
                    </a:p>
                  </a:txBody>
                  <a:tcPr marL="66348" marR="663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53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Крыжнев</a:t>
                      </a:r>
                    </a:p>
                  </a:txBody>
                  <a:tcPr marL="66348" marR="663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</a:rPr>
                        <a:t>Пытается купить себе право на жизнь ценой чужих жизней</a:t>
                      </a:r>
                    </a:p>
                  </a:txBody>
                  <a:tcPr marL="66348" marR="663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53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Матрена </a:t>
                      </a:r>
                    </a:p>
                  </a:txBody>
                  <a:tcPr marL="66348" marR="663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«У тех людей всегда лица хороши, кто в ладах с совестью своей»</a:t>
                      </a:r>
                    </a:p>
                  </a:txBody>
                  <a:tcPr marL="66348" marR="663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akson.ru/upload/resize_cache/ctpi/c4/c4a6d5cfd0fbc779d5594ddca4b7fb80/1000x1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9452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47664" y="2828836"/>
            <a:ext cx="5310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980728"/>
            <a:ext cx="81369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907704" y="561188"/>
            <a:ext cx="72362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Творческий конкурс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- пантомима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C:\Users\User\Desktop\JKaF2Egq8HXMlnbaVb53TSiBbNm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24744"/>
            <a:ext cx="4248472" cy="3384376"/>
          </a:xfrm>
          <a:prstGeom prst="rect">
            <a:avLst/>
          </a:prstGeom>
          <a:noFill/>
        </p:spPr>
      </p:pic>
      <p:pic>
        <p:nvPicPr>
          <p:cNvPr id="6147" name="Picture 3" descr="C:\Users\User\Desktop\ai_solzhienitsyn_matrionin_dvor__obraz_praviednitsy__matriony_dukhovnonravstviennyi_smysl_rasskazapritchi12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789040"/>
            <a:ext cx="4355976" cy="30689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akson.ru/upload/resize_cache/ctpi/c4/c4a6d5cfd0fbc779d5594ddca4b7fb80/1000x1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94525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475656" y="741856"/>
            <a:ext cx="64087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Конкурс капитанов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Users\User\Desktop\img13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068960"/>
            <a:ext cx="5796136" cy="378904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27584" y="1556792"/>
            <a:ext cx="83164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1.  Анализ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эпизода «В церкви» рассказа «Судьба человека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akson.ru/upload/resize_cache/ctpi/c4/c4a6d5cfd0fbc779d5594ddca4b7fb80/1000x1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36525"/>
            <a:ext cx="9144000" cy="699452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11560" y="0"/>
            <a:ext cx="80648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Char char="-"/>
            </a:pP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Какие 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черты характера главного героя раскрываются во время нахождения героя в церкви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Позиция какого героя ближе всего Соколову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b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Почему Соколов решается на побег?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7" name="Picture 1" descr="C:\Users\User\Desktop\6014678678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3140968"/>
            <a:ext cx="5761037" cy="35287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akson.ru/upload/resize_cache/ctpi/c4/c4a6d5cfd0fbc779d5594ddca4b7fb80/1000x1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94525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51520" y="933187"/>
            <a:ext cx="813690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 Анализ финала рассказа «Матренин двор».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C:\Users\User\Desktop\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204864"/>
            <a:ext cx="5220072" cy="43651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akson.ru/upload/resize_cache/ctpi/c4/c4a6d5cfd0fbc779d5594ddca4b7fb80/1000x1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9452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55576" y="692696"/>
            <a:ext cx="79928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чем смысл слова «праведник»?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32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вы понимаете финальные слова рассказа?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32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Что позволяет писателю назвать Матрёну праведницей, несмотря на то, что поведение и образ жизни не идеальны?</a:t>
            </a:r>
            <a:endParaRPr lang="ru-RU" sz="32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akson.ru/upload/resize_cache/ctpi/c4/c4a6d5cfd0fbc779d5594ddca4b7fb80/1000x1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36525"/>
            <a:ext cx="9144000" cy="699452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07704" y="620688"/>
            <a:ext cx="5040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1229561"/>
            <a:ext cx="8496944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Нужны ли праведники сегодня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современном обществе?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http://akson.ru/upload/resize_cache/ctpi/c4/c4a6d5cfd0fbc779d5594ddca4b7fb80/1000x1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36525"/>
            <a:ext cx="9144000" cy="6994525"/>
          </a:xfrm>
          <a:prstGeom prst="rect">
            <a:avLst/>
          </a:prstGeom>
          <a:noFill/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547664" y="-45967"/>
            <a:ext cx="712879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444444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b="1" i="1" dirty="0" smtClean="0">
              <a:solidFill>
                <a:srgbClr val="444444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“Нравственность едина во все века и для всех людей”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Д.С. Лихачёв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akson.ru/upload/resize_cache/ctpi/c4/c4a6d5cfd0fbc779d5594ddca4b7fb80/1000x1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36525"/>
            <a:ext cx="9144000" cy="699452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87624" y="332656"/>
            <a:ext cx="70567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            </a:t>
            </a:r>
            <a:endParaRPr lang="ru-RU" sz="2800" b="1" dirty="0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627784" y="-2539551"/>
            <a:ext cx="6048672" cy="8956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 smtClean="0">
              <a:solidFill>
                <a:schemeClr val="tx2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 smtClean="0">
              <a:solidFill>
                <a:schemeClr val="tx2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 smtClean="0">
              <a:solidFill>
                <a:schemeClr val="tx2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«Не стоит село без праведника»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А. Т. Солженицын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 smtClean="0">
              <a:solidFill>
                <a:schemeClr val="tx2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«…Честь, совесть, порядочность, надежность – самое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важное из того, что дает человеку жизнь. Обладая таким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богатством, можно выстоять в любых, даже невыносимо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тяжелых обстоятельствах. Выстоять и победить»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Б. Васильев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User\Desktop\solzhenicin_2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88640"/>
            <a:ext cx="2232248" cy="2533650"/>
          </a:xfrm>
          <a:prstGeom prst="rect">
            <a:avLst/>
          </a:prstGeom>
          <a:noFill/>
        </p:spPr>
      </p:pic>
      <p:pic>
        <p:nvPicPr>
          <p:cNvPr id="11267" name="Picture 3" descr="C:\Users\User\Desktop\Sholoxov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573016"/>
            <a:ext cx="2160240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akson.ru/upload/resize_cache/ctpi/c4/c4a6d5cfd0fbc779d5594ddca4b7fb80/1000x1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9452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620688"/>
            <a:ext cx="799288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   </a:t>
            </a:r>
            <a:endParaRPr lang="ru-RU" sz="3200" b="1" dirty="0" smtClean="0"/>
          </a:p>
          <a:p>
            <a:endParaRPr lang="ru-RU" sz="3200" b="1" dirty="0" smtClean="0"/>
          </a:p>
          <a:p>
            <a:endParaRPr lang="ru-RU" sz="2800" b="1" dirty="0"/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2339752" y="34216"/>
            <a:ext cx="49685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Разминка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628800"/>
            <a:ext cx="84249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 smtClean="0"/>
              <a:t> </a:t>
            </a:r>
            <a:r>
              <a:rPr lang="ru-RU" sz="3200" b="1" dirty="0" smtClean="0"/>
              <a:t> Кто </a:t>
            </a:r>
            <a:r>
              <a:rPr lang="ru-RU" sz="3200" b="1" dirty="0" smtClean="0"/>
              <a:t>поселяется в доме  </a:t>
            </a:r>
            <a:r>
              <a:rPr lang="ru-RU" sz="3200" b="1" dirty="0" smtClean="0"/>
              <a:t>Матрены Васильевны?</a:t>
            </a:r>
          </a:p>
          <a:p>
            <a:pPr lvl="0"/>
            <a:endParaRPr lang="ru-RU" sz="3200" b="1" dirty="0" smtClean="0"/>
          </a:p>
          <a:p>
            <a:pPr lvl="0"/>
            <a:r>
              <a:rPr lang="ru-RU" sz="3200" b="1" dirty="0" smtClean="0">
                <a:solidFill>
                  <a:schemeClr val="accent1"/>
                </a:solidFill>
              </a:rPr>
              <a:t>Чем </a:t>
            </a:r>
            <a:r>
              <a:rPr lang="ru-RU" sz="3200" b="1" dirty="0" smtClean="0">
                <a:solidFill>
                  <a:schemeClr val="accent1"/>
                </a:solidFill>
              </a:rPr>
              <a:t>занимается Матрена</a:t>
            </a:r>
            <a:r>
              <a:rPr lang="ru-RU" sz="3200" b="1" dirty="0" smtClean="0">
                <a:solidFill>
                  <a:schemeClr val="accent1"/>
                </a:solidFill>
              </a:rPr>
              <a:t>?</a:t>
            </a:r>
          </a:p>
          <a:p>
            <a:pPr lvl="0"/>
            <a:endParaRPr lang="ru-RU" sz="3200" b="1" dirty="0" smtClean="0"/>
          </a:p>
          <a:p>
            <a:pPr lvl="0"/>
            <a:r>
              <a:rPr lang="ru-RU" sz="3200" b="1" dirty="0" smtClean="0"/>
              <a:t>Как </a:t>
            </a:r>
            <a:r>
              <a:rPr lang="ru-RU" sz="3200" b="1" dirty="0" smtClean="0"/>
              <a:t>Соколов попал в плен?</a:t>
            </a:r>
            <a:endParaRPr lang="ru-RU" sz="3200" b="1" dirty="0"/>
          </a:p>
        </p:txBody>
      </p:sp>
      <p:pic>
        <p:nvPicPr>
          <p:cNvPr id="10242" name="Picture 2" descr="C:\Users\User\Desktop\wx108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3617640"/>
            <a:ext cx="2880320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akson.ru/upload/resize_cache/ctpi/c4/c4a6d5cfd0fbc779d5594ddca4b7fb80/1000x1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9452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404664"/>
            <a:ext cx="828092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smtClean="0"/>
              <a:t>Кто </a:t>
            </a:r>
            <a:r>
              <a:rPr lang="ru-RU" sz="3200" b="1" dirty="0" smtClean="0"/>
              <a:t>и в каком произведении проявляет дух товарищества, стойкость, преданность Отечеству</a:t>
            </a:r>
            <a:r>
              <a:rPr lang="ru-RU" sz="3200" b="1" dirty="0" smtClean="0"/>
              <a:t>?</a:t>
            </a:r>
          </a:p>
          <a:p>
            <a:pPr lvl="0"/>
            <a:endParaRPr lang="ru-RU" sz="3200" b="1" dirty="0" smtClean="0"/>
          </a:p>
          <a:p>
            <a:pPr lvl="0" algn="ctr"/>
            <a:r>
              <a:rPr lang="ru-RU" sz="3200" b="1" dirty="0" smtClean="0">
                <a:solidFill>
                  <a:schemeClr val="accent1"/>
                </a:solidFill>
              </a:rPr>
              <a:t>С </a:t>
            </a:r>
            <a:r>
              <a:rPr lang="ru-RU" sz="3200" b="1" dirty="0" smtClean="0">
                <a:solidFill>
                  <a:schemeClr val="accent1"/>
                </a:solidFill>
              </a:rPr>
              <a:t>помощью какого способа возвращала себе доброе расположение духа  Матрена? </a:t>
            </a:r>
            <a:endParaRPr lang="ru-RU" sz="3200" b="1" dirty="0" smtClean="0"/>
          </a:p>
        </p:txBody>
      </p:sp>
      <p:pic>
        <p:nvPicPr>
          <p:cNvPr id="25603" name="Picture 3" descr="C:\Users\User\Desktop\sudba-cheloveka-2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4066134"/>
            <a:ext cx="4279651" cy="27918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akson.ru/upload/resize_cache/ctpi/c4/c4a6d5cfd0fbc779d5594ddca4b7fb80/1000x1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94525"/>
          </a:xfrm>
          <a:prstGeom prst="rect">
            <a:avLst/>
          </a:prstGeom>
          <a:noFill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755576" y="-1598742"/>
            <a:ext cx="7848872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3200" b="1" dirty="0" smtClean="0">
              <a:solidFill>
                <a:schemeClr val="accent1"/>
              </a:solidFill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3200" b="1" dirty="0" smtClean="0">
              <a:solidFill>
                <a:schemeClr val="accent1"/>
              </a:solidFill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3200" b="1" dirty="0" smtClean="0">
              <a:solidFill>
                <a:schemeClr val="accent1"/>
              </a:solidFill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Какой случай из жизни Соколова доказывает, что герой верен долгу русского солдата?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Какие испытания судьбы пережил герой рассказа «Судьба человека»?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908720"/>
            <a:ext cx="82089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latin typeface="+mj-lt"/>
              </a:rPr>
              <a:t>   Кто </a:t>
            </a:r>
            <a:r>
              <a:rPr lang="ru-RU" sz="3200" b="1" dirty="0" smtClean="0">
                <a:latin typeface="+mj-lt"/>
              </a:rPr>
              <a:t>и в каком произведении проявляет </a:t>
            </a:r>
            <a:r>
              <a:rPr lang="ru-RU" sz="3200" b="1" dirty="0" smtClean="0">
                <a:latin typeface="+mj-lt"/>
              </a:rPr>
              <a:t>        такое </a:t>
            </a:r>
            <a:r>
              <a:rPr lang="ru-RU" sz="3200" b="1" dirty="0" smtClean="0">
                <a:latin typeface="+mj-lt"/>
              </a:rPr>
              <a:t>качество человека, как бескорыстие?</a:t>
            </a:r>
            <a:endParaRPr lang="ru-RU" sz="3200" b="1" dirty="0">
              <a:latin typeface="+mj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akson.ru/upload/resize_cache/ctpi/c4/c4a6d5cfd0fbc779d5594ddca4b7fb80/1000x1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94525"/>
          </a:xfrm>
          <a:prstGeom prst="rect">
            <a:avLst/>
          </a:prstGeom>
          <a:noFill/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1547664" y="167825"/>
            <a:ext cx="561662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«Ромашка»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55576" y="836712"/>
            <a:ext cx="79208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/>
              <a:t>«Разве уж догадаются, враги, а то ни в </a:t>
            </a:r>
            <a:r>
              <a:rPr lang="ru-RU" sz="2400" b="1" dirty="0" err="1" smtClean="0"/>
              <a:t>жисть</a:t>
            </a:r>
            <a:r>
              <a:rPr lang="ru-RU" sz="2400" b="1" dirty="0" smtClean="0"/>
              <a:t> не найдут</a:t>
            </a:r>
            <a:r>
              <a:rPr lang="ru-RU" sz="2400" b="1" dirty="0" smtClean="0"/>
              <a:t>»</a:t>
            </a:r>
          </a:p>
          <a:p>
            <a:pPr lvl="0" algn="ctr"/>
            <a:endParaRPr lang="ru-RU" sz="2400" b="1" dirty="0" smtClean="0"/>
          </a:p>
          <a:p>
            <a:pPr lvl="0" algn="ctr"/>
            <a:r>
              <a:rPr lang="ru-RU" sz="2400" b="1" dirty="0" smtClean="0">
                <a:solidFill>
                  <a:schemeClr val="accent1"/>
                </a:solidFill>
              </a:rPr>
              <a:t>«Ни к столбу, ни к </a:t>
            </a:r>
            <a:r>
              <a:rPr lang="ru-RU" sz="2400" b="1" dirty="0" err="1" smtClean="0">
                <a:solidFill>
                  <a:schemeClr val="accent1"/>
                </a:solidFill>
              </a:rPr>
              <a:t>перилу</a:t>
            </a:r>
            <a:r>
              <a:rPr lang="ru-RU" sz="2400" b="1" dirty="0" smtClean="0">
                <a:solidFill>
                  <a:schemeClr val="accent1"/>
                </a:solidFill>
              </a:rPr>
              <a:t> эта работа</a:t>
            </a:r>
            <a:r>
              <a:rPr lang="ru-RU" sz="2400" b="1" dirty="0" smtClean="0">
                <a:solidFill>
                  <a:schemeClr val="accent1"/>
                </a:solidFill>
              </a:rPr>
              <a:t>»</a:t>
            </a:r>
            <a:endParaRPr lang="ru-RU" sz="2400" b="1" dirty="0" smtClean="0">
              <a:solidFill>
                <a:schemeClr val="accent1"/>
              </a:solidFill>
            </a:endParaRPr>
          </a:p>
          <a:p>
            <a:pPr lvl="0" algn="ctr"/>
            <a:endParaRPr lang="ru-RU" sz="2400" b="1" dirty="0" smtClean="0"/>
          </a:p>
          <a:p>
            <a:pPr lvl="0" algn="ctr"/>
            <a:r>
              <a:rPr lang="ru-RU" sz="2400" b="1" dirty="0" smtClean="0"/>
              <a:t>«</a:t>
            </a:r>
            <a:r>
              <a:rPr lang="ru-RU" sz="2400" b="1" dirty="0" smtClean="0"/>
              <a:t>Там, где мне надо раз шагнуть, — я три раза шагаю, так и идем с ним враздробь, как конь с черепахой»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27584" y="3212976"/>
            <a:ext cx="77768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chemeClr val="accent1"/>
                </a:solidFill>
              </a:rPr>
              <a:t>«</a:t>
            </a:r>
            <a:r>
              <a:rPr lang="ru-RU" sz="2400" b="1" dirty="0" smtClean="0">
                <a:solidFill>
                  <a:schemeClr val="accent1"/>
                </a:solidFill>
              </a:rPr>
              <a:t>Ну, и мне там пришлось, браток, хлебнуть горюшка по ноздри и выше</a:t>
            </a:r>
            <a:r>
              <a:rPr lang="ru-RU" sz="2400" b="1" dirty="0" smtClean="0">
                <a:solidFill>
                  <a:schemeClr val="accent1"/>
                </a:solidFill>
              </a:rPr>
              <a:t>»</a:t>
            </a:r>
            <a:endParaRPr lang="ru-RU" sz="2400" b="1" dirty="0" smtClean="0">
              <a:solidFill>
                <a:schemeClr val="accent1"/>
              </a:solidFill>
            </a:endParaRPr>
          </a:p>
          <a:p>
            <a:pPr lvl="0" algn="ctr"/>
            <a:endParaRPr lang="ru-RU" sz="2400" b="1" dirty="0" smtClean="0"/>
          </a:p>
          <a:p>
            <a:pPr lvl="0" algn="ctr"/>
            <a:r>
              <a:rPr lang="ru-RU" sz="2400" b="1" dirty="0" smtClean="0"/>
              <a:t>«</a:t>
            </a:r>
            <a:r>
              <a:rPr lang="ru-RU" sz="2400" b="1" dirty="0" smtClean="0"/>
              <a:t>До самой смерти, до последнего моего часа, помирать буду, а не прощу себе, что тогда ее оттолкнул</a:t>
            </a:r>
            <a:r>
              <a:rPr lang="ru-RU" sz="2400" b="1" dirty="0" smtClean="0"/>
              <a:t>!..»</a:t>
            </a:r>
            <a:endParaRPr lang="ru-RU" sz="2400" b="1" dirty="0" smtClean="0"/>
          </a:p>
          <a:p>
            <a:pPr lvl="0" algn="ctr"/>
            <a:endParaRPr lang="ru-RU" sz="2400" b="1" dirty="0" smtClean="0"/>
          </a:p>
          <a:p>
            <a:pPr lvl="0" algn="ctr"/>
            <a:r>
              <a:rPr lang="ru-RU" sz="2400" b="1" dirty="0" smtClean="0">
                <a:solidFill>
                  <a:schemeClr val="accent1"/>
                </a:solidFill>
              </a:rPr>
              <a:t>«</a:t>
            </a:r>
            <a:r>
              <a:rPr lang="ru-RU" sz="2400" b="1" dirty="0" smtClean="0">
                <a:solidFill>
                  <a:schemeClr val="accent1"/>
                </a:solidFill>
              </a:rPr>
              <a:t>Бойся портного да пастуха. По всей деревне тебя ославят, если что им не так</a:t>
            </a:r>
            <a:r>
              <a:rPr lang="ru-RU" sz="2400" b="1" dirty="0" smtClean="0">
                <a:solidFill>
                  <a:schemeClr val="accent1"/>
                </a:solidFill>
              </a:rPr>
              <a:t>»</a:t>
            </a:r>
            <a:endParaRPr lang="ru-RU" sz="24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 descr="http://akson.ru/upload/resize_cache/ctpi/c4/c4a6d5cfd0fbc779d5594ddca4b7fb80/1000x100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996952"/>
            <a:ext cx="8686800" cy="2041773"/>
          </a:xfrm>
          <a:prstGeom prst="rect">
            <a:avLst/>
          </a:prstGeom>
          <a:noFill/>
        </p:spPr>
      </p:pic>
      <p:pic>
        <p:nvPicPr>
          <p:cNvPr id="8" name="Picture 2" descr="http://akson.ru/upload/resize_cache/ctpi/c4/c4a6d5cfd0fbc779d5594ddca4b7fb80/1000x1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94525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755576" y="1052736"/>
            <a:ext cx="74888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/>
              <a:t>«И что было двух не срядить? Один бы трактор занемог – другой подтянул. А теперь чего будет – Богу весть</a:t>
            </a:r>
            <a:r>
              <a:rPr lang="ru-RU" sz="2400" b="1" dirty="0" smtClean="0"/>
              <a:t>!…»</a:t>
            </a:r>
          </a:p>
          <a:p>
            <a:pPr lvl="0" algn="ctr"/>
            <a:endParaRPr lang="ru-RU" sz="2400" b="1" dirty="0" smtClean="0"/>
          </a:p>
          <a:p>
            <a:pPr lvl="0" algn="ctr"/>
            <a:endParaRPr lang="ru-RU" sz="2400" b="1" dirty="0" smtClean="0"/>
          </a:p>
          <a:p>
            <a:pPr lvl="0" algn="ctr"/>
            <a:r>
              <a:rPr lang="ru-RU" sz="2400" b="1" dirty="0" smtClean="0">
                <a:solidFill>
                  <a:schemeClr val="accent1"/>
                </a:solidFill>
              </a:rPr>
              <a:t>«Пойдем отсюда, товарищ, церковь велика</a:t>
            </a:r>
            <a:r>
              <a:rPr lang="ru-RU" sz="2400" b="1" dirty="0" smtClean="0">
                <a:solidFill>
                  <a:schemeClr val="accent1"/>
                </a:solidFill>
              </a:rPr>
              <a:t>»</a:t>
            </a:r>
            <a:endParaRPr lang="ru-RU" sz="2400" b="1" dirty="0" smtClean="0">
              <a:solidFill>
                <a:schemeClr val="accent1"/>
              </a:solidFill>
            </a:endParaRPr>
          </a:p>
        </p:txBody>
      </p:sp>
      <p:pic>
        <p:nvPicPr>
          <p:cNvPr id="28674" name="Picture 2" descr="C:\Users\User\Desktop\5GHvo0DzpfTY0fROmEJvXuJNLeI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3543672"/>
            <a:ext cx="4757936" cy="3314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akson.ru/upload/resize_cache/ctpi/c4/c4a6d5cfd0fbc779d5594ddca4b7fb80/1000x1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94525"/>
          </a:xfrm>
          <a:prstGeom prst="rect">
            <a:avLst/>
          </a:prstGeom>
          <a:noFill/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987824" y="-26223"/>
            <a:ext cx="280831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«Диалоги»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209591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2F303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2F303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2F303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 И вилы свои бери!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2F303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909301"/>
            <a:ext cx="874846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2F303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800" b="1" i="1" dirty="0" smtClean="0">
              <a:solidFill>
                <a:srgbClr val="2F303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2F303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— Не пойму, Матрена Васильевна, как же этот        Антошка вам приходится?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63688" y="4365104"/>
            <a:ext cx="58326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i="1" dirty="0" smtClean="0">
              <a:solidFill>
                <a:srgbClr val="2F303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i="1" dirty="0" smtClean="0">
              <a:solidFill>
                <a:srgbClr val="2F303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откуда вы ехали?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03648" y="2708920"/>
            <a:ext cx="669024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800" b="1" i="1" dirty="0" smtClean="0">
              <a:solidFill>
                <a:srgbClr val="2F303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800" b="1" i="1" dirty="0" smtClean="0">
              <a:solidFill>
                <a:srgbClr val="2F303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2F303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2F303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— </a:t>
            </a:r>
            <a:r>
              <a:rPr lang="ru-RU" sz="28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lang="ru-RU" sz="28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дного </a:t>
            </a:r>
            <a:r>
              <a:rPr lang="ru-RU" sz="28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тебе на могилу хватит</a:t>
            </a:r>
            <a:r>
              <a:rPr lang="ru-RU" sz="28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akson.ru/upload/resize_cache/ctpi/c4/c4a6d5cfd0fbc779d5594ddca4b7fb80/1000x1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94525"/>
          </a:xfrm>
          <a:prstGeom prst="rect">
            <a:avLst/>
          </a:prstGeom>
          <a:noFill/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23728" y="404664"/>
            <a:ext cx="47525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«Бег с препятствиями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Проверка задания</a:t>
            </a:r>
          </a:p>
          <a:p>
            <a:pPr algn="ctr"/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899592" y="1700808"/>
          <a:ext cx="7752183" cy="5157192"/>
        </p:xfrm>
        <a:graphic>
          <a:graphicData uri="http://schemas.openxmlformats.org/drawingml/2006/table">
            <a:tbl>
              <a:tblPr/>
              <a:tblGrid>
                <a:gridCol w="3971793"/>
                <a:gridCol w="3780390"/>
              </a:tblGrid>
              <a:tr h="87050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Бескорыстие Матрены</a:t>
                      </a:r>
                    </a:p>
                  </a:txBody>
                  <a:tcPr marL="66348" marR="663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2000" b="1" dirty="0">
                          <a:solidFill>
                            <a:srgbClr val="444444"/>
                          </a:solidFill>
                          <a:latin typeface="Times New Roman"/>
                          <a:ea typeface="Times New Roman"/>
                        </a:rPr>
                        <a:t>«Надо будет помочь колхозу»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79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Праведник </a:t>
                      </a:r>
                    </a:p>
                  </a:txBody>
                  <a:tcPr marL="66348" marR="663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450"/>
                        </a:spcBef>
                        <a:spcAft>
                          <a:spcPts val="450"/>
                        </a:spcAft>
                      </a:pPr>
                      <a:r>
                        <a:rPr lang="ru-RU" sz="2000" b="1" dirty="0">
                          <a:solidFill>
                            <a:srgbClr val="444444"/>
                          </a:solidFill>
                          <a:latin typeface="Times New Roman"/>
                          <a:ea typeface="Times New Roman"/>
                        </a:rPr>
                        <a:t>Не предаётся греху гордыни, умеет быть благодарным, не свойственны чувства зависти, злости, обиды, стяжательства. Безразличие к материальным ценностям.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6348" marR="663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889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Внутреннее состояние героини, передаваемое с помощью описания пейзажа</a:t>
                      </a:r>
                    </a:p>
                  </a:txBody>
                  <a:tcPr marL="66348" marR="663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Психологизм. </a:t>
                      </a:r>
                    </a:p>
                  </a:txBody>
                  <a:tcPr marL="66348" marR="663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357</TotalTime>
  <Words>532</Words>
  <Application>Microsoft Office PowerPoint</Application>
  <PresentationFormat>Экран (4:3)</PresentationFormat>
  <Paragraphs>131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Windows User</cp:lastModifiedBy>
  <cp:revision>43</cp:revision>
  <dcterms:created xsi:type="dcterms:W3CDTF">2016-10-10T17:56:47Z</dcterms:created>
  <dcterms:modified xsi:type="dcterms:W3CDTF">2017-10-16T00:49:45Z</dcterms:modified>
</cp:coreProperties>
</file>