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80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80" autoAdjust="0"/>
  </p:normalViewPr>
  <p:slideViewPr>
    <p:cSldViewPr>
      <p:cViewPr>
        <p:scale>
          <a:sx n="50" d="100"/>
          <a:sy n="50" d="100"/>
        </p:scale>
        <p:origin x="-1722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image" Target="../media/image4.pn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23728" y="1484784"/>
            <a:ext cx="66602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ДУХОВНО-НРАВСТВЕННОЕ ВОСПИТАНИЕ ДОШКОЛЬНИКОВ 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ПУТЕМ ПРИОБЩЕНИЯ К ИСТОКАМ РУССКОЙ НАРОДНОЙ КУЛЬТУРЫ.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4365104"/>
            <a:ext cx="39239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solidFill>
                  <a:schemeClr val="bg1"/>
                </a:solidFill>
              </a:rPr>
              <a:t>Подготовила: </a:t>
            </a:r>
            <a:r>
              <a:rPr lang="ru-RU" sz="2000" i="1" dirty="0" smtClean="0">
                <a:solidFill>
                  <a:schemeClr val="bg1"/>
                </a:solidFill>
              </a:rPr>
              <a:t>Некрасова И.В. –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r"/>
            <a:r>
              <a:rPr lang="ru-RU" i="1" dirty="0" smtClean="0">
                <a:solidFill>
                  <a:schemeClr val="bg1"/>
                </a:solidFill>
              </a:rPr>
              <a:t>воспитатель МАДОУ </a:t>
            </a:r>
          </a:p>
          <a:p>
            <a:pPr algn="r"/>
            <a:r>
              <a:rPr lang="ru-RU" i="1" dirty="0" smtClean="0">
                <a:solidFill>
                  <a:schemeClr val="bg1"/>
                </a:solidFill>
              </a:rPr>
              <a:t>«Центр развития ребёнка – </a:t>
            </a:r>
          </a:p>
          <a:p>
            <a:pPr algn="r"/>
            <a:r>
              <a:rPr lang="ru-RU" i="1" dirty="0" smtClean="0">
                <a:solidFill>
                  <a:schemeClr val="bg1"/>
                </a:solidFill>
              </a:rPr>
              <a:t>детский сад №35 «Родничок» </a:t>
            </a:r>
          </a:p>
          <a:p>
            <a:pPr algn="r"/>
            <a:r>
              <a:rPr lang="ru-RU" i="1" dirty="0" smtClean="0">
                <a:solidFill>
                  <a:schemeClr val="bg1"/>
                </a:solidFill>
              </a:rPr>
              <a:t>города Губкин Белгородской области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Picture 11" descr="7liwhlrz8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429000"/>
            <a:ext cx="1224136" cy="272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7liwhlrz8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77072"/>
            <a:ext cx="1080120" cy="240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5229200"/>
            <a:ext cx="6381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0241" name="Picture 1" descr="D:\Работа\Фото\Кружок\DSC_0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548680"/>
            <a:ext cx="2633435" cy="396044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2" name="Picture 2" descr="F:\Некрасова Чтения\DSC045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645024"/>
            <a:ext cx="3834947" cy="28762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2050" name="Picture 2" descr="C:\Users\Ирина\Desktop\Фото дети\DSC045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548680"/>
            <a:ext cx="2031690" cy="270892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797152"/>
            <a:ext cx="638175" cy="1428750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5301208"/>
            <a:ext cx="477357" cy="1068710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5589240"/>
            <a:ext cx="413030" cy="924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9217" name="Picture 1" descr="D:\Работа\Фото\Кружок\DSC_00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620688"/>
            <a:ext cx="3140506" cy="20882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9218" name="Picture 2" descr="D:\Работа\Фото\Кружок\DSC_00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620688"/>
            <a:ext cx="3144540" cy="209091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9219" name="Picture 3" descr="D:\Работа\Фото\Изостудия\DSC_00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2996952"/>
            <a:ext cx="5184576" cy="344392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5157192"/>
            <a:ext cx="6381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268760"/>
            <a:ext cx="2734272" cy="3645696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548680"/>
            <a:ext cx="3456384" cy="259228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717032"/>
            <a:ext cx="3456384" cy="259228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5085184"/>
            <a:ext cx="638175" cy="1428750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5445224"/>
            <a:ext cx="502386" cy="1124744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5805264"/>
            <a:ext cx="380866" cy="852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7171" name="Picture 3" descr="D:\Работа\Фото\Экскурсии в музей\Экскурсии в музей_1 (Я собираюсь на праздник)\S60009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772816"/>
            <a:ext cx="3888432" cy="291632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" descr="D:\Работа\Фото\Экскурсии в музей\S60009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861048"/>
            <a:ext cx="3264363" cy="244827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3" name="Picture 2" descr="D:\Работа\Фото\Экскурсии в музей\S60009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43600" y="548680"/>
            <a:ext cx="3168352" cy="237626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941168"/>
            <a:ext cx="638175" cy="1428750"/>
          </a:xfrm>
          <a:prstGeom prst="rect">
            <a:avLst/>
          </a:prstGeom>
          <a:noFill/>
        </p:spPr>
      </p:pic>
      <p:pic>
        <p:nvPicPr>
          <p:cNvPr id="14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301208"/>
            <a:ext cx="541684" cy="1212726"/>
          </a:xfrm>
          <a:prstGeom prst="rect">
            <a:avLst/>
          </a:prstGeom>
          <a:noFill/>
        </p:spPr>
      </p:pic>
      <p:pic>
        <p:nvPicPr>
          <p:cNvPr id="15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5877272"/>
            <a:ext cx="350143" cy="783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6146" name="Picture 2" descr="D:\Работа\Фото\Экскурсии в музей\Экскурсия в музей_3 (Народная игрушка)\Для конспектов 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76672"/>
            <a:ext cx="3419871" cy="256490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6147" name="Picture 3" descr="D:\Работа\Фото\Экскурсии в музей\Экскурсия в музей_3 (Народная игрушка)\Для конспектов 0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1124744"/>
            <a:ext cx="2880320" cy="384042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6148" name="Picture 4" descr="D:\Работа\Фото\Экскурсии в музей\Экскурсия в музей_3 (Народная игрушка)\Для конспектов 0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573016"/>
            <a:ext cx="3419872" cy="256490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157192"/>
            <a:ext cx="6381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5121" name="Picture 1" descr="D:\Работа\Фото\Экскурсии в музей\Экскурсия в музей_3 (Народная игрушка)\Для конспектов 0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204864"/>
            <a:ext cx="2754306" cy="367240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2" name="Picture 3" descr="D:\Работа\Фото\Экскурсии в музей\Экскурсия в музей_3 (Народная игрушка)\Для конспектов 0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548680"/>
            <a:ext cx="3456384" cy="259228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3" name="Picture 2" descr="D:\Работа\Фото\Экскурсии в музей\Экскурсия в музей_3 (Народная игрушка)\Для конспектов 0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645024"/>
            <a:ext cx="3456384" cy="259228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4368" y="548680"/>
            <a:ext cx="6381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0" name="Picture 5" descr="DSC_00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509120"/>
            <a:ext cx="3001268" cy="199601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Picture 6" descr="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04664"/>
            <a:ext cx="1563506" cy="214642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" name="Picture 5" descr="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404664"/>
            <a:ext cx="1506843" cy="206652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Picture 7" descr="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52188">
            <a:off x="2278195" y="2869458"/>
            <a:ext cx="2094143" cy="1525014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" name="Picture 8" descr="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87596">
            <a:off x="6663574" y="2928744"/>
            <a:ext cx="2113170" cy="1540854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" name="Picture 10" descr="0009-010-Ugadaj-k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992" y="476672"/>
            <a:ext cx="2184380" cy="1529066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" name="Picture 15" descr="Для конспектов 07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8" y="2348880"/>
            <a:ext cx="1862748" cy="13970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7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71800" y="5085184"/>
            <a:ext cx="638175" cy="1428750"/>
          </a:xfrm>
          <a:prstGeom prst="rect">
            <a:avLst/>
          </a:prstGeom>
          <a:noFill/>
        </p:spPr>
      </p:pic>
      <p:pic>
        <p:nvPicPr>
          <p:cNvPr id="18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68344" y="5085184"/>
            <a:ext cx="63817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23728" y="276037"/>
            <a:ext cx="7020272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None/>
              <a:tabLst>
                <a:tab pos="539750" algn="l"/>
                <a:tab pos="8318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Список использованной литературы: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ФГОС ДО // Сборник нормативно-правовых документов в образовании – 2014 - №4 - 275 с. </a:t>
            </a:r>
          </a:p>
          <a:p>
            <a:pPr marL="0" marR="0" lvl="0" indent="342900" algn="just" defTabSz="914400" rtl="0" eaLnBrk="0" fontAlgn="base" latinLnBrk="0" hangingPunct="0"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342900" algn="just" eaLnBrk="0" fontAlgn="base" hangingPunct="0">
              <a:spcBef>
                <a:spcPts val="100"/>
              </a:spcBef>
              <a:spcAft>
                <a:spcPts val="100"/>
              </a:spcAft>
              <a:buFontTx/>
              <a:buChar char="•"/>
              <a:tabLst>
                <a:tab pos="539750" algn="l"/>
                <a:tab pos="831850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Князева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О.Л. </a:t>
            </a:r>
            <a:r>
              <a:rPr lang="ru-RU" sz="240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Маханёва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М.Д. Приобщение детей к истокам русской народной культуры. ФГОС : Программа. Учебно-методическое пособие. – 3-е изд., </a:t>
            </a:r>
            <a:r>
              <a:rPr lang="ru-RU" sz="2400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перераб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и доп. – СПб:  Детство-Пресс, 2015,– 304 с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indent="342900" algn="just" eaLnBrk="0" fontAlgn="base" hangingPunct="0">
              <a:spcBef>
                <a:spcPts val="100"/>
              </a:spcBef>
              <a:spcAft>
                <a:spcPts val="100"/>
              </a:spcAft>
              <a:tabLst>
                <a:tab pos="539750" algn="l"/>
                <a:tab pos="83185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Char char="•"/>
              <a:tabLst>
                <a:tab pos="539750" algn="l"/>
                <a:tab pos="8318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Натарова, В.И. и др. Моя страна. Возрождение национальной культуры и воспитание нравственно-патриотических чувств. Практическое пособие для воспитателей и методистов ДОУ, Воронеж: ТЦ «Учитель», 2005, – 205 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836712"/>
            <a:ext cx="288032" cy="644845"/>
          </a:xfrm>
          <a:prstGeom prst="rect">
            <a:avLst/>
          </a:prstGeom>
          <a:noFill/>
        </p:spPr>
      </p:pic>
      <p:pic>
        <p:nvPicPr>
          <p:cNvPr id="20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060848"/>
            <a:ext cx="288032" cy="644845"/>
          </a:xfrm>
          <a:prstGeom prst="rect">
            <a:avLst/>
          </a:prstGeom>
          <a:noFill/>
        </p:spPr>
      </p:pic>
      <p:pic>
        <p:nvPicPr>
          <p:cNvPr id="2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221088"/>
            <a:ext cx="288032" cy="644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51721" y="2060848"/>
            <a:ext cx="70922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Constantia" pitchFamily="18" charset="0"/>
              </a:rPr>
              <a:t>Спасибо за внимание!</a:t>
            </a:r>
            <a:endParaRPr lang="ru-RU" sz="4800" b="1" i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3140968"/>
            <a:ext cx="1224136" cy="2740603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861048"/>
            <a:ext cx="1008112" cy="2251629"/>
          </a:xfrm>
          <a:prstGeom prst="rect">
            <a:avLst/>
          </a:prstGeom>
          <a:noFill/>
        </p:spPr>
      </p:pic>
      <p:pic>
        <p:nvPicPr>
          <p:cNvPr id="14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491924"/>
            <a:ext cx="838837" cy="1877994"/>
          </a:xfrm>
          <a:prstGeom prst="rect">
            <a:avLst/>
          </a:prstGeom>
          <a:noFill/>
        </p:spPr>
      </p:pic>
      <p:pic>
        <p:nvPicPr>
          <p:cNvPr id="15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923972"/>
            <a:ext cx="710183" cy="1589962"/>
          </a:xfrm>
          <a:prstGeom prst="rect">
            <a:avLst/>
          </a:prstGeom>
          <a:noFill/>
        </p:spPr>
      </p:pic>
      <p:pic>
        <p:nvPicPr>
          <p:cNvPr id="16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5373216"/>
            <a:ext cx="541684" cy="1212726"/>
          </a:xfrm>
          <a:prstGeom prst="rect">
            <a:avLst/>
          </a:prstGeom>
          <a:noFill/>
        </p:spPr>
      </p:pic>
      <p:pic>
        <p:nvPicPr>
          <p:cNvPr id="17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5733256"/>
            <a:ext cx="413030" cy="924694"/>
          </a:xfrm>
          <a:prstGeom prst="rect">
            <a:avLst/>
          </a:prstGeom>
          <a:noFill/>
        </p:spPr>
      </p:pic>
      <p:pic>
        <p:nvPicPr>
          <p:cNvPr id="18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5" y="6093296"/>
            <a:ext cx="288032" cy="644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83768" y="620688"/>
            <a:ext cx="61744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Одной из задач </a:t>
            </a:r>
            <a:r>
              <a:rPr lang="ru-RU" sz="2400" b="1" dirty="0" smtClean="0">
                <a:solidFill>
                  <a:schemeClr val="bg1"/>
                </a:solidFill>
              </a:rPr>
              <a:t>Федерального Государственного Стандарта </a:t>
            </a:r>
            <a:r>
              <a:rPr lang="ru-RU" sz="2400" dirty="0" smtClean="0">
                <a:solidFill>
                  <a:schemeClr val="bg1"/>
                </a:solidFill>
              </a:rPr>
              <a:t>дошкольного образования, утверждённого приказом Министерства образования и науки Российской Федерации от «17» октября 2013 года N1155, является </a:t>
            </a:r>
            <a:r>
              <a:rPr lang="ru-RU" sz="2400" b="1" i="1" dirty="0" smtClean="0">
                <a:solidFill>
                  <a:schemeClr val="bg1"/>
                </a:solidFill>
              </a:rPr>
              <a:t>«объединение обучения и воспитания в целостный образовательный процесс на основе духовно-нравственных и социокультурных ценностей и принятых в обществе правил и норм поведения в интересах человека, семьи, общества; формирование общей культуры личности детей…, развития их социальных, нравственных, эстетических, интеллектуальных… качеств…»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339752" y="548680"/>
            <a:ext cx="64087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проводимой мной работы: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у детей дошкольного возраста базиса культуры на основе ознакомления с бытом и жизнью родного народа, его характером, присущими ему нравственными ценностями, традициями, особенностями культуры.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140968"/>
            <a:ext cx="1512168" cy="3385451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717032"/>
            <a:ext cx="1249282" cy="2796902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221088"/>
            <a:ext cx="1024138" cy="2292846"/>
          </a:xfrm>
          <a:prstGeom prst="rect">
            <a:avLst/>
          </a:prstGeom>
          <a:noFill/>
        </p:spPr>
      </p:pic>
      <p:pic>
        <p:nvPicPr>
          <p:cNvPr id="14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725144"/>
            <a:ext cx="782191" cy="1751174"/>
          </a:xfrm>
          <a:prstGeom prst="rect">
            <a:avLst/>
          </a:prstGeom>
          <a:noFill/>
        </p:spPr>
      </p:pic>
      <p:pic>
        <p:nvPicPr>
          <p:cNvPr id="15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5085184"/>
            <a:ext cx="638175" cy="1428750"/>
          </a:xfrm>
          <a:prstGeom prst="rect">
            <a:avLst/>
          </a:prstGeom>
          <a:noFill/>
        </p:spPr>
      </p:pic>
      <p:pic>
        <p:nvPicPr>
          <p:cNvPr id="16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4471" y="5373216"/>
            <a:ext cx="509520" cy="1140718"/>
          </a:xfrm>
          <a:prstGeom prst="rect">
            <a:avLst/>
          </a:prstGeom>
          <a:noFill/>
        </p:spPr>
      </p:pic>
      <p:pic>
        <p:nvPicPr>
          <p:cNvPr id="17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6905" y="5589240"/>
            <a:ext cx="413030" cy="924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6386" name="Picture 2" descr="D:\Работа\Фото\Изостудия\DSC_0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633" y="2780928"/>
            <a:ext cx="5306372" cy="352839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0" name="Picture 1" descr="D:\Работа\Фото\Изостудия\DSC_0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48680"/>
            <a:ext cx="4548318" cy="302433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692696"/>
            <a:ext cx="638175" cy="1428750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1340768"/>
            <a:ext cx="445194" cy="996702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844824"/>
            <a:ext cx="284376" cy="6366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5362" name="Picture 2" descr="D:\Работа\Фото\Изостудия\DSC_0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04664"/>
            <a:ext cx="4176464" cy="277707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0" name="Picture 1" descr="D:\Работа\Фото\Изостудия\DSC_0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212976"/>
            <a:ext cx="4981491" cy="331236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332656"/>
            <a:ext cx="638175" cy="1428750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4368" y="764704"/>
            <a:ext cx="494159" cy="1106326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1196752"/>
            <a:ext cx="350143" cy="783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4337" name="Picture 1" descr="D:\Работа\Фото\Изостудия\DSC_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76672"/>
            <a:ext cx="4800724" cy="319217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4338" name="Picture 2" descr="C:\Users\Ирина\Desktop\Фото дети\DSC045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3" y="4437112"/>
            <a:ext cx="2315749" cy="173681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4339" name="Picture 3" descr="C:\Users\Ирина\Desktop\Фото дети\DSC045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861048"/>
            <a:ext cx="1761660" cy="259228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4340" name="Picture 4" descr="C:\Users\Ирина\Desktop\Фото дети\DSC045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4437112"/>
            <a:ext cx="2459765" cy="184482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3313" name="Picture 1" descr="D:\Работа\Фото\Изостудия\DSC_00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04664"/>
            <a:ext cx="3346185" cy="222275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3327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1196752"/>
            <a:ext cx="638175" cy="1428750"/>
          </a:xfrm>
          <a:prstGeom prst="rect">
            <a:avLst/>
          </a:prstGeom>
          <a:noFill/>
        </p:spPr>
      </p:pic>
      <p:pic>
        <p:nvPicPr>
          <p:cNvPr id="29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124744"/>
            <a:ext cx="638175" cy="1428750"/>
          </a:xfrm>
          <a:prstGeom prst="rect">
            <a:avLst/>
          </a:prstGeom>
          <a:noFill/>
        </p:spPr>
      </p:pic>
      <p:pic>
        <p:nvPicPr>
          <p:cNvPr id="30" name="Picture 6" descr="P1000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2852936"/>
            <a:ext cx="2209800" cy="16573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1" name="Picture 7" descr="IMG_779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2924944"/>
            <a:ext cx="2207508" cy="1656184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4" name="Picture 2" descr="C:\Users\Ирина\Desktop\Фото дети\DSC0457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4365104"/>
            <a:ext cx="2987824" cy="224086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2289" name="Picture 1" descr="D:\Работа\Фото\Кружок\DSC_0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76672"/>
            <a:ext cx="3312368" cy="220250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2290" name="Picture 2" descr="D:\Работа\Фото\Кружок\DSC_00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420888"/>
            <a:ext cx="3393940" cy="225674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0" name="Picture 2" descr="D:\Работа\Фото\Кружок\DSC_00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4293096"/>
            <a:ext cx="3327092" cy="22123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404664"/>
            <a:ext cx="638175" cy="1428750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980728"/>
            <a:ext cx="445194" cy="996702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1268760"/>
            <a:ext cx="380866" cy="852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2132856"/>
          </a:xfrm>
          <a:prstGeom prst="rect">
            <a:avLst/>
          </a:prstGeom>
          <a:noFill/>
        </p:spPr>
      </p:pic>
      <p:pic>
        <p:nvPicPr>
          <p:cNvPr id="5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1916832"/>
            <a:ext cx="1979712" cy="2088232"/>
          </a:xfrm>
          <a:prstGeom prst="rect">
            <a:avLst/>
          </a:prstGeom>
          <a:noFill/>
        </p:spPr>
      </p:pic>
      <p:pic>
        <p:nvPicPr>
          <p:cNvPr id="6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/>
          <a:stretch>
            <a:fillRect/>
          </a:stretch>
        </p:blipFill>
        <p:spPr bwMode="auto">
          <a:xfrm>
            <a:off x="0" y="3789040"/>
            <a:ext cx="1979712" cy="2232248"/>
          </a:xfrm>
          <a:prstGeom prst="rect">
            <a:avLst/>
          </a:prstGeom>
          <a:noFill/>
        </p:spPr>
      </p:pic>
      <p:pic>
        <p:nvPicPr>
          <p:cNvPr id="7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64105"/>
          <a:stretch>
            <a:fillRect/>
          </a:stretch>
        </p:blipFill>
        <p:spPr bwMode="auto">
          <a:xfrm>
            <a:off x="3203848" y="5373216"/>
            <a:ext cx="1979712" cy="698402"/>
          </a:xfrm>
          <a:prstGeom prst="rect">
            <a:avLst/>
          </a:prstGeom>
          <a:noFill/>
        </p:spPr>
      </p:pic>
      <p:pic>
        <p:nvPicPr>
          <p:cNvPr id="1027" name="Picture 3" descr="C:\Users\Ирина\Desktop\gr_vintage-style9_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1" y="0"/>
            <a:ext cx="7164289" cy="68580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8" name="Picture 2" descr="C:\Users\Ирина\Desktop\thumb_l_17048.jpg"/>
          <p:cNvPicPr>
            <a:picLocks noChangeAspect="1" noChangeArrowheads="1"/>
          </p:cNvPicPr>
          <p:nvPr/>
        </p:nvPicPr>
        <p:blipFill>
          <a:blip r:embed="rId2" cstate="print"/>
          <a:srcRect t="2914" b="51300"/>
          <a:stretch>
            <a:fillRect/>
          </a:stretch>
        </p:blipFill>
        <p:spPr bwMode="auto">
          <a:xfrm>
            <a:off x="0" y="5805264"/>
            <a:ext cx="1979712" cy="1052736"/>
          </a:xfrm>
          <a:prstGeom prst="rect">
            <a:avLst/>
          </a:prstGeom>
          <a:noFill/>
        </p:spPr>
      </p:pic>
      <p:pic>
        <p:nvPicPr>
          <p:cNvPr id="11265" name="Picture 1" descr="D:\Работа\Фото\Кружок\DSC_0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04664"/>
            <a:ext cx="3384376" cy="225039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266" name="Picture 2" descr="D:\Работа\Фото\Кружок\DSC_0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4077072"/>
            <a:ext cx="3355832" cy="22314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2" name="Picture 2" descr="C:\Users\Ирина\Desktop\Фото дети\DSC045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916832"/>
            <a:ext cx="3840427" cy="288032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11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384" y="5085184"/>
            <a:ext cx="638175" cy="1428750"/>
          </a:xfrm>
          <a:prstGeom prst="rect">
            <a:avLst/>
          </a:prstGeom>
          <a:noFill/>
        </p:spPr>
      </p:pic>
      <p:pic>
        <p:nvPicPr>
          <p:cNvPr id="12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5517232"/>
            <a:ext cx="477357" cy="1068710"/>
          </a:xfrm>
          <a:prstGeom prst="rect">
            <a:avLst/>
          </a:prstGeom>
          <a:noFill/>
        </p:spPr>
      </p:pic>
      <p:pic>
        <p:nvPicPr>
          <p:cNvPr id="13" name="Picture 15" descr="http://img-fotki.yandex.ru/get/5314/47407354.3a5/0_a9045_33917f6d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5949280"/>
            <a:ext cx="316539" cy="70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252</Words>
  <Application>Microsoft Office PowerPoint</Application>
  <PresentationFormat>Экран (4:3)</PresentationFormat>
  <Paragraphs>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54</cp:revision>
  <dcterms:created xsi:type="dcterms:W3CDTF">2016-09-27T11:19:33Z</dcterms:created>
  <dcterms:modified xsi:type="dcterms:W3CDTF">2018-11-11T06:31:39Z</dcterms:modified>
</cp:coreProperties>
</file>