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60" r:id="rId5"/>
    <p:sldId id="259" r:id="rId6"/>
    <p:sldId id="261" r:id="rId7"/>
    <p:sldId id="262" r:id="rId8"/>
    <p:sldId id="265" r:id="rId9"/>
    <p:sldId id="263" r:id="rId10"/>
    <p:sldId id="264" r:id="rId11"/>
    <p:sldId id="266" r:id="rId12"/>
    <p:sldId id="267" r:id="rId13"/>
    <p:sldId id="269" r:id="rId14"/>
    <p:sldId id="270" r:id="rId15"/>
  </p:sldIdLst>
  <p:sldSz cx="9144000" cy="6858000" type="screen4x3"/>
  <p:notesSz cx="6858000" cy="9144000"/>
  <p:defaultTextStyle>
    <a:defPPr>
      <a:defRPr lang="en-US"/>
    </a:defPPr>
    <a:lvl1pPr marL="0" algn="l" defTabSz="914400" rtl="0" latinLnBrk="0">
      <a:defRPr sz="1800" kern="1200">
        <a:solidFill>
          <a:schemeClr val="tx1"/>
        </a:solidFill>
        <a:latin typeface="+mn-lt"/>
        <a:ea typeface="+mn-ea"/>
        <a:cs typeface="+mn-cs"/>
      </a:defRPr>
    </a:lvl1pPr>
    <a:lvl2pPr marL="457200" algn="l" defTabSz="914400" rtl="0" latinLnBrk="0">
      <a:defRPr sz="1800" kern="1200">
        <a:solidFill>
          <a:schemeClr val="tx1"/>
        </a:solidFill>
        <a:latin typeface="+mn-lt"/>
        <a:ea typeface="+mn-ea"/>
        <a:cs typeface="+mn-cs"/>
      </a:defRPr>
    </a:lvl2pPr>
    <a:lvl3pPr marL="914400" algn="l" defTabSz="914400" rtl="0" latinLnBrk="0">
      <a:defRPr sz="1800" kern="1200">
        <a:solidFill>
          <a:schemeClr val="tx1"/>
        </a:solidFill>
        <a:latin typeface="+mn-lt"/>
        <a:ea typeface="+mn-ea"/>
        <a:cs typeface="+mn-cs"/>
      </a:defRPr>
    </a:lvl3pPr>
    <a:lvl4pPr marL="1371600" algn="l" defTabSz="914400" rtl="0" latinLnBrk="0">
      <a:defRPr sz="1800" kern="1200">
        <a:solidFill>
          <a:schemeClr val="tx1"/>
        </a:solidFill>
        <a:latin typeface="+mn-lt"/>
        <a:ea typeface="+mn-ea"/>
        <a:cs typeface="+mn-cs"/>
      </a:defRPr>
    </a:lvl4pPr>
    <a:lvl5pPr marL="1828800" algn="l" defTabSz="914400" rtl="0" latinLnBrk="0">
      <a:defRPr sz="1800" kern="1200">
        <a:solidFill>
          <a:schemeClr val="tx1"/>
        </a:solidFill>
        <a:latin typeface="+mn-lt"/>
        <a:ea typeface="+mn-ea"/>
        <a:cs typeface="+mn-cs"/>
      </a:defRPr>
    </a:lvl5pPr>
    <a:lvl6pPr marL="2286000" algn="l" defTabSz="914400" rtl="0" latinLnBrk="0">
      <a:defRPr sz="1800" kern="1200">
        <a:solidFill>
          <a:schemeClr val="tx1"/>
        </a:solidFill>
        <a:latin typeface="+mn-lt"/>
        <a:ea typeface="+mn-ea"/>
        <a:cs typeface="+mn-cs"/>
      </a:defRPr>
    </a:lvl6pPr>
    <a:lvl7pPr marL="2743200" algn="l" defTabSz="914400" rtl="0" latinLnBrk="0">
      <a:defRPr sz="1800" kern="1200">
        <a:solidFill>
          <a:schemeClr val="tx1"/>
        </a:solidFill>
        <a:latin typeface="+mn-lt"/>
        <a:ea typeface="+mn-ea"/>
        <a:cs typeface="+mn-cs"/>
      </a:defRPr>
    </a:lvl7pPr>
    <a:lvl8pPr marL="3200400" algn="l" defTabSz="914400" rtl="0" latinLnBrk="0">
      <a:defRPr sz="1800" kern="1200">
        <a:solidFill>
          <a:schemeClr val="tx1"/>
        </a:solidFill>
        <a:latin typeface="+mn-lt"/>
        <a:ea typeface="+mn-ea"/>
        <a:cs typeface="+mn-cs"/>
      </a:defRPr>
    </a:lvl8pPr>
    <a:lvl9pPr marL="3657600" algn="l" defTabSz="914400" rtl="0" latinLnBrk="0">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588" autoAdjust="0"/>
    <p:restoredTop sz="94607" autoAdjust="0"/>
  </p:normalViewPr>
  <p:slideViewPr>
    <p:cSldViewPr>
      <p:cViewPr varScale="1">
        <p:scale>
          <a:sx n="81" d="100"/>
          <a:sy n="81" d="100"/>
        </p:scale>
        <p:origin x="-1056" y="-90"/>
      </p:cViewPr>
      <p:guideLst>
        <p:guide orient="horz" pos="2160"/>
        <p:guide pos="2880"/>
      </p:guideLst>
    </p:cSldViewPr>
  </p:slideViewPr>
  <p:outlineViewPr>
    <p:cViewPr>
      <p:scale>
        <a:sx n="33" d="100"/>
        <a:sy n="33" d="100"/>
      </p:scale>
      <p:origin x="0" y="1506"/>
    </p:cViewPr>
  </p:outlin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EAF463A-BC7C-46EE-9F1E-7F377CCA4891}" type="datetimeFigureOut">
              <a:rPr lang="en-US" smtClean="0"/>
              <a:pPr/>
              <a:t>2/27/2022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EAF463A-BC7C-46EE-9F1E-7F377CCA4891}" type="datetimeFigureOut">
              <a:rPr lang="en-US" smtClean="0"/>
              <a:pPr/>
              <a:t>2/27/2022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add title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EAF463A-BC7C-46EE-9F1E-7F377CCA4891}" type="datetimeFigureOut">
              <a:rPr lang="en-US" smtClean="0"/>
              <a:pPr/>
              <a:t>2/27/2022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EAF463A-BC7C-46EE-9F1E-7F377CCA4891}" type="datetimeFigureOut">
              <a:rPr lang="en-US" smtClean="0"/>
              <a:pPr/>
              <a:t>2/27/2022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EAF463A-BC7C-46EE-9F1E-7F377CCA4891}" type="datetimeFigureOut">
              <a:rPr lang="en-US" smtClean="0"/>
              <a:pPr/>
              <a:t>2/27/2022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EAF463A-BC7C-46EE-9F1E-7F377CCA4891}" type="datetimeFigureOut">
              <a:rPr lang="en-US" smtClean="0"/>
              <a:pPr/>
              <a:t>2/27/2022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EAF463A-BC7C-46EE-9F1E-7F377CCA4891}" type="datetimeFigureOut">
              <a:rPr lang="en-US" smtClean="0"/>
              <a:pPr/>
              <a:t>2/27/2022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EAF463A-BC7C-46EE-9F1E-7F377CCA4891}" type="datetimeFigureOut">
              <a:rPr lang="en-US" smtClean="0"/>
              <a:pPr/>
              <a:t>2/27/2022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EAF463A-BC7C-46EE-9F1E-7F377CCA4891}" type="datetimeFigureOut">
              <a:rPr lang="en-US" smtClean="0"/>
              <a:pPr/>
              <a:t>2/27/2022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EAF463A-BC7C-46EE-9F1E-7F377CCA4891}" type="datetimeFigureOut">
              <a:rPr lang="en-US" smtClean="0"/>
              <a:pPr/>
              <a:t>2/27/2022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EAF463A-BC7C-46EE-9F1E-7F377CCA4891}" type="datetimeFigureOut">
              <a:rPr lang="en-US" smtClean="0"/>
              <a:pPr/>
              <a:t>2/27/2022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EAF463A-BC7C-46EE-9F1E-7F377CCA4891}" type="datetimeFigureOut">
              <a:rPr lang="en-US" smtClean="0"/>
              <a:pPr/>
              <a:t>2/27/2022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483448D-3A78-4528-A469-B745A65DA480}"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latinLnBrk="0">
        <a:spcBef>
          <a:spcPct val="0"/>
        </a:spcBef>
        <a:buNone/>
        <a:defRPr sz="4400" kern="1200">
          <a:solidFill>
            <a:schemeClr val="tx1"/>
          </a:solidFill>
          <a:latin typeface="+mj-lt"/>
          <a:ea typeface="+mj-ea"/>
          <a:cs typeface="+mj-cs"/>
        </a:defRPr>
      </a:lvl1pPr>
    </p:titleStyle>
    <p:bodyStyle>
      <a:lvl1pPr marL="342900" indent="-342900" algn="l" defTabSz="914400" rtl="0" latinLnBrk="0">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latinLnBrk="0">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latinLnBrk="0">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latinLnBrk="0">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latinLnBrk="0">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latinLnBrk="0">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latinLnBrk="0">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latinLnBrk="0">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latinLnBrk="0">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latinLnBrk="0">
        <a:defRPr sz="1800" kern="1200">
          <a:solidFill>
            <a:schemeClr val="tx1"/>
          </a:solidFill>
          <a:latin typeface="+mn-lt"/>
          <a:ea typeface="+mn-ea"/>
          <a:cs typeface="+mn-cs"/>
        </a:defRPr>
      </a:lvl1pPr>
      <a:lvl2pPr marL="457200" algn="l" defTabSz="914400" rtl="0" latinLnBrk="0">
        <a:defRPr sz="1800" kern="1200">
          <a:solidFill>
            <a:schemeClr val="tx1"/>
          </a:solidFill>
          <a:latin typeface="+mn-lt"/>
          <a:ea typeface="+mn-ea"/>
          <a:cs typeface="+mn-cs"/>
        </a:defRPr>
      </a:lvl2pPr>
      <a:lvl3pPr marL="914400" algn="l" defTabSz="914400" rtl="0" latinLnBrk="0">
        <a:defRPr sz="1800" kern="1200">
          <a:solidFill>
            <a:schemeClr val="tx1"/>
          </a:solidFill>
          <a:latin typeface="+mn-lt"/>
          <a:ea typeface="+mn-ea"/>
          <a:cs typeface="+mn-cs"/>
        </a:defRPr>
      </a:lvl3pPr>
      <a:lvl4pPr marL="1371600" algn="l" defTabSz="914400" rtl="0" latinLnBrk="0">
        <a:defRPr sz="1800" kern="1200">
          <a:solidFill>
            <a:schemeClr val="tx1"/>
          </a:solidFill>
          <a:latin typeface="+mn-lt"/>
          <a:ea typeface="+mn-ea"/>
          <a:cs typeface="+mn-cs"/>
        </a:defRPr>
      </a:lvl4pPr>
      <a:lvl5pPr marL="1828800" algn="l" defTabSz="914400" rtl="0" latinLnBrk="0">
        <a:defRPr sz="1800" kern="1200">
          <a:solidFill>
            <a:schemeClr val="tx1"/>
          </a:solidFill>
          <a:latin typeface="+mn-lt"/>
          <a:ea typeface="+mn-ea"/>
          <a:cs typeface="+mn-cs"/>
        </a:defRPr>
      </a:lvl5pPr>
      <a:lvl6pPr marL="2286000" algn="l" defTabSz="914400" rtl="0" latinLnBrk="0">
        <a:defRPr sz="1800" kern="1200">
          <a:solidFill>
            <a:schemeClr val="tx1"/>
          </a:solidFill>
          <a:latin typeface="+mn-lt"/>
          <a:ea typeface="+mn-ea"/>
          <a:cs typeface="+mn-cs"/>
        </a:defRPr>
      </a:lvl6pPr>
      <a:lvl7pPr marL="2743200" algn="l" defTabSz="914400" rtl="0" latinLnBrk="0">
        <a:defRPr sz="1800" kern="1200">
          <a:solidFill>
            <a:schemeClr val="tx1"/>
          </a:solidFill>
          <a:latin typeface="+mn-lt"/>
          <a:ea typeface="+mn-ea"/>
          <a:cs typeface="+mn-cs"/>
        </a:defRPr>
      </a:lvl7pPr>
      <a:lvl8pPr marL="3200400" algn="l" defTabSz="914400" rtl="0" latinLnBrk="0">
        <a:defRPr sz="1800" kern="1200">
          <a:solidFill>
            <a:schemeClr val="tx1"/>
          </a:solidFill>
          <a:latin typeface="+mn-lt"/>
          <a:ea typeface="+mn-ea"/>
          <a:cs typeface="+mn-cs"/>
        </a:defRPr>
      </a:lvl8pPr>
      <a:lvl9pPr marL="3657600" algn="l" defTabSz="914400" rtl="0" latinLnBrk="0">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user\Desktop\1613539453_11-p-fon-dlya-detskoi-prezentatsii-powerpoint-11.jpg"/>
          <p:cNvPicPr>
            <a:picLocks noChangeAspect="1" noChangeArrowheads="1"/>
          </p:cNvPicPr>
          <p:nvPr/>
        </p:nvPicPr>
        <p:blipFill>
          <a:blip r:embed="rId2" cstate="print"/>
          <a:srcRect/>
          <a:stretch>
            <a:fillRect/>
          </a:stretch>
        </p:blipFill>
        <p:spPr bwMode="auto">
          <a:xfrm>
            <a:off x="0" y="-228600"/>
            <a:ext cx="9144000" cy="7086600"/>
          </a:xfrm>
          <a:prstGeom prst="rect">
            <a:avLst/>
          </a:prstGeom>
          <a:noFill/>
        </p:spPr>
      </p:pic>
      <p:sp>
        <p:nvSpPr>
          <p:cNvPr id="2" name="Заголовок 1"/>
          <p:cNvSpPr>
            <a:spLocks noGrp="1"/>
          </p:cNvSpPr>
          <p:nvPr>
            <p:ph type="title"/>
          </p:nvPr>
        </p:nvSpPr>
        <p:spPr>
          <a:xfrm>
            <a:off x="457200" y="274638"/>
            <a:ext cx="8458200" cy="792162"/>
          </a:xfrm>
        </p:spPr>
        <p:txBody>
          <a:bodyPr>
            <a:noAutofit/>
          </a:bodyPr>
          <a:lstStyle/>
          <a:p>
            <a:r>
              <a:rPr lang="ru-RU" sz="1400" b="1" dirty="0" smtClean="0">
                <a:ln w="11430"/>
                <a:effectLst>
                  <a:outerShdw blurRad="50800" dist="39000" dir="5460000" algn="tl">
                    <a:srgbClr val="000000">
                      <a:alpha val="38000"/>
                    </a:srgbClr>
                  </a:outerShdw>
                </a:effectLst>
                <a:latin typeface="Times New Roman" panose="02020603050405020304" pitchFamily="18" charset="0"/>
                <a:cs typeface="Times New Roman" panose="02020603050405020304" pitchFamily="18" charset="0"/>
              </a:rPr>
              <a:t>МУНИЦИПАЛЬНОЕ КАЗЕННОЕ ДОШКОЛЬНОЕ ОБРАЗОВАТЕЛЬНОЕ УЧРЕЖДЕНИЕ ЦЕНТР РАЗВИТИЯ РЕБЕНКА – ДЕТСКИЙ САД №36 «ЛАСТОЧКА» Г.СВЕТЛОГРАД</a:t>
            </a:r>
            <a:r>
              <a:rPr lang="ru-RU" sz="1600" b="1" dirty="0" smtClean="0">
                <a:ln w="11430"/>
                <a:effectLst>
                  <a:outerShdw blurRad="50800" dist="39000" dir="5460000" algn="tl">
                    <a:srgbClr val="000000">
                      <a:alpha val="38000"/>
                    </a:srgbClr>
                  </a:outerShdw>
                </a:effectLst>
                <a:latin typeface="Times New Roman" panose="02020603050405020304" pitchFamily="18" charset="0"/>
                <a:cs typeface="Times New Roman" panose="02020603050405020304" pitchFamily="18" charset="0"/>
              </a:rPr>
              <a:t/>
            </a:r>
            <a:br>
              <a:rPr lang="ru-RU" sz="1600" b="1" dirty="0" smtClean="0">
                <a:ln w="11430"/>
                <a:effectLst>
                  <a:outerShdw blurRad="50800" dist="39000" dir="5460000" algn="tl">
                    <a:srgbClr val="000000">
                      <a:alpha val="38000"/>
                    </a:srgbClr>
                  </a:outerShdw>
                </a:effectLst>
                <a:latin typeface="Times New Roman" panose="02020603050405020304" pitchFamily="18" charset="0"/>
                <a:cs typeface="Times New Roman" panose="02020603050405020304" pitchFamily="18" charset="0"/>
              </a:rPr>
            </a:br>
            <a:endParaRPr lang="ru-RU" sz="1600" dirty="0"/>
          </a:p>
        </p:txBody>
      </p:sp>
      <p:sp>
        <p:nvSpPr>
          <p:cNvPr id="3" name="Содержимое 2"/>
          <p:cNvSpPr>
            <a:spLocks noGrp="1"/>
          </p:cNvSpPr>
          <p:nvPr>
            <p:ph idx="1"/>
          </p:nvPr>
        </p:nvSpPr>
        <p:spPr/>
        <p:txBody>
          <a:bodyPr/>
          <a:lstStyle/>
          <a:p>
            <a:pPr algn="ctr">
              <a:buNone/>
            </a:pPr>
            <a:r>
              <a:rPr lang="ru-RU" b="1" dirty="0" smtClean="0">
                <a:ln w="11430"/>
                <a:effectLst>
                  <a:outerShdw blurRad="50800" dist="39000" dir="5460000" algn="tl">
                    <a:srgbClr val="000000">
                      <a:alpha val="38000"/>
                    </a:srgbClr>
                  </a:outerShdw>
                </a:effectLst>
                <a:latin typeface="Times New Roman" panose="02020603050405020304" pitchFamily="18" charset="0"/>
                <a:cs typeface="Times New Roman" panose="02020603050405020304" pitchFamily="18" charset="0"/>
              </a:rPr>
              <a:t>Формирование семейных ценностей  </a:t>
            </a:r>
            <a:endParaRPr lang="ru-RU" b="1" dirty="0" smtClean="0">
              <a:ln w="11430"/>
              <a:effectLst>
                <a:outerShdw blurRad="50800" dist="39000" dir="5460000" algn="tl">
                  <a:srgbClr val="000000">
                    <a:alpha val="38000"/>
                  </a:srgbClr>
                </a:outerShdw>
              </a:effectLst>
              <a:latin typeface="Times New Roman" panose="02020603050405020304" pitchFamily="18" charset="0"/>
              <a:cs typeface="Times New Roman" panose="02020603050405020304" pitchFamily="18" charset="0"/>
            </a:endParaRPr>
          </a:p>
          <a:p>
            <a:pPr algn="ctr">
              <a:buNone/>
            </a:pPr>
            <a:r>
              <a:rPr lang="ru-RU" b="1" smtClean="0">
                <a:ln w="11430"/>
                <a:effectLst>
                  <a:outerShdw blurRad="50800" dist="39000" dir="5460000" algn="tl">
                    <a:srgbClr val="000000">
                      <a:alpha val="38000"/>
                    </a:srgbClr>
                  </a:outerShdw>
                </a:effectLst>
                <a:latin typeface="Times New Roman" panose="02020603050405020304" pitchFamily="18" charset="0"/>
                <a:cs typeface="Times New Roman" panose="02020603050405020304" pitchFamily="18" charset="0"/>
              </a:rPr>
              <a:t>у детей </a:t>
            </a:r>
            <a:r>
              <a:rPr lang="ru-RU" b="1" dirty="0" smtClean="0">
                <a:ln w="11430"/>
                <a:effectLst>
                  <a:outerShdw blurRad="50800" dist="39000" dir="5460000" algn="tl">
                    <a:srgbClr val="000000">
                      <a:alpha val="38000"/>
                    </a:srgbClr>
                  </a:outerShdw>
                </a:effectLst>
                <a:latin typeface="Times New Roman" panose="02020603050405020304" pitchFamily="18" charset="0"/>
                <a:cs typeface="Times New Roman" panose="02020603050405020304" pitchFamily="18" charset="0"/>
              </a:rPr>
              <a:t>дошкольного </a:t>
            </a:r>
            <a:r>
              <a:rPr lang="ru-RU" b="1" dirty="0" smtClean="0">
                <a:ln w="11430"/>
                <a:effectLst>
                  <a:outerShdw blurRad="50800" dist="39000" dir="5460000" algn="tl">
                    <a:srgbClr val="000000">
                      <a:alpha val="38000"/>
                    </a:srgbClr>
                  </a:outerShdw>
                </a:effectLst>
                <a:latin typeface="Times New Roman" panose="02020603050405020304" pitchFamily="18" charset="0"/>
                <a:cs typeface="Times New Roman" panose="02020603050405020304" pitchFamily="18" charset="0"/>
              </a:rPr>
              <a:t>возраста</a:t>
            </a:r>
          </a:p>
          <a:p>
            <a:pPr>
              <a:buNone/>
            </a:pPr>
            <a:endParaRPr lang="ru-RU" sz="1600" dirty="0" smtClean="0">
              <a:latin typeface="Times New Roman" pitchFamily="18" charset="0"/>
              <a:cs typeface="Times New Roman" pitchFamily="18" charset="0"/>
            </a:endParaRPr>
          </a:p>
          <a:p>
            <a:pPr>
              <a:buNone/>
            </a:pPr>
            <a:endParaRPr lang="ru-RU" sz="1600" dirty="0" smtClean="0">
              <a:latin typeface="Times New Roman" pitchFamily="18" charset="0"/>
              <a:cs typeface="Times New Roman" pitchFamily="18" charset="0"/>
            </a:endParaRPr>
          </a:p>
          <a:p>
            <a:pPr>
              <a:buNone/>
            </a:pPr>
            <a:endParaRPr lang="ru-RU" sz="1600" dirty="0" smtClean="0">
              <a:latin typeface="Times New Roman" pitchFamily="18" charset="0"/>
              <a:cs typeface="Times New Roman" pitchFamily="18" charset="0"/>
            </a:endParaRPr>
          </a:p>
          <a:p>
            <a:pPr>
              <a:buNone/>
            </a:pPr>
            <a:endParaRPr lang="ru-RU" sz="1600" dirty="0" smtClean="0">
              <a:latin typeface="Times New Roman" pitchFamily="18" charset="0"/>
              <a:cs typeface="Times New Roman" pitchFamily="18" charset="0"/>
            </a:endParaRPr>
          </a:p>
          <a:p>
            <a:pPr>
              <a:buNone/>
            </a:pPr>
            <a:endParaRPr lang="ru-RU" sz="1600" dirty="0" smtClean="0">
              <a:latin typeface="Times New Roman" pitchFamily="18" charset="0"/>
              <a:cs typeface="Times New Roman" pitchFamily="18" charset="0"/>
            </a:endParaRPr>
          </a:p>
          <a:p>
            <a:pPr>
              <a:buNone/>
            </a:pPr>
            <a:r>
              <a:rPr lang="ru-RU" sz="1600" dirty="0" smtClean="0">
                <a:latin typeface="Times New Roman" pitchFamily="18" charset="0"/>
                <a:cs typeface="Times New Roman" pitchFamily="18" charset="0"/>
              </a:rPr>
              <a:t>Подготовила</a:t>
            </a:r>
            <a:r>
              <a:rPr lang="ru-RU" sz="1600" dirty="0" smtClean="0">
                <a:latin typeface="Times New Roman" pitchFamily="18" charset="0"/>
                <a:cs typeface="Times New Roman" pitchFamily="18" charset="0"/>
              </a:rPr>
              <a:t>: педагог-психолог</a:t>
            </a:r>
          </a:p>
          <a:p>
            <a:pPr>
              <a:buNone/>
            </a:pPr>
            <a:r>
              <a:rPr lang="ru-RU" sz="1600" dirty="0" smtClean="0">
                <a:latin typeface="Times New Roman" pitchFamily="18" charset="0"/>
                <a:cs typeface="Times New Roman" pitchFamily="18" charset="0"/>
              </a:rPr>
              <a:t>МКДОУ ЦРР-ДС №36 «</a:t>
            </a:r>
            <a:r>
              <a:rPr lang="ru-RU" sz="1600" dirty="0" smtClean="0">
                <a:latin typeface="Times New Roman" pitchFamily="18" charset="0"/>
                <a:cs typeface="Times New Roman" pitchFamily="18" charset="0"/>
              </a:rPr>
              <a:t>Ласточка» г.Светлоград</a:t>
            </a:r>
            <a:endParaRPr lang="ru-RU" sz="1600" dirty="0" smtClean="0">
              <a:latin typeface="Times New Roman" pitchFamily="18" charset="0"/>
              <a:cs typeface="Times New Roman" pitchFamily="18" charset="0"/>
            </a:endParaRPr>
          </a:p>
          <a:p>
            <a:pPr>
              <a:buNone/>
            </a:pPr>
            <a:r>
              <a:rPr lang="ru-RU" sz="1600" dirty="0" smtClean="0">
                <a:latin typeface="Times New Roman" pitchFamily="18" charset="0"/>
                <a:cs typeface="Times New Roman" pitchFamily="18" charset="0"/>
              </a:rPr>
              <a:t>Малахова  Анжела </a:t>
            </a:r>
            <a:r>
              <a:rPr lang="ru-RU" sz="1600" dirty="0" err="1" smtClean="0">
                <a:latin typeface="Times New Roman" pitchFamily="18" charset="0"/>
                <a:cs typeface="Times New Roman" pitchFamily="18" charset="0"/>
              </a:rPr>
              <a:t>Ансаровна</a:t>
            </a:r>
            <a:endParaRPr lang="ru-RU" sz="1600" b="1" dirty="0" smtClean="0">
              <a:ln w="11430"/>
              <a:effectLst>
                <a:outerShdw blurRad="50800" dist="39000" dir="5460000" algn="tl">
                  <a:srgbClr val="000000">
                    <a:alpha val="38000"/>
                  </a:srgbClr>
                </a:outerShdw>
              </a:effectLst>
              <a:latin typeface="Times New Roman" panose="02020603050405020304" pitchFamily="18" charset="0"/>
              <a:cs typeface="Times New Roman" panose="02020603050405020304" pitchFamily="18" charset="0"/>
            </a:endParaRPr>
          </a:p>
          <a:p>
            <a:pPr algn="ctr">
              <a:buNone/>
            </a:pPr>
            <a:endParaRPr lang="ru-RU" b="1" dirty="0" smtClean="0">
              <a:ln w="11430"/>
              <a:effectLst>
                <a:outerShdw blurRad="50800" dist="39000" dir="5460000" algn="tl">
                  <a:srgbClr val="000000">
                    <a:alpha val="38000"/>
                  </a:srgbClr>
                </a:outerShdw>
              </a:effectLst>
              <a:latin typeface="Times New Roman" panose="02020603050405020304" pitchFamily="18" charset="0"/>
              <a:cs typeface="Times New Roman" panose="02020603050405020304" pitchFamily="18" charset="0"/>
            </a:endParaRPr>
          </a:p>
          <a:p>
            <a:pPr algn="ctr">
              <a:buNone/>
            </a:pPr>
            <a:endParaRPr lang="ru-RU" sz="14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descr="C:\Users\user\Desktop\1613539453_11-p-fon-dlya-detskoi-prezentatsii-powerpoint-11.jpg"/>
          <p:cNvPicPr>
            <a:picLocks noChangeAspect="1" noChangeArrowheads="1"/>
          </p:cNvPicPr>
          <p:nvPr/>
        </p:nvPicPr>
        <p:blipFill>
          <a:blip r:embed="rId2" cstate="print"/>
          <a:srcRect/>
          <a:stretch>
            <a:fillRect/>
          </a:stretch>
        </p:blipFill>
        <p:spPr bwMode="auto">
          <a:xfrm>
            <a:off x="0" y="-152400"/>
            <a:ext cx="9144000" cy="7010400"/>
          </a:xfrm>
          <a:prstGeom prst="rect">
            <a:avLst/>
          </a:prstGeom>
          <a:noFill/>
        </p:spPr>
      </p:pic>
      <p:sp>
        <p:nvSpPr>
          <p:cNvPr id="3" name="Подзаголовок 2"/>
          <p:cNvSpPr>
            <a:spLocks noGrp="1"/>
          </p:cNvSpPr>
          <p:nvPr>
            <p:ph type="subTitle" idx="1"/>
          </p:nvPr>
        </p:nvSpPr>
        <p:spPr>
          <a:xfrm>
            <a:off x="304800" y="0"/>
            <a:ext cx="8458200" cy="4343400"/>
          </a:xfrm>
        </p:spPr>
        <p:txBody>
          <a:bodyPr>
            <a:normAutofit lnSpcReduction="10000"/>
          </a:bodyPr>
          <a:lstStyle/>
          <a:p>
            <a:pPr algn="just"/>
            <a:r>
              <a:rPr lang="ru-RU" sz="2000" b="1" dirty="0" smtClean="0">
                <a:solidFill>
                  <a:schemeClr val="tx1"/>
                </a:solidFill>
                <a:latin typeface="Times New Roman" pitchFamily="18" charset="0"/>
                <a:cs typeface="Times New Roman" pitchFamily="18" charset="0"/>
              </a:rPr>
              <a:t>Диалог</a:t>
            </a:r>
            <a:r>
              <a:rPr lang="ru-RU" sz="2000" b="1" dirty="0" smtClean="0">
                <a:solidFill>
                  <a:schemeClr val="tx1"/>
                </a:solidFill>
                <a:latin typeface="Times New Roman" pitchFamily="18" charset="0"/>
                <a:cs typeface="Times New Roman" pitchFamily="18" charset="0"/>
              </a:rPr>
              <a:t>. </a:t>
            </a:r>
            <a:r>
              <a:rPr lang="ru-RU" sz="2000" dirty="0" smtClean="0">
                <a:solidFill>
                  <a:schemeClr val="tx1"/>
                </a:solidFill>
                <a:latin typeface="Times New Roman" pitchFamily="18" charset="0"/>
                <a:cs typeface="Times New Roman" pitchFamily="18" charset="0"/>
              </a:rPr>
              <a:t>Главное в установлении диалога - это совместное устремление к общим целям, совместное видение ситуаций, общность в направлении совместных действий. Чаще всего точка зрения взрослых и детей различна, что вполне естественно при различиях опыта. Ребенок всегда должен понимать, какими целями руководствуется родитель в общении с ним. Ребенок, даже в самом малом возрасте, должен становиться не объектом воспитательных воздействий, а союзником в общей семейной жизни, в известном смысле ее создателем и творцом.</a:t>
            </a:r>
          </a:p>
          <a:p>
            <a:pPr algn="just"/>
            <a:r>
              <a:rPr lang="ru-RU" sz="2000" dirty="0" smtClean="0">
                <a:solidFill>
                  <a:schemeClr val="tx1"/>
                </a:solidFill>
                <a:latin typeface="Times New Roman" pitchFamily="18" charset="0"/>
                <a:cs typeface="Times New Roman" pitchFamily="18" charset="0"/>
              </a:rPr>
              <a:t>    Обычно стихийно возникающая позиция взрослого - это позиция «над» ребенком. Взрослый обладает силой, опытом, независимостью - ребенок физически слаб, неопытен, полностью зависим. Вопреки этому родителям необходимо постоянно стремиться к установлению равенства. Равенство позиций в диалоге состоит в необходимости для родителей постоянно учиться видеть мир в самых разных его формах глазами своих детей.</a:t>
            </a:r>
            <a:endParaRPr lang="ru-RU" sz="2000" dirty="0">
              <a:solidFill>
                <a:schemeClr val="tx1"/>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descr="C:\Users\user\Desktop\1613539453_11-p-fon-dlya-detskoi-prezentatsii-powerpoint-11.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3" name="Содержимое 2"/>
          <p:cNvSpPr>
            <a:spLocks noGrp="1"/>
          </p:cNvSpPr>
          <p:nvPr>
            <p:ph idx="1"/>
          </p:nvPr>
        </p:nvSpPr>
        <p:spPr>
          <a:xfrm>
            <a:off x="457200" y="152401"/>
            <a:ext cx="8382000" cy="4114799"/>
          </a:xfrm>
        </p:spPr>
        <p:txBody>
          <a:bodyPr>
            <a:normAutofit fontScale="92500" lnSpcReduction="20000"/>
          </a:bodyPr>
          <a:lstStyle/>
          <a:p>
            <a:pPr algn="ctr">
              <a:buNone/>
            </a:pPr>
            <a:r>
              <a:rPr lang="ru-RU" u="sng" dirty="0" smtClean="0">
                <a:latin typeface="Times New Roman" pitchFamily="18" charset="0"/>
                <a:cs typeface="Times New Roman" pitchFamily="18" charset="0"/>
              </a:rPr>
              <a:t>+</a:t>
            </a:r>
            <a:r>
              <a:rPr lang="ru-RU" u="sng" dirty="0" smtClean="0">
                <a:latin typeface="Times New Roman" pitchFamily="18" charset="0"/>
                <a:cs typeface="Times New Roman" pitchFamily="18" charset="0"/>
              </a:rPr>
              <a:t> в семейном  воспитании</a:t>
            </a:r>
          </a:p>
          <a:p>
            <a:pPr>
              <a:buNone/>
            </a:pPr>
            <a:r>
              <a:rPr lang="ru-RU" i="1" dirty="0" smtClean="0">
                <a:solidFill>
                  <a:srgbClr val="FFFF00"/>
                </a:solidFill>
                <a:effectLst>
                  <a:outerShdw blurRad="38100" dist="38100" dir="2700000" algn="tl">
                    <a:srgbClr val="000000">
                      <a:alpha val="43137"/>
                    </a:srgbClr>
                  </a:outerShdw>
                </a:effectLst>
                <a:latin typeface="Comic Sans MS" pitchFamily="66" charset="0"/>
              </a:rPr>
              <a:t>*если </a:t>
            </a:r>
            <a:r>
              <a:rPr lang="ru-RU" i="1" dirty="0" smtClean="0">
                <a:solidFill>
                  <a:srgbClr val="FFFF00"/>
                </a:solidFill>
                <a:effectLst>
                  <a:outerShdw blurRad="38100" dist="38100" dir="2700000" algn="tl">
                    <a:srgbClr val="000000">
                      <a:alpha val="43137"/>
                    </a:srgbClr>
                  </a:outerShdw>
                </a:effectLst>
                <a:latin typeface="Comic Sans MS" pitchFamily="66" charset="0"/>
              </a:rPr>
              <a:t>ребенка часто подбадривают, </a:t>
            </a:r>
            <a:r>
              <a:rPr lang="ru-RU" i="1" dirty="0" smtClean="0">
                <a:solidFill>
                  <a:srgbClr val="FFFF00"/>
                </a:solidFill>
                <a:effectLst>
                  <a:outerShdw blurRad="38100" dist="38100" dir="2700000" algn="tl">
                    <a:srgbClr val="000000">
                      <a:alpha val="43137"/>
                    </a:srgbClr>
                  </a:outerShdw>
                </a:effectLst>
                <a:latin typeface="Comic Sans MS" pitchFamily="66" charset="0"/>
              </a:rPr>
              <a:t>он </a:t>
            </a:r>
            <a:r>
              <a:rPr lang="ru-RU" i="1" dirty="0" smtClean="0">
                <a:solidFill>
                  <a:srgbClr val="FFFF00"/>
                </a:solidFill>
                <a:effectLst>
                  <a:outerShdw blurRad="38100" dist="38100" dir="2700000" algn="tl">
                    <a:srgbClr val="000000">
                      <a:alpha val="43137"/>
                    </a:srgbClr>
                  </a:outerShdw>
                </a:effectLst>
                <a:latin typeface="Comic Sans MS" pitchFamily="66" charset="0"/>
              </a:rPr>
              <a:t>учится верить в </a:t>
            </a:r>
            <a:r>
              <a:rPr lang="ru-RU" i="1" dirty="0" smtClean="0">
                <a:solidFill>
                  <a:srgbClr val="FFFF00"/>
                </a:solidFill>
                <a:effectLst>
                  <a:outerShdw blurRad="38100" dist="38100" dir="2700000" algn="tl">
                    <a:srgbClr val="000000">
                      <a:alpha val="43137"/>
                    </a:srgbClr>
                  </a:outerShdw>
                </a:effectLst>
                <a:latin typeface="Comic Sans MS" pitchFamily="66" charset="0"/>
              </a:rPr>
              <a:t>себя</a:t>
            </a:r>
          </a:p>
          <a:p>
            <a:pPr>
              <a:buNone/>
            </a:pPr>
            <a:r>
              <a:rPr lang="ru-RU" i="1" dirty="0" smtClean="0">
                <a:solidFill>
                  <a:srgbClr val="0000FF"/>
                </a:solidFill>
                <a:effectLst>
                  <a:outerShdw blurRad="38100" dist="38100" dir="2700000" algn="tl">
                    <a:srgbClr val="000000">
                      <a:alpha val="43137"/>
                    </a:srgbClr>
                  </a:outerShdw>
                </a:effectLst>
                <a:latin typeface="Comic Sans MS" pitchFamily="66" charset="0"/>
              </a:rPr>
              <a:t>*если </a:t>
            </a:r>
            <a:r>
              <a:rPr lang="ru-RU" i="1" dirty="0" smtClean="0">
                <a:solidFill>
                  <a:srgbClr val="0000FF"/>
                </a:solidFill>
                <a:effectLst>
                  <a:outerShdw blurRad="38100" dist="38100" dir="2700000" algn="tl">
                    <a:srgbClr val="000000">
                      <a:alpha val="43137"/>
                    </a:srgbClr>
                  </a:outerShdw>
                </a:effectLst>
                <a:latin typeface="Comic Sans MS" pitchFamily="66" charset="0"/>
              </a:rPr>
              <a:t>ребенка часто хвалят, </a:t>
            </a:r>
            <a:r>
              <a:rPr lang="ru-RU" i="1" dirty="0" smtClean="0">
                <a:solidFill>
                  <a:srgbClr val="0000FF"/>
                </a:solidFill>
                <a:effectLst>
                  <a:outerShdw blurRad="38100" dist="38100" dir="2700000" algn="tl">
                    <a:srgbClr val="000000">
                      <a:alpha val="43137"/>
                    </a:srgbClr>
                  </a:outerShdw>
                </a:effectLst>
                <a:latin typeface="Comic Sans MS" pitchFamily="66" charset="0"/>
              </a:rPr>
              <a:t>он </a:t>
            </a:r>
            <a:r>
              <a:rPr lang="ru-RU" i="1" dirty="0" smtClean="0">
                <a:solidFill>
                  <a:srgbClr val="0000FF"/>
                </a:solidFill>
                <a:effectLst>
                  <a:outerShdw blurRad="38100" dist="38100" dir="2700000" algn="tl">
                    <a:srgbClr val="000000">
                      <a:alpha val="43137"/>
                    </a:srgbClr>
                  </a:outerShdw>
                </a:effectLst>
                <a:latin typeface="Comic Sans MS" pitchFamily="66" charset="0"/>
              </a:rPr>
              <a:t>учится быть благодарным</a:t>
            </a:r>
            <a:r>
              <a:rPr lang="ru-RU" i="1" dirty="0" smtClean="0">
                <a:solidFill>
                  <a:srgbClr val="0000FF"/>
                </a:solidFill>
                <a:effectLst>
                  <a:outerShdw blurRad="38100" dist="38100" dir="2700000" algn="tl">
                    <a:srgbClr val="000000">
                      <a:alpha val="43137"/>
                    </a:srgbClr>
                  </a:outerShdw>
                </a:effectLst>
                <a:latin typeface="Comic Sans MS" pitchFamily="66" charset="0"/>
              </a:rPr>
              <a:t>.</a:t>
            </a:r>
          </a:p>
          <a:p>
            <a:pPr>
              <a:buNone/>
            </a:pPr>
            <a:r>
              <a:rPr lang="ru-RU" i="1" dirty="0" smtClean="0">
                <a:solidFill>
                  <a:srgbClr val="00CC00"/>
                </a:solidFill>
                <a:effectLst>
                  <a:outerShdw blurRad="38100" dist="38100" dir="2700000" algn="tl">
                    <a:srgbClr val="000000">
                      <a:alpha val="43137"/>
                    </a:srgbClr>
                  </a:outerShdw>
                </a:effectLst>
                <a:latin typeface="Comic Sans MS" pitchFamily="66" charset="0"/>
              </a:rPr>
              <a:t>*</a:t>
            </a:r>
            <a:r>
              <a:rPr lang="ru-RU" i="1" dirty="0" smtClean="0">
                <a:solidFill>
                  <a:srgbClr val="00CC00"/>
                </a:solidFill>
                <a:effectLst>
                  <a:outerShdw blurRad="38100" dist="38100" dir="2700000" algn="tl">
                    <a:srgbClr val="000000">
                      <a:alpha val="43137"/>
                    </a:srgbClr>
                  </a:outerShdw>
                </a:effectLst>
                <a:latin typeface="Comic Sans MS" pitchFamily="66" charset="0"/>
              </a:rPr>
              <a:t>если ребенок живет в </a:t>
            </a:r>
            <a:r>
              <a:rPr lang="ru-RU" i="1" dirty="0" smtClean="0">
                <a:solidFill>
                  <a:srgbClr val="00CC00"/>
                </a:solidFill>
                <a:effectLst>
                  <a:outerShdw blurRad="38100" dist="38100" dir="2700000" algn="tl">
                    <a:srgbClr val="000000">
                      <a:alpha val="43137"/>
                    </a:srgbClr>
                  </a:outerShdw>
                </a:effectLst>
                <a:latin typeface="Comic Sans MS" pitchFamily="66" charset="0"/>
              </a:rPr>
              <a:t>честности, он учится быть справедливым.</a:t>
            </a:r>
          </a:p>
          <a:p>
            <a:pPr>
              <a:buNone/>
            </a:pPr>
            <a:r>
              <a:rPr lang="ru-RU" i="1" dirty="0" smtClean="0">
                <a:solidFill>
                  <a:srgbClr val="FF0000"/>
                </a:solidFill>
                <a:effectLst>
                  <a:outerShdw blurRad="38100" dist="38100" dir="2700000" algn="tl">
                    <a:srgbClr val="000000">
                      <a:alpha val="43137"/>
                    </a:srgbClr>
                  </a:outerShdw>
                </a:effectLst>
                <a:latin typeface="Comic Sans MS" pitchFamily="66" charset="0"/>
              </a:rPr>
              <a:t>*</a:t>
            </a:r>
            <a:r>
              <a:rPr lang="ru-RU" i="1" dirty="0" smtClean="0">
                <a:solidFill>
                  <a:srgbClr val="FF0000"/>
                </a:solidFill>
                <a:effectLst>
                  <a:outerShdw blurRad="38100" dist="38100" dir="2700000" algn="tl">
                    <a:srgbClr val="000000">
                      <a:alpha val="43137"/>
                    </a:srgbClr>
                  </a:outerShdw>
                </a:effectLst>
                <a:latin typeface="Comic Sans MS" pitchFamily="66" charset="0"/>
              </a:rPr>
              <a:t>если ребенок живет в дружелюбной обстановке , </a:t>
            </a:r>
            <a:r>
              <a:rPr lang="ru-RU" i="1" dirty="0" smtClean="0">
                <a:solidFill>
                  <a:srgbClr val="FF0000"/>
                </a:solidFill>
                <a:effectLst>
                  <a:outerShdw blurRad="38100" dist="38100" dir="2700000" algn="tl">
                    <a:srgbClr val="000000">
                      <a:alpha val="43137"/>
                    </a:srgbClr>
                  </a:outerShdw>
                </a:effectLst>
                <a:latin typeface="Comic Sans MS" pitchFamily="66" charset="0"/>
              </a:rPr>
              <a:t>он </a:t>
            </a:r>
            <a:r>
              <a:rPr lang="ru-RU" i="1" dirty="0" smtClean="0">
                <a:solidFill>
                  <a:srgbClr val="FF0000"/>
                </a:solidFill>
                <a:effectLst>
                  <a:outerShdw blurRad="38100" dist="38100" dir="2700000" algn="tl">
                    <a:srgbClr val="000000">
                      <a:alpha val="43137"/>
                    </a:srgbClr>
                  </a:outerShdw>
                </a:effectLst>
                <a:latin typeface="Comic Sans MS" pitchFamily="66" charset="0"/>
              </a:rPr>
              <a:t>находит любовь в мире</a:t>
            </a:r>
            <a:r>
              <a:rPr lang="ru-RU" i="1" dirty="0" smtClean="0">
                <a:solidFill>
                  <a:srgbClr val="FF0000"/>
                </a:solidFill>
                <a:latin typeface="Comic Sans MS" pitchFamily="66" charset="0"/>
              </a:rPr>
              <a:t>.</a:t>
            </a:r>
          </a:p>
          <a:p>
            <a:pPr>
              <a:buNone/>
            </a:pPr>
            <a:endParaRPr lang="ru-RU"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descr="C:\Users\user\Desktop\1613539453_11-p-fon-dlya-detskoi-prezentatsii-powerpoint-11.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2" name="Заголовок 1"/>
          <p:cNvSpPr>
            <a:spLocks noGrp="1"/>
          </p:cNvSpPr>
          <p:nvPr>
            <p:ph type="title"/>
          </p:nvPr>
        </p:nvSpPr>
        <p:spPr/>
        <p:txBody>
          <a:bodyPr>
            <a:normAutofit/>
          </a:bodyPr>
          <a:lstStyle/>
          <a:p>
            <a:r>
              <a:rPr lang="ru-RU" sz="3200" u="sng" dirty="0" smtClean="0"/>
              <a:t>- </a:t>
            </a:r>
            <a:r>
              <a:rPr lang="ru-RU" sz="3200" u="sng" dirty="0" smtClean="0">
                <a:latin typeface="Times New Roman" pitchFamily="18" charset="0"/>
                <a:cs typeface="Times New Roman" pitchFamily="18" charset="0"/>
              </a:rPr>
              <a:t>или ошибки в семейном воспитании</a:t>
            </a:r>
            <a:endParaRPr lang="ru-RU" sz="3200" u="sng" dirty="0">
              <a:latin typeface="Times New Roman" pitchFamily="18" charset="0"/>
              <a:cs typeface="Times New Roman" pitchFamily="18" charset="0"/>
            </a:endParaRPr>
          </a:p>
        </p:txBody>
      </p:sp>
      <p:sp>
        <p:nvSpPr>
          <p:cNvPr id="3" name="Содержимое 2"/>
          <p:cNvSpPr>
            <a:spLocks noGrp="1"/>
          </p:cNvSpPr>
          <p:nvPr>
            <p:ph idx="1"/>
          </p:nvPr>
        </p:nvSpPr>
        <p:spPr>
          <a:xfrm>
            <a:off x="457200" y="1600201"/>
            <a:ext cx="8229600" cy="3505200"/>
          </a:xfrm>
        </p:spPr>
        <p:txBody>
          <a:bodyPr>
            <a:normAutofit fontScale="92500" lnSpcReduction="10000"/>
          </a:bodyPr>
          <a:lstStyle/>
          <a:p>
            <a:pPr algn="just" fontAlgn="auto">
              <a:spcBef>
                <a:spcPts val="0"/>
              </a:spcBef>
              <a:spcAft>
                <a:spcPts val="0"/>
              </a:spcAft>
              <a:buNone/>
              <a:tabLst>
                <a:tab pos="228600" algn="l"/>
              </a:tabLst>
              <a:defRPr/>
            </a:pPr>
            <a:r>
              <a:rPr lang="ru-RU" b="1" dirty="0" smtClean="0">
                <a:latin typeface="Comic Sans MS" pitchFamily="66" charset="0"/>
              </a:rPr>
              <a:t>*</a:t>
            </a:r>
            <a:r>
              <a:rPr lang="ru-RU" dirty="0" smtClean="0">
                <a:effectLst>
                  <a:outerShdw blurRad="38100" dist="38100" dir="2700000" algn="tl">
                    <a:srgbClr val="000000">
                      <a:alpha val="43137"/>
                    </a:srgbClr>
                  </a:outerShdw>
                </a:effectLst>
                <a:latin typeface="Comic Sans MS" pitchFamily="66" charset="0"/>
              </a:rPr>
              <a:t>если ребенка постоянно  </a:t>
            </a:r>
            <a:r>
              <a:rPr lang="ru-RU" i="1" dirty="0" smtClean="0">
                <a:effectLst>
                  <a:outerShdw blurRad="38100" dist="38100" dir="2700000" algn="tl">
                    <a:srgbClr val="000000">
                      <a:alpha val="43137"/>
                    </a:srgbClr>
                  </a:outerShdw>
                </a:effectLst>
                <a:latin typeface="Comic Sans MS" pitchFamily="66" charset="0"/>
              </a:rPr>
              <a:t>критикуют</a:t>
            </a:r>
            <a:r>
              <a:rPr lang="ru-RU" dirty="0" smtClean="0">
                <a:effectLst>
                  <a:outerShdw blurRad="38100" dist="38100" dir="2700000" algn="tl">
                    <a:srgbClr val="000000">
                      <a:alpha val="43137"/>
                    </a:srgbClr>
                  </a:outerShdw>
                </a:effectLst>
                <a:latin typeface="Comic Sans MS" pitchFamily="66" charset="0"/>
              </a:rPr>
              <a:t>, </a:t>
            </a:r>
            <a:r>
              <a:rPr lang="ru-RU" dirty="0" smtClean="0">
                <a:effectLst>
                  <a:outerShdw blurRad="38100" dist="38100" dir="2700000" algn="tl">
                    <a:srgbClr val="000000">
                      <a:alpha val="43137"/>
                    </a:srgbClr>
                  </a:outerShdw>
                </a:effectLst>
                <a:latin typeface="Comic Sans MS" pitchFamily="66" charset="0"/>
              </a:rPr>
              <a:t> он </a:t>
            </a:r>
            <a:r>
              <a:rPr lang="ru-RU" dirty="0" smtClean="0">
                <a:effectLst>
                  <a:outerShdw blurRad="38100" dist="38100" dir="2700000" algn="tl">
                    <a:srgbClr val="000000">
                      <a:alpha val="43137"/>
                    </a:srgbClr>
                  </a:outerShdw>
                </a:effectLst>
                <a:latin typeface="Comic Sans MS" pitchFamily="66" charset="0"/>
              </a:rPr>
              <a:t>учится </a:t>
            </a:r>
            <a:r>
              <a:rPr lang="ru-RU" i="1" dirty="0" smtClean="0">
                <a:effectLst>
                  <a:outerShdw blurRad="38100" dist="38100" dir="2700000" algn="tl">
                    <a:srgbClr val="000000">
                      <a:alpha val="43137"/>
                    </a:srgbClr>
                  </a:outerShdw>
                </a:effectLst>
                <a:latin typeface="Comic Sans MS" pitchFamily="66" charset="0"/>
              </a:rPr>
              <a:t>ненавидеть</a:t>
            </a:r>
            <a:r>
              <a:rPr lang="ru-RU" dirty="0" smtClean="0">
                <a:effectLst>
                  <a:outerShdw blurRad="38100" dist="38100" dir="2700000" algn="tl">
                    <a:srgbClr val="000000">
                      <a:alpha val="43137"/>
                    </a:srgbClr>
                  </a:outerShdw>
                </a:effectLst>
                <a:latin typeface="Comic Sans MS" pitchFamily="66" charset="0"/>
              </a:rPr>
              <a:t>.</a:t>
            </a:r>
          </a:p>
          <a:p>
            <a:pPr algn="just" fontAlgn="auto">
              <a:spcBef>
                <a:spcPts val="0"/>
              </a:spcBef>
              <a:spcAft>
                <a:spcPts val="0"/>
              </a:spcAft>
              <a:buNone/>
              <a:tabLst>
                <a:tab pos="228600" algn="l"/>
              </a:tabLst>
              <a:defRPr/>
            </a:pPr>
            <a:r>
              <a:rPr lang="ru-RU" b="1" dirty="0" smtClean="0">
                <a:effectLst>
                  <a:outerShdw blurRad="38100" dist="38100" dir="2700000" algn="tl">
                    <a:srgbClr val="000000">
                      <a:alpha val="43137"/>
                    </a:srgbClr>
                  </a:outerShdw>
                </a:effectLst>
                <a:latin typeface="Comic Sans MS" pitchFamily="66" charset="0"/>
              </a:rPr>
              <a:t>*</a:t>
            </a:r>
            <a:r>
              <a:rPr lang="ru-RU" dirty="0" smtClean="0">
                <a:effectLst>
                  <a:outerShdw blurRad="38100" dist="38100" dir="2700000" algn="tl">
                    <a:srgbClr val="000000">
                      <a:alpha val="43137"/>
                    </a:srgbClr>
                  </a:outerShdw>
                </a:effectLst>
                <a:latin typeface="Comic Sans MS" pitchFamily="66" charset="0"/>
              </a:rPr>
              <a:t>если ребенок живет во </a:t>
            </a:r>
            <a:r>
              <a:rPr lang="ru-RU" i="1" dirty="0" smtClean="0">
                <a:effectLst>
                  <a:outerShdw blurRad="38100" dist="38100" dir="2700000" algn="tl">
                    <a:srgbClr val="000000">
                      <a:alpha val="43137"/>
                    </a:srgbClr>
                  </a:outerShdw>
                </a:effectLst>
                <a:latin typeface="Comic Sans MS" pitchFamily="66" charset="0"/>
              </a:rPr>
              <a:t>вражде</a:t>
            </a:r>
            <a:r>
              <a:rPr lang="ru-RU" dirty="0" smtClean="0">
                <a:effectLst>
                  <a:outerShdw blurRad="38100" dist="38100" dir="2700000" algn="tl">
                    <a:srgbClr val="000000">
                      <a:alpha val="43137"/>
                    </a:srgbClr>
                  </a:outerShdw>
                </a:effectLst>
                <a:latin typeface="Comic Sans MS" pitchFamily="66" charset="0"/>
              </a:rPr>
              <a:t>, </a:t>
            </a:r>
            <a:r>
              <a:rPr lang="ru-RU" dirty="0" smtClean="0">
                <a:effectLst>
                  <a:outerShdw blurRad="38100" dist="38100" dir="2700000" algn="tl">
                    <a:srgbClr val="000000">
                      <a:alpha val="43137"/>
                    </a:srgbClr>
                  </a:outerShdw>
                </a:effectLst>
                <a:latin typeface="Comic Sans MS" pitchFamily="66" charset="0"/>
              </a:rPr>
              <a:t> он </a:t>
            </a:r>
            <a:r>
              <a:rPr lang="ru-RU" dirty="0" smtClean="0">
                <a:effectLst>
                  <a:outerShdw blurRad="38100" dist="38100" dir="2700000" algn="tl">
                    <a:srgbClr val="000000">
                      <a:alpha val="43137"/>
                    </a:srgbClr>
                  </a:outerShdw>
                </a:effectLst>
                <a:latin typeface="Comic Sans MS" pitchFamily="66" charset="0"/>
              </a:rPr>
              <a:t>учится </a:t>
            </a:r>
            <a:r>
              <a:rPr lang="ru-RU" i="1" dirty="0" smtClean="0">
                <a:effectLst>
                  <a:outerShdw blurRad="38100" dist="38100" dir="2700000" algn="tl">
                    <a:srgbClr val="000000">
                      <a:alpha val="43137"/>
                    </a:srgbClr>
                  </a:outerShdw>
                </a:effectLst>
                <a:latin typeface="Comic Sans MS" pitchFamily="66" charset="0"/>
              </a:rPr>
              <a:t>агрессивности</a:t>
            </a:r>
            <a:r>
              <a:rPr lang="ru-RU" dirty="0" smtClean="0">
                <a:effectLst>
                  <a:outerShdw blurRad="38100" dist="38100" dir="2700000" algn="tl">
                    <a:srgbClr val="000000">
                      <a:alpha val="43137"/>
                    </a:srgbClr>
                  </a:outerShdw>
                </a:effectLst>
                <a:latin typeface="Comic Sans MS" pitchFamily="66" charset="0"/>
              </a:rPr>
              <a:t>. </a:t>
            </a:r>
            <a:endParaRPr lang="ru-RU" dirty="0" smtClean="0">
              <a:effectLst>
                <a:outerShdw blurRad="38100" dist="38100" dir="2700000" algn="tl">
                  <a:srgbClr val="000000">
                    <a:alpha val="43137"/>
                  </a:srgbClr>
                </a:outerShdw>
              </a:effectLst>
              <a:latin typeface="Comic Sans MS" pitchFamily="66" charset="0"/>
            </a:endParaRPr>
          </a:p>
          <a:p>
            <a:pPr algn="just" fontAlgn="auto">
              <a:spcBef>
                <a:spcPts val="0"/>
              </a:spcBef>
              <a:spcAft>
                <a:spcPts val="0"/>
              </a:spcAft>
              <a:buNone/>
              <a:tabLst>
                <a:tab pos="228600" algn="l"/>
              </a:tabLst>
              <a:defRPr/>
            </a:pPr>
            <a:r>
              <a:rPr lang="ru-RU" b="1" dirty="0" smtClean="0">
                <a:effectLst>
                  <a:outerShdw blurRad="38100" dist="38100" dir="2700000" algn="tl">
                    <a:srgbClr val="000000">
                      <a:alpha val="43137"/>
                    </a:srgbClr>
                  </a:outerShdw>
                </a:effectLst>
                <a:latin typeface="Comic Sans MS" pitchFamily="66" charset="0"/>
              </a:rPr>
              <a:t>*</a:t>
            </a:r>
            <a:r>
              <a:rPr lang="ru-RU" dirty="0" smtClean="0">
                <a:effectLst>
                  <a:outerShdw blurRad="38100" dist="38100" dir="2700000" algn="tl">
                    <a:srgbClr val="000000">
                      <a:alpha val="43137"/>
                    </a:srgbClr>
                  </a:outerShdw>
                </a:effectLst>
                <a:latin typeface="Comic Sans MS" pitchFamily="66" charset="0"/>
              </a:rPr>
              <a:t>если ребенка </a:t>
            </a:r>
            <a:r>
              <a:rPr lang="ru-RU" i="1" dirty="0" smtClean="0">
                <a:effectLst>
                  <a:outerShdw blurRad="38100" dist="38100" dir="2700000" algn="tl">
                    <a:srgbClr val="000000">
                      <a:alpha val="43137"/>
                    </a:srgbClr>
                  </a:outerShdw>
                </a:effectLst>
                <a:latin typeface="Comic Sans MS" pitchFamily="66" charset="0"/>
              </a:rPr>
              <a:t>высмеивают</a:t>
            </a:r>
            <a:r>
              <a:rPr lang="ru-RU" dirty="0" smtClean="0">
                <a:effectLst>
                  <a:outerShdw blurRad="38100" dist="38100" dir="2700000" algn="tl">
                    <a:srgbClr val="000000">
                      <a:alpha val="43137"/>
                    </a:srgbClr>
                  </a:outerShdw>
                </a:effectLst>
                <a:latin typeface="Comic Sans MS" pitchFamily="66" charset="0"/>
              </a:rPr>
              <a:t>, </a:t>
            </a:r>
            <a:r>
              <a:rPr lang="ru-RU" dirty="0" smtClean="0">
                <a:effectLst>
                  <a:outerShdw blurRad="38100" dist="38100" dir="2700000" algn="tl">
                    <a:srgbClr val="000000">
                      <a:alpha val="43137"/>
                    </a:srgbClr>
                  </a:outerShdw>
                </a:effectLst>
                <a:latin typeface="Comic Sans MS" pitchFamily="66" charset="0"/>
              </a:rPr>
              <a:t> он </a:t>
            </a:r>
            <a:r>
              <a:rPr lang="ru-RU" dirty="0" smtClean="0">
                <a:effectLst>
                  <a:outerShdw blurRad="38100" dist="38100" dir="2700000" algn="tl">
                    <a:srgbClr val="000000">
                      <a:alpha val="43137"/>
                    </a:srgbClr>
                  </a:outerShdw>
                </a:effectLst>
                <a:latin typeface="Comic Sans MS" pitchFamily="66" charset="0"/>
              </a:rPr>
              <a:t>становится </a:t>
            </a:r>
            <a:r>
              <a:rPr lang="ru-RU" i="1" dirty="0" smtClean="0">
                <a:effectLst>
                  <a:outerShdw blurRad="38100" dist="38100" dir="2700000" algn="tl">
                    <a:srgbClr val="000000">
                      <a:alpha val="43137"/>
                    </a:srgbClr>
                  </a:outerShdw>
                </a:effectLst>
                <a:latin typeface="Comic Sans MS" pitchFamily="66" charset="0"/>
              </a:rPr>
              <a:t>замкнутым</a:t>
            </a:r>
            <a:r>
              <a:rPr lang="ru-RU" dirty="0" smtClean="0">
                <a:effectLst>
                  <a:outerShdw blurRad="38100" dist="38100" dir="2700000" algn="tl">
                    <a:srgbClr val="000000">
                      <a:alpha val="43137"/>
                    </a:srgbClr>
                  </a:outerShdw>
                </a:effectLst>
                <a:latin typeface="Comic Sans MS" pitchFamily="66" charset="0"/>
              </a:rPr>
              <a:t>.</a:t>
            </a:r>
          </a:p>
          <a:p>
            <a:pPr algn="just" fontAlgn="auto">
              <a:spcBef>
                <a:spcPts val="0"/>
              </a:spcBef>
              <a:spcAft>
                <a:spcPts val="0"/>
              </a:spcAft>
              <a:buNone/>
              <a:tabLst>
                <a:tab pos="228600" algn="l"/>
              </a:tabLst>
              <a:defRPr/>
            </a:pPr>
            <a:r>
              <a:rPr lang="ru-RU" b="1" dirty="0" smtClean="0">
                <a:effectLst>
                  <a:outerShdw blurRad="38100" dist="38100" dir="2700000" algn="tl">
                    <a:srgbClr val="000000">
                      <a:alpha val="43137"/>
                    </a:srgbClr>
                  </a:outerShdw>
                </a:effectLst>
                <a:latin typeface="Comic Sans MS" pitchFamily="66" charset="0"/>
              </a:rPr>
              <a:t>*</a:t>
            </a:r>
            <a:r>
              <a:rPr lang="ru-RU" dirty="0" smtClean="0">
                <a:effectLst>
                  <a:outerShdw blurRad="38100" dist="38100" dir="2700000" algn="tl">
                    <a:srgbClr val="000000">
                      <a:alpha val="43137"/>
                    </a:srgbClr>
                  </a:outerShdw>
                </a:effectLst>
                <a:latin typeface="Comic Sans MS" pitchFamily="66" charset="0"/>
              </a:rPr>
              <a:t>если ребенок растет в </a:t>
            </a:r>
            <a:r>
              <a:rPr lang="ru-RU" i="1" dirty="0" smtClean="0">
                <a:effectLst>
                  <a:outerShdw blurRad="38100" dist="38100" dir="2700000" algn="tl">
                    <a:srgbClr val="000000">
                      <a:alpha val="43137"/>
                    </a:srgbClr>
                  </a:outerShdw>
                </a:effectLst>
                <a:latin typeface="Comic Sans MS" pitchFamily="66" charset="0"/>
              </a:rPr>
              <a:t>упреках</a:t>
            </a:r>
            <a:r>
              <a:rPr lang="ru-RU" dirty="0" smtClean="0">
                <a:effectLst>
                  <a:outerShdw blurRad="38100" dist="38100" dir="2700000" algn="tl">
                    <a:srgbClr val="000000">
                      <a:alpha val="43137"/>
                    </a:srgbClr>
                  </a:outerShdw>
                </a:effectLst>
                <a:latin typeface="Comic Sans MS" pitchFamily="66" charset="0"/>
              </a:rPr>
              <a:t>, </a:t>
            </a:r>
            <a:r>
              <a:rPr lang="ru-RU" dirty="0" smtClean="0">
                <a:effectLst>
                  <a:outerShdw blurRad="38100" dist="38100" dir="2700000" algn="tl">
                    <a:srgbClr val="000000">
                      <a:alpha val="43137"/>
                    </a:srgbClr>
                  </a:outerShdw>
                </a:effectLst>
                <a:latin typeface="Comic Sans MS" pitchFamily="66" charset="0"/>
              </a:rPr>
              <a:t>он </a:t>
            </a:r>
            <a:r>
              <a:rPr lang="ru-RU" dirty="0" smtClean="0">
                <a:effectLst>
                  <a:outerShdw blurRad="38100" dist="38100" dir="2700000" algn="tl">
                    <a:srgbClr val="000000">
                      <a:alpha val="43137"/>
                    </a:srgbClr>
                  </a:outerShdw>
                </a:effectLst>
                <a:latin typeface="Comic Sans MS" pitchFamily="66" charset="0"/>
              </a:rPr>
              <a:t>живёт  с </a:t>
            </a:r>
            <a:r>
              <a:rPr lang="ru-RU" i="1" dirty="0" smtClean="0">
                <a:effectLst>
                  <a:outerShdw blurRad="38100" dist="38100" dir="2700000" algn="tl">
                    <a:srgbClr val="000000">
                      <a:alpha val="43137"/>
                    </a:srgbClr>
                  </a:outerShdw>
                </a:effectLst>
                <a:latin typeface="Comic Sans MS" pitchFamily="66" charset="0"/>
              </a:rPr>
              <a:t>чувством вины</a:t>
            </a:r>
            <a:r>
              <a:rPr lang="ru-RU" dirty="0" smtClean="0">
                <a:effectLst>
                  <a:outerShdw blurRad="38100" dist="38100" dir="2700000" algn="tl">
                    <a:srgbClr val="000000">
                      <a:alpha val="43137"/>
                    </a:srgbClr>
                  </a:outerShdw>
                </a:effectLst>
                <a:latin typeface="Comic Sans MS" pitchFamily="66" charset="0"/>
              </a:rPr>
              <a:t>.</a:t>
            </a:r>
            <a:endParaRPr lang="ru-RU" dirty="0" smtClean="0"/>
          </a:p>
          <a:p>
            <a:endParaRPr lang="ru-RU"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descr="C:\Users\user\Desktop\1613539453_11-p-fon-dlya-detskoi-prezentatsii-powerpoint-11.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2" name="Заголовок 1"/>
          <p:cNvSpPr>
            <a:spLocks noGrp="1"/>
          </p:cNvSpPr>
          <p:nvPr>
            <p:ph type="title"/>
          </p:nvPr>
        </p:nvSpPr>
        <p:spPr>
          <a:xfrm>
            <a:off x="152400" y="0"/>
            <a:ext cx="8458200" cy="1219200"/>
          </a:xfrm>
        </p:spPr>
        <p:txBody>
          <a:bodyPr>
            <a:normAutofit fontScale="90000"/>
          </a:bodyPr>
          <a:lstStyle/>
          <a:p>
            <a:pPr algn="l"/>
            <a:r>
              <a:rPr lang="ru-RU" b="1" dirty="0" smtClean="0">
                <a:solidFill>
                  <a:srgbClr val="00B050"/>
                </a:solidFill>
                <a:latin typeface="Calibri" pitchFamily="34" charset="0"/>
                <a:cs typeface="Aharoni" pitchFamily="2" charset="-79"/>
              </a:rPr>
              <a:t/>
            </a:r>
            <a:br>
              <a:rPr lang="ru-RU" b="1" dirty="0" smtClean="0">
                <a:solidFill>
                  <a:srgbClr val="00B050"/>
                </a:solidFill>
                <a:latin typeface="Calibri" pitchFamily="34" charset="0"/>
                <a:cs typeface="Aharoni" pitchFamily="2" charset="-79"/>
              </a:rPr>
            </a:br>
            <a:r>
              <a:rPr lang="ru-RU" sz="2200" b="1" dirty="0" smtClean="0">
                <a:solidFill>
                  <a:schemeClr val="accent2"/>
                </a:solidFill>
                <a:latin typeface="Times New Roman" pitchFamily="18" charset="0"/>
                <a:cs typeface="Times New Roman" pitchFamily="18" charset="0"/>
              </a:rPr>
              <a:t>«</a:t>
            </a:r>
            <a:r>
              <a:rPr lang="ru-RU" sz="2200" b="1" dirty="0" smtClean="0">
                <a:solidFill>
                  <a:schemeClr val="accent2"/>
                </a:solidFill>
                <a:latin typeface="Times New Roman" pitchFamily="18" charset="0"/>
                <a:cs typeface="Times New Roman" pitchFamily="18" charset="0"/>
              </a:rPr>
              <a:t>Нравственное воспитание детей – это мудрое ограничение. </a:t>
            </a:r>
            <a:r>
              <a:rPr lang="ru-RU" sz="2200" b="1" dirty="0" smtClean="0">
                <a:solidFill>
                  <a:schemeClr val="accent2"/>
                </a:solidFill>
                <a:latin typeface="Times New Roman" pitchFamily="18" charset="0"/>
                <a:cs typeface="Times New Roman" pitchFamily="18" charset="0"/>
              </a:rPr>
              <a:t/>
            </a:r>
            <a:br>
              <a:rPr lang="ru-RU" sz="2200" b="1" dirty="0" smtClean="0">
                <a:solidFill>
                  <a:schemeClr val="accent2"/>
                </a:solidFill>
                <a:latin typeface="Times New Roman" pitchFamily="18" charset="0"/>
                <a:cs typeface="Times New Roman" pitchFamily="18" charset="0"/>
              </a:rPr>
            </a:br>
            <a:r>
              <a:rPr lang="ru-RU" sz="2200" b="1" dirty="0" smtClean="0">
                <a:solidFill>
                  <a:schemeClr val="accent2"/>
                </a:solidFill>
                <a:latin typeface="Times New Roman" pitchFamily="18" charset="0"/>
                <a:cs typeface="Times New Roman" pitchFamily="18" charset="0"/>
              </a:rPr>
              <a:t>Ребёнок </a:t>
            </a:r>
            <a:r>
              <a:rPr lang="ru-RU" sz="2200" b="1" dirty="0" smtClean="0">
                <a:solidFill>
                  <a:schemeClr val="accent2"/>
                </a:solidFill>
                <a:latin typeface="Times New Roman" pitchFamily="18" charset="0"/>
                <a:cs typeface="Times New Roman" pitchFamily="18" charset="0"/>
              </a:rPr>
              <a:t>должен понять, что есть три вещи: можно, нельзя и надо</a:t>
            </a:r>
            <a:r>
              <a:rPr lang="ru-RU" sz="2200" b="1" dirty="0" smtClean="0">
                <a:solidFill>
                  <a:schemeClr val="accent2"/>
                </a:solidFill>
                <a:latin typeface="Times New Roman" pitchFamily="18" charset="0"/>
                <a:cs typeface="Times New Roman" pitchFamily="18" charset="0"/>
              </a:rPr>
              <a:t>».</a:t>
            </a:r>
            <a:r>
              <a:rPr lang="ru-RU" sz="2200" b="1" dirty="0" smtClean="0">
                <a:solidFill>
                  <a:schemeClr val="accent2"/>
                </a:solidFill>
                <a:latin typeface="Times New Roman" pitchFamily="18" charset="0"/>
                <a:cs typeface="Times New Roman" pitchFamily="18" charset="0"/>
              </a:rPr>
              <a:t/>
            </a:r>
            <a:br>
              <a:rPr lang="ru-RU" sz="2200" b="1" dirty="0" smtClean="0">
                <a:solidFill>
                  <a:schemeClr val="accent2"/>
                </a:solidFill>
                <a:latin typeface="Times New Roman" pitchFamily="18" charset="0"/>
                <a:cs typeface="Times New Roman" pitchFamily="18" charset="0"/>
              </a:rPr>
            </a:br>
            <a:r>
              <a:rPr lang="ru-RU" sz="2200" b="1" dirty="0" smtClean="0">
                <a:solidFill>
                  <a:schemeClr val="accent2"/>
                </a:solidFill>
                <a:latin typeface="Times New Roman" pitchFamily="18" charset="0"/>
                <a:cs typeface="Times New Roman" pitchFamily="18" charset="0"/>
              </a:rPr>
              <a:t>                                                                    В</a:t>
            </a:r>
            <a:r>
              <a:rPr lang="ru-RU" sz="2200" b="1" dirty="0" smtClean="0">
                <a:solidFill>
                  <a:schemeClr val="accent2"/>
                </a:solidFill>
                <a:latin typeface="Times New Roman" pitchFamily="18" charset="0"/>
                <a:cs typeface="Times New Roman" pitchFamily="18" charset="0"/>
              </a:rPr>
              <a:t>. А. Сухомлинский</a:t>
            </a:r>
            <a:r>
              <a:rPr lang="ru-RU" sz="3600" b="1" dirty="0" smtClean="0">
                <a:solidFill>
                  <a:srgbClr val="00B050"/>
                </a:solidFill>
                <a:latin typeface="Calibri" pitchFamily="34" charset="0"/>
                <a:cs typeface="Aharoni" pitchFamily="2" charset="-79"/>
              </a:rPr>
              <a:t/>
            </a:r>
            <a:br>
              <a:rPr lang="ru-RU" sz="3600" b="1" dirty="0" smtClean="0">
                <a:solidFill>
                  <a:srgbClr val="00B050"/>
                </a:solidFill>
                <a:latin typeface="Calibri" pitchFamily="34" charset="0"/>
                <a:cs typeface="Aharoni" pitchFamily="2" charset="-79"/>
              </a:rPr>
            </a:br>
            <a:endParaRPr lang="ru-RU" dirty="0"/>
          </a:p>
        </p:txBody>
      </p:sp>
      <p:sp>
        <p:nvSpPr>
          <p:cNvPr id="3" name="Содержимое 2"/>
          <p:cNvSpPr>
            <a:spLocks noGrp="1"/>
          </p:cNvSpPr>
          <p:nvPr>
            <p:ph idx="1"/>
          </p:nvPr>
        </p:nvSpPr>
        <p:spPr/>
        <p:txBody>
          <a:bodyPr/>
          <a:lstStyle/>
          <a:p>
            <a:pPr algn="ctr">
              <a:buNone/>
            </a:pPr>
            <a:r>
              <a:rPr lang="ru-RU" dirty="0" smtClean="0">
                <a:solidFill>
                  <a:srgbClr val="215968"/>
                </a:solidFill>
                <a:latin typeface="Franklin Gothic Medium Cond" pitchFamily="34" charset="0"/>
              </a:rPr>
              <a:t>«Наши дети- это наша старость, плохое воспитание- это наше будущее горе, это наши слёзы, это наша вина перед другими людьми, перед страной»</a:t>
            </a:r>
          </a:p>
          <a:p>
            <a:pPr algn="ctr"/>
            <a:r>
              <a:rPr lang="ru-RU" sz="1600" dirty="0" smtClean="0">
                <a:solidFill>
                  <a:srgbClr val="215968"/>
                </a:solidFill>
                <a:latin typeface="Franklin Gothic Medium Cond" pitchFamily="34" charset="0"/>
              </a:rPr>
              <a:t>                                                                                    А.С. Макаренко</a:t>
            </a:r>
          </a:p>
          <a:p>
            <a:pPr>
              <a:buNone/>
            </a:pPr>
            <a:endParaRPr lang="ru-RU"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2" descr="C:\Users\user\Desktop\1613539453_11-p-fon-dlya-detskoi-prezentatsii-powerpoint-11.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3" name="Подзаголовок 2"/>
          <p:cNvSpPr>
            <a:spLocks noGrp="1"/>
          </p:cNvSpPr>
          <p:nvPr>
            <p:ph type="subTitle" idx="1"/>
          </p:nvPr>
        </p:nvSpPr>
        <p:spPr>
          <a:xfrm>
            <a:off x="381000" y="228600"/>
            <a:ext cx="8229600" cy="3733800"/>
          </a:xfrm>
        </p:spPr>
        <p:txBody>
          <a:bodyPr>
            <a:normAutofit fontScale="55000" lnSpcReduction="20000"/>
          </a:bodyPr>
          <a:lstStyle/>
          <a:p>
            <a:endParaRPr lang="ru-RU" dirty="0" smtClean="0">
              <a:solidFill>
                <a:schemeClr val="tx1"/>
              </a:solidFill>
              <a:latin typeface="Times New Roman" pitchFamily="18" charset="0"/>
              <a:cs typeface="Times New Roman" pitchFamily="18" charset="0"/>
            </a:endParaRPr>
          </a:p>
          <a:p>
            <a:pPr algn="just"/>
            <a:r>
              <a:rPr lang="ru-RU" dirty="0" smtClean="0">
                <a:solidFill>
                  <a:schemeClr val="tx1"/>
                </a:solidFill>
                <a:latin typeface="Times New Roman" pitchFamily="18" charset="0"/>
                <a:cs typeface="Times New Roman" pitchFamily="18" charset="0"/>
              </a:rPr>
              <a:t>В заключении хотелось бы сказать, что семейное </a:t>
            </a:r>
            <a:r>
              <a:rPr lang="ru-RU" dirty="0" smtClean="0">
                <a:solidFill>
                  <a:schemeClr val="tx1"/>
                </a:solidFill>
                <a:latin typeface="Times New Roman" pitchFamily="18" charset="0"/>
                <a:cs typeface="Times New Roman" pitchFamily="18" charset="0"/>
              </a:rPr>
              <a:t>воспитание – это педагогика будней, педагогика каждого дня. И основным условием успеха в воспитании детей в семье можно считать наличие нормальной атмосферы, т.е. должно присутствовать уважение и любовь в семье, авторитет родителей, правильный режим, своевременное приобщение ребенка к книге, чтению, труду и т.д.</a:t>
            </a:r>
          </a:p>
          <a:p>
            <a:pPr algn="just"/>
            <a:r>
              <a:rPr lang="ru-RU" sz="4000" b="1" dirty="0" smtClean="0">
                <a:solidFill>
                  <a:schemeClr val="tx1"/>
                </a:solidFill>
                <a:latin typeface="Times New Roman" pitchFamily="18" charset="0"/>
                <a:cs typeface="Times New Roman" pitchFamily="18" charset="0"/>
              </a:rPr>
              <a:t>Воспитательный процесс в семье не имеет границ, начала и конца. Семья создает для ребенка такую модель жизни, в которую он включается и в дальнейшем перенесет на свою семью</a:t>
            </a:r>
            <a:r>
              <a:rPr lang="ru-RU" sz="4000" b="1" dirty="0" smtClean="0">
                <a:solidFill>
                  <a:schemeClr val="tx1"/>
                </a:solidFill>
                <a:latin typeface="Times New Roman" pitchFamily="18" charset="0"/>
                <a:cs typeface="Times New Roman" pitchFamily="18" charset="0"/>
              </a:rPr>
              <a:t>.</a:t>
            </a:r>
          </a:p>
          <a:p>
            <a:pPr algn="just"/>
            <a:endParaRPr lang="ru-RU" sz="4000" b="1" dirty="0" smtClean="0">
              <a:solidFill>
                <a:schemeClr val="tx1"/>
              </a:solidFill>
              <a:latin typeface="Times New Roman" pitchFamily="18" charset="0"/>
              <a:cs typeface="Times New Roman" pitchFamily="18" charset="0"/>
            </a:endParaRPr>
          </a:p>
          <a:p>
            <a:r>
              <a:rPr lang="ru-RU" sz="4000" b="1" dirty="0" smtClean="0">
                <a:solidFill>
                  <a:srgbClr val="FF0000"/>
                </a:solidFill>
                <a:latin typeface="Times New Roman" pitchFamily="18" charset="0"/>
                <a:cs typeface="Times New Roman" pitchFamily="18" charset="0"/>
              </a:rPr>
              <a:t>СПАСИБО ЗА ВНИМАНИЕ!</a:t>
            </a:r>
            <a:endParaRPr lang="ru-RU" dirty="0" smtClean="0">
              <a:solidFill>
                <a:srgbClr val="FF0000"/>
              </a:solidFill>
              <a:latin typeface="Times New Roman" pitchFamily="18" charset="0"/>
              <a:cs typeface="Times New Roman" pitchFamily="18" charset="0"/>
            </a:endParaRPr>
          </a:p>
          <a:p>
            <a:endParaRPr lang="ru-RU"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user\Desktop\1613539453_11-p-fon-dlya-detskoi-prezentatsii-powerpoint-11.jpg"/>
          <p:cNvPicPr>
            <a:picLocks noChangeAspect="1" noChangeArrowheads="1"/>
          </p:cNvPicPr>
          <p:nvPr/>
        </p:nvPicPr>
        <p:blipFill>
          <a:blip r:embed="rId2" cstate="print"/>
          <a:srcRect/>
          <a:stretch>
            <a:fillRect/>
          </a:stretch>
        </p:blipFill>
        <p:spPr bwMode="auto">
          <a:xfrm>
            <a:off x="0" y="-152400"/>
            <a:ext cx="9144000" cy="7010400"/>
          </a:xfrm>
          <a:prstGeom prst="rect">
            <a:avLst/>
          </a:prstGeom>
          <a:noFill/>
        </p:spPr>
      </p:pic>
      <p:sp>
        <p:nvSpPr>
          <p:cNvPr id="2" name="Заголовок 1"/>
          <p:cNvSpPr>
            <a:spLocks noGrp="1"/>
          </p:cNvSpPr>
          <p:nvPr>
            <p:ph type="ctrTitle"/>
          </p:nvPr>
        </p:nvSpPr>
        <p:spPr>
          <a:xfrm>
            <a:off x="228600" y="685801"/>
            <a:ext cx="8610600" cy="2667000"/>
          </a:xfrm>
        </p:spPr>
        <p:txBody>
          <a:bodyPr>
            <a:normAutofit fontScale="90000"/>
          </a:bodyPr>
          <a:lstStyle/>
          <a:p>
            <a:pPr algn="just"/>
            <a:r>
              <a:rPr lang="ru-RU" sz="2000" dirty="0" smtClean="0">
                <a:latin typeface="Times New Roman" pitchFamily="18" charset="0"/>
                <a:cs typeface="Times New Roman" pitchFamily="18" charset="0"/>
              </a:rPr>
              <a:t>Воспитание семейных ценностей – одна из актуальных и сложнейших проблем, которая должна решаться сегодня всеми, кто имеет отношение к детям. То, что мы заложим в душу ребенка сейчас, проявится позднее, станет его и нашей жизнью. </a:t>
            </a:r>
            <a:br>
              <a:rPr lang="ru-RU" sz="2000" dirty="0" smtClean="0">
                <a:latin typeface="Times New Roman" pitchFamily="18" charset="0"/>
                <a:cs typeface="Times New Roman" pitchFamily="18" charset="0"/>
              </a:rPr>
            </a:br>
            <a:r>
              <a:rPr lang="ru-RU" sz="2000" dirty="0" smtClean="0">
                <a:latin typeface="Times New Roman" pitchFamily="18" charset="0"/>
                <a:cs typeface="Times New Roman" pitchFamily="18" charset="0"/>
              </a:rPr>
              <a:t>   Живя в обществе, малыш принимает его законы и старается следовать им. Роль педагогов и родителей состоит в том, чтобы помочь ребенку ориентироваться в жизненных обстоятельствах, правильно расставить акценты при моральной оценке событий, сделать внутренний выбор в пользу традиционных </a:t>
            </a:r>
            <a:r>
              <a:rPr lang="ru-RU" sz="2000" dirty="0" smtClean="0">
                <a:latin typeface="Times New Roman" pitchFamily="18" charset="0"/>
                <a:cs typeface="Times New Roman" pitchFamily="18" charset="0"/>
              </a:rPr>
              <a:t>духовных ценностей</a:t>
            </a:r>
            <a:r>
              <a:rPr lang="ru-RU" sz="2000" dirty="0" smtClean="0">
                <a:latin typeface="Times New Roman" pitchFamily="18" charset="0"/>
                <a:cs typeface="Times New Roman" pitchFamily="18" charset="0"/>
              </a:rPr>
              <a:t>. </a:t>
            </a:r>
            <a:r>
              <a:rPr lang="ru-RU" dirty="0" smtClean="0">
                <a:latin typeface="Times New Roman" pitchFamily="18" charset="0"/>
                <a:cs typeface="Times New Roman" pitchFamily="18" charset="0"/>
              </a:rPr>
              <a:t/>
            </a:r>
            <a:br>
              <a:rPr lang="ru-RU" dirty="0" smtClean="0">
                <a:latin typeface="Times New Roman" pitchFamily="18" charset="0"/>
                <a:cs typeface="Times New Roman" pitchFamily="18" charset="0"/>
              </a:rPr>
            </a:br>
            <a:endParaRPr lang="ru-RU" dirty="0"/>
          </a:p>
        </p:txBody>
      </p:sp>
      <p:sp>
        <p:nvSpPr>
          <p:cNvPr id="3" name="Подзаголовок 2"/>
          <p:cNvSpPr>
            <a:spLocks noGrp="1"/>
          </p:cNvSpPr>
          <p:nvPr>
            <p:ph type="subTitle" idx="1"/>
          </p:nvPr>
        </p:nvSpPr>
        <p:spPr>
          <a:xfrm>
            <a:off x="228600" y="3429000"/>
            <a:ext cx="8610600" cy="2209800"/>
          </a:xfrm>
        </p:spPr>
        <p:txBody>
          <a:bodyPr>
            <a:noAutofit/>
          </a:bodyPr>
          <a:lstStyle/>
          <a:p>
            <a:pPr algn="just"/>
            <a:r>
              <a:rPr lang="ru-RU" sz="1800" dirty="0" smtClean="0">
                <a:solidFill>
                  <a:schemeClr val="tx1"/>
                </a:solidFill>
                <a:latin typeface="Times New Roman" pitchFamily="18" charset="0"/>
                <a:cs typeface="Times New Roman" pitchFamily="18" charset="0"/>
              </a:rPr>
              <a:t>Дошкольник – это ребенок </a:t>
            </a:r>
            <a:r>
              <a:rPr lang="ru-RU" sz="1800" dirty="0" smtClean="0">
                <a:solidFill>
                  <a:schemeClr val="tx1"/>
                </a:solidFill>
                <a:latin typeface="Times New Roman" pitchFamily="18" charset="0"/>
                <a:cs typeface="Times New Roman" pitchFamily="18" charset="0"/>
              </a:rPr>
              <a:t>. </a:t>
            </a:r>
            <a:r>
              <a:rPr lang="ru-RU" sz="1800" dirty="0" smtClean="0">
                <a:solidFill>
                  <a:schemeClr val="tx1"/>
                </a:solidFill>
                <a:latin typeface="Times New Roman" pitchFamily="18" charset="0"/>
                <a:cs typeface="Times New Roman" pitchFamily="18" charset="0"/>
              </a:rPr>
              <a:t>В этот период </a:t>
            </a:r>
            <a:r>
              <a:rPr lang="ru-RU" sz="1800" dirty="0" smtClean="0">
                <a:solidFill>
                  <a:schemeClr val="tx1"/>
                </a:solidFill>
                <a:latin typeface="Times New Roman" pitchFamily="18" charset="0"/>
                <a:cs typeface="Times New Roman" pitchFamily="18" charset="0"/>
              </a:rPr>
              <a:t> от 3 до 7 лет взрослые </a:t>
            </a:r>
            <a:r>
              <a:rPr lang="ru-RU" sz="1800" dirty="0" smtClean="0">
                <a:solidFill>
                  <a:schemeClr val="tx1"/>
                </a:solidFill>
                <a:latin typeface="Times New Roman" pitchFamily="18" charset="0"/>
                <a:cs typeface="Times New Roman" pitchFamily="18" charset="0"/>
              </a:rPr>
              <a:t>могут </a:t>
            </a:r>
            <a:r>
              <a:rPr lang="ru-RU" sz="1800" dirty="0" smtClean="0">
                <a:solidFill>
                  <a:schemeClr val="tx1"/>
                </a:solidFill>
                <a:latin typeface="Times New Roman" pitchFamily="18" charset="0"/>
                <a:cs typeface="Times New Roman" pitchFamily="18" charset="0"/>
              </a:rPr>
              <a:t> </a:t>
            </a:r>
            <a:r>
              <a:rPr lang="ru-RU" sz="1800" dirty="0" smtClean="0">
                <a:solidFill>
                  <a:schemeClr val="tx1"/>
                </a:solidFill>
                <a:latin typeface="Times New Roman" pitchFamily="18" charset="0"/>
                <a:cs typeface="Times New Roman" pitchFamily="18" charset="0"/>
              </a:rPr>
              <a:t>влиять на взгляды ребенка и некоторые черты его личности. Важно понять, что все же именно родители имеют максимальный моральный авторитет для малышей. Поэтому нравственное воспитание детей дошкольного возраста почти полностью возлагается на семью. Ценности, которые в дальнейшем будут много значить для ребенка, определяются его окружением. Чтобы дети росли честными, гуманными, ответственными, им нужен перед глазами достойный пример для подражания. Нравственное воспитание детей дошкольного возраста основывается, прежде всего, на личном примере близких. Если родители делают искренний выбор в пользу духовных ценностей, то и ребенок сможет вслед за ними поступить также.</a:t>
            </a:r>
            <a:endParaRPr lang="ru-RU" sz="1800" dirty="0">
              <a:solidFill>
                <a:schemeClr val="tx1"/>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Users\user\Desktop\depositphotos_12720147-stock-illustration-family-icon.jpg"/>
          <p:cNvPicPr>
            <a:picLocks noChangeAspect="1" noChangeArrowheads="1"/>
          </p:cNvPicPr>
          <p:nvPr/>
        </p:nvPicPr>
        <p:blipFill>
          <a:blip r:embed="rId2"/>
          <a:srcRect/>
          <a:stretch>
            <a:fillRect/>
          </a:stretch>
        </p:blipFill>
        <p:spPr bwMode="auto">
          <a:xfrm>
            <a:off x="-304800" y="-19050"/>
            <a:ext cx="9753600" cy="6896100"/>
          </a:xfrm>
          <a:prstGeom prst="rect">
            <a:avLst/>
          </a:prstGeom>
          <a:noFill/>
        </p:spPr>
      </p:pic>
      <p:sp>
        <p:nvSpPr>
          <p:cNvPr id="2" name="Заголовок 1"/>
          <p:cNvSpPr>
            <a:spLocks noGrp="1"/>
          </p:cNvSpPr>
          <p:nvPr>
            <p:ph type="title"/>
          </p:nvPr>
        </p:nvSpPr>
        <p:spPr>
          <a:xfrm>
            <a:off x="457200" y="274638"/>
            <a:ext cx="8686800" cy="1477962"/>
          </a:xfrm>
        </p:spPr>
        <p:txBody>
          <a:bodyPr>
            <a:normAutofit/>
          </a:bodyPr>
          <a:lstStyle/>
          <a:p>
            <a:pPr algn="just"/>
            <a:r>
              <a:rPr lang="ru-RU" sz="2000" i="1" dirty="0" smtClean="0">
                <a:latin typeface="Times New Roman" pitchFamily="18" charset="0"/>
                <a:cs typeface="Times New Roman" pitchFamily="18" charset="0"/>
              </a:rPr>
              <a:t>Дом – </a:t>
            </a:r>
            <a:r>
              <a:rPr lang="ru-RU" sz="2000" i="1" dirty="0" smtClean="0">
                <a:latin typeface="Times New Roman" pitchFamily="18" charset="0"/>
                <a:cs typeface="Times New Roman" pitchFamily="18" charset="0"/>
              </a:rPr>
              <a:t>это основа истинной добродетели. </a:t>
            </a:r>
            <a:r>
              <a:rPr lang="ru-RU" sz="2000" i="1" dirty="0" smtClean="0">
                <a:latin typeface="Times New Roman" pitchFamily="18" charset="0"/>
                <a:cs typeface="Times New Roman" pitchFamily="18" charset="0"/>
              </a:rPr>
              <a:t>Если </a:t>
            </a:r>
            <a:r>
              <a:rPr lang="ru-RU" sz="2000" i="1" dirty="0" smtClean="0">
                <a:latin typeface="Times New Roman" pitchFamily="18" charset="0"/>
                <a:cs typeface="Times New Roman" pitchFamily="18" charset="0"/>
              </a:rPr>
              <a:t>ребенка правильным ценностям не научат в семье, то, вероятно, им не научат совсем.                   </a:t>
            </a:r>
            <a:r>
              <a:rPr lang="ru-RU" i="1" dirty="0" smtClean="0">
                <a:latin typeface="Calibri" pitchFamily="34" charset="0"/>
              </a:rPr>
              <a:t/>
            </a:r>
            <a:br>
              <a:rPr lang="ru-RU" i="1" dirty="0" smtClean="0">
                <a:latin typeface="Calibri" pitchFamily="34" charset="0"/>
              </a:rPr>
            </a:br>
            <a:endParaRPr lang="ru-RU" dirty="0"/>
          </a:p>
        </p:txBody>
      </p:sp>
      <p:sp>
        <p:nvSpPr>
          <p:cNvPr id="3" name="Содержимое 2"/>
          <p:cNvSpPr>
            <a:spLocks noGrp="1"/>
          </p:cNvSpPr>
          <p:nvPr>
            <p:ph idx="1"/>
          </p:nvPr>
        </p:nvSpPr>
        <p:spPr/>
        <p:txBody>
          <a:bodyPr/>
          <a:lstStyle/>
          <a:p>
            <a:endParaRPr lang="ru-RU"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a:p>
        </p:txBody>
      </p:sp>
      <p:sp>
        <p:nvSpPr>
          <p:cNvPr id="3" name="Подзаголовок 2"/>
          <p:cNvSpPr>
            <a:spLocks noGrp="1"/>
          </p:cNvSpPr>
          <p:nvPr>
            <p:ph type="subTitle" idx="1"/>
          </p:nvPr>
        </p:nvSpPr>
        <p:spPr/>
        <p:txBody>
          <a:bodyPr/>
          <a:lstStyle/>
          <a:p>
            <a:endParaRPr lang="ru-RU"/>
          </a:p>
        </p:txBody>
      </p:sp>
      <p:pic>
        <p:nvPicPr>
          <p:cNvPr id="5122" name="Picture 2" descr="C:\Users\user\Desktop\image_3124484.jpg"/>
          <p:cNvPicPr>
            <a:picLocks noChangeAspect="1" noChangeArrowheads="1"/>
          </p:cNvPicPr>
          <p:nvPr/>
        </p:nvPicPr>
        <p:blipFill>
          <a:blip r:embed="rId2"/>
          <a:srcRect/>
          <a:stretch>
            <a:fillRect/>
          </a:stretch>
        </p:blipFill>
        <p:spPr bwMode="auto">
          <a:xfrm>
            <a:off x="0" y="0"/>
            <a:ext cx="9144000" cy="6858000"/>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C:\Users\user\Desktop\1613539453_11-p-fon-dlya-detskoi-prezentatsii-powerpoint-11.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2" name="Заголовок 1"/>
          <p:cNvSpPr>
            <a:spLocks noGrp="1"/>
          </p:cNvSpPr>
          <p:nvPr>
            <p:ph type="ctrTitle"/>
          </p:nvPr>
        </p:nvSpPr>
        <p:spPr>
          <a:xfrm>
            <a:off x="304800" y="228601"/>
            <a:ext cx="8610600" cy="2743200"/>
          </a:xfrm>
          <a:ln>
            <a:solidFill>
              <a:schemeClr val="tx2"/>
            </a:solidFill>
          </a:ln>
        </p:spPr>
        <p:txBody>
          <a:bodyPr>
            <a:normAutofit fontScale="90000"/>
          </a:bodyPr>
          <a:lstStyle/>
          <a:p>
            <a:r>
              <a:rPr lang="ru-RU" altLang="ru-RU" sz="3100" dirty="0" smtClean="0">
                <a:latin typeface="Comic Sans MS" pitchFamily="66" charset="0"/>
              </a:rPr>
              <a:t>Ребёнок  должен находится в таком окружении, где придерживаются идеалов любви, веры и надежды, ответственности за своё поведение, тогда у него будет формироваться чувство гордости за своё воспитание</a:t>
            </a:r>
            <a:r>
              <a:rPr lang="ru-RU" altLang="ru-RU" dirty="0" smtClean="0">
                <a:latin typeface="Comic Sans MS" pitchFamily="66" charset="0"/>
              </a:rPr>
              <a:t>.</a:t>
            </a:r>
            <a:r>
              <a:rPr lang="ru-RU" altLang="ru-RU" dirty="0" smtClean="0">
                <a:solidFill>
                  <a:srgbClr val="0000FF"/>
                </a:solidFill>
                <a:latin typeface="Comic Sans MS" pitchFamily="66" charset="0"/>
              </a:rPr>
              <a:t/>
            </a:r>
            <a:br>
              <a:rPr lang="ru-RU" altLang="ru-RU" dirty="0" smtClean="0">
                <a:solidFill>
                  <a:srgbClr val="0000FF"/>
                </a:solidFill>
                <a:latin typeface="Comic Sans MS" pitchFamily="66" charset="0"/>
              </a:rPr>
            </a:br>
            <a:endParaRPr lang="ru-RU" dirty="0"/>
          </a:p>
        </p:txBody>
      </p:sp>
      <p:sp>
        <p:nvSpPr>
          <p:cNvPr id="3" name="Подзаголовок 2"/>
          <p:cNvSpPr>
            <a:spLocks noGrp="1"/>
          </p:cNvSpPr>
          <p:nvPr>
            <p:ph type="subTitle" idx="1"/>
          </p:nvPr>
        </p:nvSpPr>
        <p:spPr/>
        <p:txBody>
          <a:bodyPr/>
          <a:lstStyle/>
          <a:p>
            <a:endParaRPr lang="ru-RU" dirty="0"/>
          </a:p>
        </p:txBody>
      </p:sp>
      <p:pic>
        <p:nvPicPr>
          <p:cNvPr id="4099" name="Picture 3" descr="C:\Users\user\Desktop\mezhdunarodnyj-den-semej-8.jpg"/>
          <p:cNvPicPr>
            <a:picLocks noChangeAspect="1" noChangeArrowheads="1"/>
          </p:cNvPicPr>
          <p:nvPr/>
        </p:nvPicPr>
        <p:blipFill>
          <a:blip r:embed="rId3"/>
          <a:srcRect/>
          <a:stretch>
            <a:fillRect/>
          </a:stretch>
        </p:blipFill>
        <p:spPr bwMode="auto">
          <a:xfrm flipV="1">
            <a:off x="609600" y="3048000"/>
            <a:ext cx="8305800" cy="3810000"/>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C:\Users\user\Desktop\Fields_Dandelions_Boys_492574.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2" name="Заголовок 1"/>
          <p:cNvSpPr>
            <a:spLocks noGrp="1"/>
          </p:cNvSpPr>
          <p:nvPr>
            <p:ph type="ctrTitle"/>
          </p:nvPr>
        </p:nvSpPr>
        <p:spPr>
          <a:xfrm>
            <a:off x="0" y="1"/>
            <a:ext cx="3276600" cy="3600450"/>
          </a:xfrm>
        </p:spPr>
        <p:txBody>
          <a:bodyPr>
            <a:normAutofit fontScale="90000"/>
          </a:bodyPr>
          <a:lstStyle/>
          <a:p>
            <a:pPr algn="l" fontAlgn="auto">
              <a:lnSpc>
                <a:spcPct val="125000"/>
              </a:lnSpc>
              <a:spcBef>
                <a:spcPts val="0"/>
              </a:spcBef>
              <a:spcAft>
                <a:spcPts val="0"/>
              </a:spcAft>
              <a:defRPr/>
            </a:pPr>
            <a:r>
              <a:rPr lang="ru-RU" sz="2200" b="1" dirty="0" smtClean="0">
                <a:solidFill>
                  <a:srgbClr val="00CC00"/>
                </a:solidFill>
                <a:effectLst>
                  <a:outerShdw blurRad="38100" dist="38100" dir="2700000" algn="tl">
                    <a:srgbClr val="000000">
                      <a:alpha val="43137"/>
                    </a:srgbClr>
                  </a:outerShdw>
                </a:effectLst>
                <a:latin typeface="Times New Roman" pitchFamily="18" charset="0"/>
                <a:cs typeface="Times New Roman" pitchFamily="18" charset="0"/>
              </a:rPr>
              <a:t/>
            </a:r>
            <a:br>
              <a:rPr lang="ru-RU" sz="2200" b="1" dirty="0" smtClean="0">
                <a:solidFill>
                  <a:srgbClr val="00CC00"/>
                </a:solidFill>
                <a:effectLst>
                  <a:outerShdw blurRad="38100" dist="38100" dir="2700000" algn="tl">
                    <a:srgbClr val="000000">
                      <a:alpha val="43137"/>
                    </a:srgbClr>
                  </a:outerShdw>
                </a:effectLst>
                <a:latin typeface="Times New Roman" pitchFamily="18" charset="0"/>
                <a:cs typeface="Times New Roman" pitchFamily="18" charset="0"/>
              </a:rPr>
            </a:br>
            <a:r>
              <a:rPr lang="ru-RU" sz="2200" b="1" dirty="0" smtClean="0">
                <a:solidFill>
                  <a:srgbClr val="00CC00"/>
                </a:solidFill>
                <a:effectLst>
                  <a:outerShdw blurRad="38100" dist="38100" dir="2700000" algn="tl">
                    <a:srgbClr val="000000">
                      <a:alpha val="43137"/>
                    </a:srgbClr>
                  </a:outerShdw>
                </a:effectLst>
                <a:latin typeface="Times New Roman" pitchFamily="18" charset="0"/>
                <a:cs typeface="Times New Roman" pitchFamily="18" charset="0"/>
              </a:rPr>
              <a:t/>
            </a:r>
            <a:br>
              <a:rPr lang="ru-RU" sz="2200" b="1" dirty="0" smtClean="0">
                <a:solidFill>
                  <a:srgbClr val="00CC00"/>
                </a:solidFill>
                <a:effectLst>
                  <a:outerShdw blurRad="38100" dist="38100" dir="2700000" algn="tl">
                    <a:srgbClr val="000000">
                      <a:alpha val="43137"/>
                    </a:srgbClr>
                  </a:outerShdw>
                </a:effectLst>
                <a:latin typeface="Times New Roman" pitchFamily="18" charset="0"/>
                <a:cs typeface="Times New Roman" pitchFamily="18" charset="0"/>
              </a:rPr>
            </a:br>
            <a:r>
              <a:rPr lang="ru-RU" sz="2200" b="1" dirty="0" smtClean="0">
                <a:latin typeface="Times New Roman" pitchFamily="18" charset="0"/>
                <a:cs typeface="Times New Roman" pitchFamily="18" charset="0"/>
              </a:rPr>
              <a:t>Не </a:t>
            </a:r>
            <a:r>
              <a:rPr lang="ru-RU" sz="2200" b="1" dirty="0" smtClean="0">
                <a:latin typeface="Times New Roman" pitchFamily="18" charset="0"/>
                <a:cs typeface="Times New Roman" pitchFamily="18" charset="0"/>
              </a:rPr>
              <a:t>отказывайте ребенку в </a:t>
            </a:r>
            <a:r>
              <a:rPr lang="ru-RU" sz="2200" b="1" dirty="0" smtClean="0">
                <a:latin typeface="Times New Roman" pitchFamily="18" charset="0"/>
                <a:cs typeface="Times New Roman" pitchFamily="18" charset="0"/>
              </a:rPr>
              <a:t>помощи если </a:t>
            </a:r>
            <a:r>
              <a:rPr lang="ru-RU" sz="2200" b="1" dirty="0" smtClean="0">
                <a:latin typeface="Times New Roman" pitchFamily="18" charset="0"/>
                <a:cs typeface="Times New Roman" pitchFamily="18" charset="0"/>
              </a:rPr>
              <a:t>он  с чем-то не справляется,  </a:t>
            </a:r>
            <a:r>
              <a:rPr lang="ru-RU" sz="2200" b="1" dirty="0" smtClean="0">
                <a:latin typeface="Times New Roman" pitchFamily="18" charset="0"/>
                <a:cs typeface="Times New Roman" pitchFamily="18" charset="0"/>
              </a:rPr>
              <a:t>и просит помочь… </a:t>
            </a:r>
            <a:br>
              <a:rPr lang="ru-RU" sz="2200" b="1" dirty="0" smtClean="0">
                <a:latin typeface="Times New Roman" pitchFamily="18" charset="0"/>
                <a:cs typeface="Times New Roman" pitchFamily="18" charset="0"/>
              </a:rPr>
            </a:br>
            <a:r>
              <a:rPr lang="ru-RU" sz="2200" b="1" dirty="0" smtClean="0">
                <a:latin typeface="Times New Roman" pitchFamily="18" charset="0"/>
                <a:cs typeface="Times New Roman" pitchFamily="18" charset="0"/>
              </a:rPr>
              <a:t>Даже </a:t>
            </a:r>
            <a:r>
              <a:rPr lang="ru-RU" sz="2200" b="1" dirty="0" smtClean="0">
                <a:latin typeface="Times New Roman" pitchFamily="18" charset="0"/>
                <a:cs typeface="Times New Roman" pitchFamily="18" charset="0"/>
              </a:rPr>
              <a:t>если и </a:t>
            </a:r>
            <a:r>
              <a:rPr lang="ru-RU" sz="2200" b="1" dirty="0" smtClean="0">
                <a:latin typeface="Times New Roman" pitchFamily="18" charset="0"/>
                <a:cs typeface="Times New Roman" pitchFamily="18" charset="0"/>
              </a:rPr>
              <a:t>не </a:t>
            </a:r>
            <a:r>
              <a:rPr lang="ru-RU" sz="2200" b="1" dirty="0" smtClean="0">
                <a:latin typeface="Times New Roman" pitchFamily="18" charset="0"/>
                <a:cs typeface="Times New Roman" pitchFamily="18" charset="0"/>
              </a:rPr>
              <a:t>просит - замечайте, когда ребенку плохо, и помогайте ему в этот момент</a:t>
            </a:r>
            <a:r>
              <a:rPr lang="ru-RU" sz="2200" b="1" dirty="0" smtClean="0">
                <a:latin typeface="Times New Roman" pitchFamily="18" charset="0"/>
                <a:cs typeface="Times New Roman" pitchFamily="18" charset="0"/>
              </a:rPr>
              <a:t>.</a:t>
            </a:r>
            <a:r>
              <a:rPr lang="ru-RU" b="1" dirty="0" smtClean="0">
                <a:solidFill>
                  <a:schemeClr val="bg2">
                    <a:lumMod val="25000"/>
                  </a:schemeClr>
                </a:solidFill>
                <a:latin typeface="Comic Sans MS" pitchFamily="66" charset="0"/>
              </a:rPr>
              <a:t/>
            </a:r>
            <a:br>
              <a:rPr lang="ru-RU" b="1" dirty="0" smtClean="0">
                <a:solidFill>
                  <a:schemeClr val="bg2">
                    <a:lumMod val="25000"/>
                  </a:schemeClr>
                </a:solidFill>
                <a:latin typeface="Comic Sans MS" pitchFamily="66" charset="0"/>
              </a:rPr>
            </a:br>
            <a:endParaRPr lang="ru-RU" dirty="0"/>
          </a:p>
        </p:txBody>
      </p:sp>
      <p:sp>
        <p:nvSpPr>
          <p:cNvPr id="3" name="Подзаголовок 2"/>
          <p:cNvSpPr>
            <a:spLocks noGrp="1"/>
          </p:cNvSpPr>
          <p:nvPr>
            <p:ph type="subTitle" idx="1"/>
          </p:nvPr>
        </p:nvSpPr>
        <p:spPr>
          <a:xfrm>
            <a:off x="5486400" y="228600"/>
            <a:ext cx="3657600" cy="4724400"/>
          </a:xfrm>
        </p:spPr>
        <p:txBody>
          <a:bodyPr>
            <a:normAutofit fontScale="92500"/>
          </a:bodyPr>
          <a:lstStyle/>
          <a:p>
            <a:pPr algn="l"/>
            <a:r>
              <a:rPr lang="ru-RU" sz="2100" b="1" dirty="0" smtClean="0">
                <a:solidFill>
                  <a:schemeClr val="tx1"/>
                </a:solidFill>
                <a:latin typeface="Times New Roman" pitchFamily="18" charset="0"/>
                <a:cs typeface="Times New Roman" pitchFamily="18" charset="0"/>
              </a:rPr>
              <a:t>Позвольте ребёнку приобретать жизненный опыт, пусть даже не безболезненно, но самостоятельно</a:t>
            </a:r>
            <a:r>
              <a:rPr lang="ru-RU" sz="2100" b="1" dirty="0" smtClean="0">
                <a:solidFill>
                  <a:schemeClr val="tx1"/>
                </a:solidFill>
                <a:latin typeface="Times New Roman" pitchFamily="18" charset="0"/>
                <a:cs typeface="Times New Roman" pitchFamily="18" charset="0"/>
              </a:rPr>
              <a:t>!</a:t>
            </a:r>
          </a:p>
          <a:p>
            <a:pPr algn="l"/>
            <a:endParaRPr lang="ru-RU" sz="2100" b="1" dirty="0" smtClean="0">
              <a:solidFill>
                <a:schemeClr val="tx1"/>
              </a:solidFill>
              <a:latin typeface="Times New Roman" pitchFamily="18" charset="0"/>
              <a:cs typeface="Times New Roman" pitchFamily="18" charset="0"/>
            </a:endParaRPr>
          </a:p>
          <a:p>
            <a:pPr algn="just"/>
            <a:r>
              <a:rPr lang="ru-RU" altLang="ru-RU" sz="2000" b="1" dirty="0" smtClean="0">
                <a:solidFill>
                  <a:schemeClr val="tx1"/>
                </a:solidFill>
                <a:latin typeface="Times New Roman" pitchFamily="18" charset="0"/>
                <a:cs typeface="Times New Roman" pitchFamily="18" charset="0"/>
              </a:rPr>
              <a:t>Покажите ребёнку возможности и пределы человеческой свободы</a:t>
            </a:r>
            <a:r>
              <a:rPr lang="ru-RU" altLang="ru-RU" sz="2000" b="1" dirty="0" smtClean="0">
                <a:solidFill>
                  <a:schemeClr val="tx1"/>
                </a:solidFill>
                <a:latin typeface="Times New Roman" pitchFamily="18" charset="0"/>
                <a:cs typeface="Times New Roman" pitchFamily="18" charset="0"/>
              </a:rPr>
              <a:t>!</a:t>
            </a:r>
          </a:p>
          <a:p>
            <a:pPr algn="just"/>
            <a:endParaRPr lang="ru-RU" altLang="ru-RU" sz="2000" b="1" dirty="0" smtClean="0">
              <a:solidFill>
                <a:schemeClr val="tx1"/>
              </a:solidFill>
              <a:latin typeface="Times New Roman" pitchFamily="18" charset="0"/>
              <a:cs typeface="Times New Roman" pitchFamily="18" charset="0"/>
            </a:endParaRPr>
          </a:p>
          <a:p>
            <a:pPr algn="just"/>
            <a:r>
              <a:rPr lang="ru-RU" sz="2000" b="1" dirty="0" smtClean="0">
                <a:solidFill>
                  <a:schemeClr val="tx1"/>
                </a:solidFill>
                <a:latin typeface="Times New Roman" pitchFamily="18" charset="0"/>
                <a:cs typeface="Times New Roman" pitchFamily="18" charset="0"/>
              </a:rPr>
              <a:t>Предоставляйте ребёнку возможность таких переживаний, которые будут иметь ценность воспоминаний </a:t>
            </a:r>
            <a:br>
              <a:rPr lang="ru-RU" sz="2000" b="1" dirty="0" smtClean="0">
                <a:solidFill>
                  <a:schemeClr val="tx1"/>
                </a:solidFill>
                <a:latin typeface="Times New Roman" pitchFamily="18" charset="0"/>
                <a:cs typeface="Times New Roman" pitchFamily="18" charset="0"/>
              </a:rPr>
            </a:br>
            <a:r>
              <a:rPr lang="ru-RU" sz="2000" b="1" dirty="0" smtClean="0">
                <a:solidFill>
                  <a:schemeClr val="tx1"/>
                </a:solidFill>
                <a:latin typeface="Times New Roman" pitchFamily="18" charset="0"/>
                <a:cs typeface="Times New Roman" pitchFamily="18" charset="0"/>
              </a:rPr>
              <a:t>во взрослой жизни!</a:t>
            </a:r>
            <a:endParaRPr lang="ru-RU" altLang="ru-RU" sz="2000" b="1" dirty="0" smtClean="0">
              <a:solidFill>
                <a:schemeClr val="tx1"/>
              </a:solidFill>
              <a:latin typeface="Times New Roman" pitchFamily="18" charset="0"/>
              <a:cs typeface="Times New Roman" pitchFamily="18" charset="0"/>
            </a:endParaRPr>
          </a:p>
          <a:p>
            <a:pPr algn="l"/>
            <a:endParaRPr lang="ru-RU" altLang="ru-RU" sz="2400" b="1" dirty="0" smtClean="0">
              <a:solidFill>
                <a:srgbClr val="632423"/>
              </a:solidFill>
              <a:latin typeface="Times New Roman" pitchFamily="18" charset="0"/>
              <a:cs typeface="Times New Roman" pitchFamily="18" charset="0"/>
            </a:endParaRPr>
          </a:p>
          <a:p>
            <a:pPr algn="l"/>
            <a:endParaRPr lang="ru-RU" altLang="ru-RU" sz="2400" b="1" dirty="0" smtClean="0">
              <a:solidFill>
                <a:srgbClr val="632423"/>
              </a:solidFill>
              <a:latin typeface="Times New Roman" pitchFamily="18" charset="0"/>
              <a:cs typeface="Times New Roman" pitchFamily="18" charset="0"/>
            </a:endParaRPr>
          </a:p>
          <a:p>
            <a:pPr algn="l"/>
            <a:endParaRPr lang="ru-RU" altLang="ru-RU" sz="2400" dirty="0" smtClean="0">
              <a:latin typeface="Times New Roman" pitchFamily="18" charset="0"/>
              <a:cs typeface="Times New Roman" pitchFamily="18" charset="0"/>
            </a:endParaRPr>
          </a:p>
          <a:p>
            <a:pPr algn="l"/>
            <a:endParaRPr lang="ru-RU" sz="2100" b="1" dirty="0" smtClean="0">
              <a:solidFill>
                <a:schemeClr val="tx1"/>
              </a:solidFill>
              <a:latin typeface="Times New Roman" pitchFamily="18" charset="0"/>
              <a:cs typeface="Times New Roman" pitchFamily="18" charset="0"/>
            </a:endParaRPr>
          </a:p>
          <a:p>
            <a:endParaRPr lang="ru-RU"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C:\Users\user\Desktop\hello_html_m632be5b0.jpg"/>
          <p:cNvPicPr>
            <a:picLocks noChangeAspect="1" noChangeArrowheads="1"/>
          </p:cNvPicPr>
          <p:nvPr/>
        </p:nvPicPr>
        <p:blipFill>
          <a:blip r:embed="rId2"/>
          <a:srcRect/>
          <a:stretch>
            <a:fillRect/>
          </a:stretch>
        </p:blipFill>
        <p:spPr bwMode="auto">
          <a:xfrm>
            <a:off x="0" y="0"/>
            <a:ext cx="9144000" cy="6858000"/>
          </a:xfrm>
          <a:prstGeom prst="rect">
            <a:avLst/>
          </a:prstGeom>
          <a:noFill/>
        </p:spPr>
      </p:pic>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457200" y="5181600"/>
            <a:ext cx="8229600" cy="1295400"/>
          </a:xfrm>
        </p:spPr>
        <p:txBody>
          <a:bodyPr>
            <a:normAutofit fontScale="70000" lnSpcReduction="20000"/>
          </a:bodyPr>
          <a:lstStyle/>
          <a:p>
            <a:r>
              <a:rPr lang="ru-RU" b="1" dirty="0" smtClean="0">
                <a:effectLst>
                  <a:outerShdw blurRad="38100" dist="38100" dir="2700000" algn="tl">
                    <a:srgbClr val="FFFFFF"/>
                  </a:outerShdw>
                </a:effectLst>
                <a:latin typeface="Comic Sans MS" pitchFamily="66" charset="0"/>
              </a:rPr>
              <a:t>Играйте со своим ребёнком</a:t>
            </a:r>
            <a:r>
              <a:rPr lang="ru-RU" b="1" dirty="0" smtClean="0">
                <a:effectLst>
                  <a:outerShdw blurRad="38100" dist="38100" dir="2700000" algn="tl">
                    <a:srgbClr val="FFFFFF"/>
                  </a:outerShdw>
                </a:effectLst>
                <a:latin typeface="Comic Sans MS" pitchFamily="66" charset="0"/>
              </a:rPr>
              <a:t>!</a:t>
            </a:r>
          </a:p>
          <a:p>
            <a:r>
              <a:rPr lang="ru-RU" altLang="ru-RU" b="1" dirty="0" smtClean="0">
                <a:latin typeface="Times New Roman" pitchFamily="18" charset="0"/>
                <a:cs typeface="Times New Roman" pitchFamily="18" charset="0"/>
              </a:rPr>
              <a:t>Действия в игровом образе помогут ребёнку быстрее определиться и обрести себя в сложном мире человеческих </a:t>
            </a:r>
            <a:r>
              <a:rPr lang="ru-RU" altLang="ru-RU" b="1" dirty="0" smtClean="0">
                <a:latin typeface="Times New Roman" pitchFamily="18" charset="0"/>
                <a:cs typeface="Times New Roman" pitchFamily="18" charset="0"/>
              </a:rPr>
              <a:t>взаимоотношений</a:t>
            </a:r>
            <a:endParaRPr lang="ru-RU" dirty="0" smtClean="0">
              <a:effectLst>
                <a:outerShdw blurRad="38100" dist="38100" dir="2700000" algn="tl">
                  <a:srgbClr val="FFFFFF"/>
                </a:outerShdw>
              </a:effectLst>
              <a:latin typeface="Times New Roman" pitchFamily="18" charset="0"/>
              <a:cs typeface="Times New Roman" pitchFamily="18" charset="0"/>
            </a:endParaRPr>
          </a:p>
          <a:p>
            <a:endParaRPr lang="ru-RU"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descr="C:\Users\user\Desktop\1613539453_11-p-fon-dlya-detskoi-prezentatsii-powerpoint-11.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3" name="Содержимое 2"/>
          <p:cNvSpPr>
            <a:spLocks noGrp="1"/>
          </p:cNvSpPr>
          <p:nvPr>
            <p:ph idx="1"/>
          </p:nvPr>
        </p:nvSpPr>
        <p:spPr>
          <a:xfrm>
            <a:off x="0" y="0"/>
            <a:ext cx="8763000" cy="4525963"/>
          </a:xfrm>
        </p:spPr>
        <p:txBody>
          <a:bodyPr>
            <a:noAutofit/>
          </a:bodyPr>
          <a:lstStyle/>
          <a:p>
            <a:pPr algn="just"/>
            <a:r>
              <a:rPr lang="ru-RU" sz="2000" b="1" dirty="0" smtClean="0">
                <a:latin typeface="Times New Roman" pitchFamily="18" charset="0"/>
                <a:cs typeface="Times New Roman" pitchFamily="18" charset="0"/>
              </a:rPr>
              <a:t>Принятие.</a:t>
            </a:r>
            <a:r>
              <a:rPr lang="ru-RU" sz="2000" dirty="0" smtClean="0">
                <a:latin typeface="Times New Roman" pitchFamily="18" charset="0"/>
                <a:cs typeface="Times New Roman" pitchFamily="18" charset="0"/>
              </a:rPr>
              <a:t> Помимо диалога для внушения ребенку ощущения родительской любви необходимо выполнять еще одно чрезвычайно важное правило. На психологическом языке эта сторона общения между детьми и родителями называется принятием ребенка. Что это значит? Под принятием понимается признание права ребенка на присущую ему индивидуальность, непохожесть на других, в том числе непохожесть на родителей. Принимать ребенка - значит утверждать неповторимое существование именно этого человека, со всеми свойственными ему качествами. Как можно осуществлять принятие ребенка в повседневном общении с ним? Прежде всего, необходимо с особенным вниманием относиться к тем оценкам, которые постоянно высказывают родители в общении с детьми. Следует категорически отказаться от негативных оценок личности ребенка и присущих ему качеств характера.  Необходимо выработать для себя правило не оценивать негативно самого ребенка, а подвергать критике только неверно осуществленное действие или ошибочный, необдуманный поступок. Ребенок должен быть уверен в родительской любви независимо от своих сегодняшних успехов и достижений. Формула истиной родительской любви, формула принятия - это не «люблю, потому что ты - хороший», а «люблю, потому что ты есть, люблю такого, какой есть».</a:t>
            </a:r>
            <a:endParaRPr lang="ru-RU" sz="20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C:\Users\user\Desktop\1613539453_11-p-fon-dlya-detskoi-prezentatsii-powerpoint-11.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2" name="Заголовок 1"/>
          <p:cNvSpPr>
            <a:spLocks noGrp="1"/>
          </p:cNvSpPr>
          <p:nvPr>
            <p:ph type="ctrTitle"/>
          </p:nvPr>
        </p:nvSpPr>
        <p:spPr>
          <a:xfrm>
            <a:off x="152400" y="0"/>
            <a:ext cx="8229600" cy="993775"/>
          </a:xfrm>
        </p:spPr>
        <p:txBody>
          <a:bodyPr>
            <a:normAutofit/>
          </a:bodyPr>
          <a:lstStyle/>
          <a:p>
            <a:r>
              <a:rPr lang="ru-RU" sz="2000" b="1" dirty="0" smtClean="0"/>
              <a:t>Основные требования к семейному воспитанию</a:t>
            </a:r>
            <a:endParaRPr lang="ru-RU" sz="2000" b="1" dirty="0"/>
          </a:p>
        </p:txBody>
      </p:sp>
      <p:sp>
        <p:nvSpPr>
          <p:cNvPr id="3" name="Подзаголовок 2"/>
          <p:cNvSpPr>
            <a:spLocks noGrp="1"/>
          </p:cNvSpPr>
          <p:nvPr>
            <p:ph type="subTitle" idx="1"/>
          </p:nvPr>
        </p:nvSpPr>
        <p:spPr>
          <a:xfrm>
            <a:off x="533400" y="762000"/>
            <a:ext cx="8382000" cy="4038600"/>
          </a:xfrm>
        </p:spPr>
        <p:txBody>
          <a:bodyPr>
            <a:normAutofit fontScale="47500" lnSpcReduction="20000"/>
          </a:bodyPr>
          <a:lstStyle/>
          <a:p>
            <a:pPr algn="just"/>
            <a:r>
              <a:rPr lang="en-US" b="1" dirty="0" smtClean="0">
                <a:solidFill>
                  <a:schemeClr val="tx2"/>
                </a:solidFill>
                <a:latin typeface="Calibri" pitchFamily="34" charset="0"/>
              </a:rPr>
              <a:t> </a:t>
            </a:r>
            <a:r>
              <a:rPr lang="ru-RU" b="1" dirty="0" smtClean="0">
                <a:solidFill>
                  <a:schemeClr val="tx1"/>
                </a:solidFill>
                <a:latin typeface="Times New Roman" pitchFamily="18" charset="0"/>
                <a:cs typeface="Times New Roman" pitchFamily="18" charset="0"/>
              </a:rPr>
              <a:t>Требование любви</a:t>
            </a:r>
            <a:r>
              <a:rPr lang="ru-RU" dirty="0" smtClean="0">
                <a:solidFill>
                  <a:schemeClr val="tx1"/>
                </a:solidFill>
                <a:latin typeface="Times New Roman" pitchFamily="18" charset="0"/>
                <a:cs typeface="Times New Roman" pitchFamily="18" charset="0"/>
              </a:rPr>
              <a:t>. Но здесь очень важно понимать, что необходимо не только любить ребенка, но и необходимо, чтобы ребенок ощущал, чувствовал, понимал, был уверен, что его любят, был наполнен этим ощущением любви, какие бы сложности, столкновения и конфликты ни возникали в его отношениях с родителями или в отношении супругов друг с другом. Только при уверенности ребенка в родительской любви и возможно правильное формирование психического мира человека, только на основе любви можно воспитать нравственное поведение, только любовь способна научить любви.</a:t>
            </a:r>
          </a:p>
          <a:p>
            <a:pPr algn="just"/>
            <a:r>
              <a:rPr lang="ru-RU" dirty="0" smtClean="0">
                <a:solidFill>
                  <a:schemeClr val="tx1"/>
                </a:solidFill>
                <a:latin typeface="Times New Roman" pitchFamily="18" charset="0"/>
                <a:cs typeface="Times New Roman" pitchFamily="18" charset="0"/>
              </a:rPr>
              <a:t>Многие родители считают, что ни в коем случае нельзя показывать детям любовь к ним, полагая что, когда ребенок хорошо знает, что его любят, это приводит к избалованности, эгоизму, себялюбию. Нужно категорически отвергнуть это утверждение. Все эти неблагоприятные личностные черты как раз возникают при недостатке любви, когда создается некий эмоциональный дефицит, когда ребенок лишен прочного фундамента неизменной родительской привязанности. Внушение ребенку чувства, что его любят и о нем заботятся, не зависит ни от времени, которое уделяют детям родители, ни от того, воспитывается ребенок дома или с раннего возраста находится в яслях и детском саду. Не связано это и с обеспечением материальных условий, с количеством вложенных в воспитание</a:t>
            </a:r>
            <a:endParaRPr lang="ru-RU" dirty="0">
              <a:solidFill>
                <a:schemeClr val="tx1"/>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rnd" cmpd="sng" algn="ctr">
          <a:solidFill>
            <a:schemeClr val="phClr">
              <a:shade val="95000"/>
              <a:satMod val="105000"/>
            </a:schemeClr>
          </a:solidFill>
          <a:prstDash val="solid"/>
        </a:ln>
        <a:ln w="25400" cap="rnd" cmpd="sng" algn="ctr">
          <a:solidFill>
            <a:schemeClr val="phClr"/>
          </a:solidFill>
          <a:prstDash val="solid"/>
        </a:ln>
        <a:ln w="38100" cap="rnd" cmpd="sng" algn="ctr">
          <a:solidFill>
            <a:schemeClr val="phClr"/>
          </a:solidFill>
          <a:prstDash val="solid"/>
        </a:ln>
      </a:lnStyleLst>
      <a:effectStyleLst>
        <a:effectStyle>
          <a:effectLst>
            <a:outerShdw blurRad="40000" dist="20000" dir="5400000">
              <a:srgbClr val="000000">
                <a:alpha val="38000"/>
              </a:srgbClr>
            </a:outerShdw>
          </a:effectLst>
        </a:effectStyle>
        <a:effectStyle>
          <a:effectLst>
            <a:outerShdw blurRad="40000" dist="23000" dir="5400000">
              <a:srgbClr val="000000">
                <a:alpha val="35000"/>
              </a:srgbClr>
            </a:outerShdw>
          </a:effectLst>
        </a:effectStyle>
        <a:effectStyle>
          <a:effectLst>
            <a:outerShdw blurRad="40000" dist="23000" dir="540000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100000" t="-60000" r="100000" b="200000"/>
          </a:path>
        </a:gradFill>
        <a:gradFill rotWithShape="1">
          <a:gsLst>
            <a:gs pos="0">
              <a:schemeClr val="phClr">
                <a:tint val="80000"/>
                <a:satMod val="300000"/>
              </a:schemeClr>
            </a:gs>
            <a:gs pos="100000">
              <a:schemeClr val="phClr">
                <a:shade val="30000"/>
                <a:satMod val="200000"/>
              </a:schemeClr>
            </a:gs>
          </a:gsLst>
          <a:path path="circle">
            <a:fillToRect l="100000" t="100000" r="100000" b="10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47</TotalTime>
  <Words>769</Words>
  <PresentationFormat>Экран (4:3)</PresentationFormat>
  <Paragraphs>50</Paragraphs>
  <Slides>14</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14</vt:i4>
      </vt:variant>
    </vt:vector>
  </HeadingPairs>
  <TitlesOfParts>
    <vt:vector size="15" baseType="lpstr">
      <vt:lpstr>Office Theme</vt:lpstr>
      <vt:lpstr>МУНИЦИПАЛЬНОЕ КАЗЕННОЕ ДОШКОЛЬНОЕ ОБРАЗОВАТЕЛЬНОЕ УЧРЕЖДЕНИЕ ЦЕНТР РАЗВИТИЯ РЕБЕНКА – ДЕТСКИЙ САД №36 «ЛАСТОЧКА» Г.СВЕТЛОГРАД </vt:lpstr>
      <vt:lpstr>Воспитание семейных ценностей – одна из актуальных и сложнейших проблем, которая должна решаться сегодня всеми, кто имеет отношение к детям. То, что мы заложим в душу ребенка сейчас, проявится позднее, станет его и нашей жизнью.     Живя в обществе, малыш принимает его законы и старается следовать им. Роль педагогов и родителей состоит в том, чтобы помочь ребенку ориентироваться в жизненных обстоятельствах, правильно расставить акценты при моральной оценке событий, сделать внутренний выбор в пользу традиционных духовных ценностей.  </vt:lpstr>
      <vt:lpstr>Дом – это основа истинной добродетели. Если ребенка правильным ценностям не научат в семье, то, вероятно, им не научат совсем.                    </vt:lpstr>
      <vt:lpstr>Слайд 4</vt:lpstr>
      <vt:lpstr>Ребёнок  должен находится в таком окружении, где придерживаются идеалов любви, веры и надежды, ответственности за своё поведение, тогда у него будет формироваться чувство гордости за своё воспитание. </vt:lpstr>
      <vt:lpstr>  Не отказывайте ребенку в помощи если он  с чем-то не справляется,  и просит помочь…  Даже если и не просит - замечайте, когда ребенку плохо, и помогайте ему в этот момент. </vt:lpstr>
      <vt:lpstr>Слайд 7</vt:lpstr>
      <vt:lpstr>Слайд 8</vt:lpstr>
      <vt:lpstr>Основные требования к семейному воспитанию</vt:lpstr>
      <vt:lpstr>Слайд 10</vt:lpstr>
      <vt:lpstr>Слайд 11</vt:lpstr>
      <vt:lpstr>- или ошибки в семейном воспитании</vt:lpstr>
      <vt:lpstr> «Нравственное воспитание детей – это мудрое ограничение.  Ребёнок должен понять, что есть три вещи: можно, нельзя и надо».                                                                     В. А. Сухомлинский </vt:lpstr>
      <vt:lpstr>Слайд 14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МУНИЦИПАЛЬНОЕ КАЗЕННОЕ ДОШКОЛЬНОЕ ОБРАЗОВАТЕЛЬНОЕ УЧРЕЖДЕНИЕ ЦЕНТР РАЗВИТИЯ РЕБЕНКА – ДЕТСКИЙ САД №36 «ЛАСТОЧКА» Г.СВЕТЛОГРАД </dc:title>
  <dc:creator>Пользователь</dc:creator>
  <cp:lastModifiedBy>Пользователь</cp:lastModifiedBy>
  <cp:revision>7</cp:revision>
  <dcterms:created xsi:type="dcterms:W3CDTF">2022-02-27T17:48:29Z</dcterms:created>
  <dcterms:modified xsi:type="dcterms:W3CDTF">2022-02-27T18:46:22Z</dcterms:modified>
</cp:coreProperties>
</file>