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jpeg" ContentType="image/jpeg"/>
  <Default Extension="rels" ContentType="application/vnd.openxmlformats-package.relationships+xml"/>
  <Default Extension="wdp" ContentType="image/vnd.ms-photo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4FD3"/>
    <a:srgbClr val="1EE5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03" d="100"/>
          <a:sy n="103" d="100"/>
        </p:scale>
        <p:origin x="-432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43AED-4639-764B-BD82-09E187E52EB6}" type="datetimeFigureOut">
              <a:rPr lang="ru-RU" smtClean="0"/>
              <a:t>01.03.23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E75DD-A3FE-CD4A-8E38-9932760E31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329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43AED-4639-764B-BD82-09E187E52EB6}" type="datetimeFigureOut">
              <a:rPr lang="ru-RU" smtClean="0"/>
              <a:t>01.03.23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E75DD-A3FE-CD4A-8E38-9932760E31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462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43AED-4639-764B-BD82-09E187E52EB6}" type="datetimeFigureOut">
              <a:rPr lang="ru-RU" smtClean="0"/>
              <a:t>01.03.23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E75DD-A3FE-CD4A-8E38-9932760E31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043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43AED-4639-764B-BD82-09E187E52EB6}" type="datetimeFigureOut">
              <a:rPr lang="ru-RU" smtClean="0"/>
              <a:t>01.03.23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E75DD-A3FE-CD4A-8E38-9932760E31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4435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43AED-4639-764B-BD82-09E187E52EB6}" type="datetimeFigureOut">
              <a:rPr lang="ru-RU" smtClean="0"/>
              <a:t>01.03.23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E75DD-A3FE-CD4A-8E38-9932760E31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521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43AED-4639-764B-BD82-09E187E52EB6}" type="datetimeFigureOut">
              <a:rPr lang="ru-RU" smtClean="0"/>
              <a:t>01.03.23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E75DD-A3FE-CD4A-8E38-9932760E31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759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43AED-4639-764B-BD82-09E187E52EB6}" type="datetimeFigureOut">
              <a:rPr lang="ru-RU" smtClean="0"/>
              <a:t>01.03.23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E75DD-A3FE-CD4A-8E38-9932760E31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7136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43AED-4639-764B-BD82-09E187E52EB6}" type="datetimeFigureOut">
              <a:rPr lang="ru-RU" smtClean="0"/>
              <a:t>01.03.23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E75DD-A3FE-CD4A-8E38-9932760E31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61574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43AED-4639-764B-BD82-09E187E52EB6}" type="datetimeFigureOut">
              <a:rPr lang="ru-RU" smtClean="0"/>
              <a:t>01.03.23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E75DD-A3FE-CD4A-8E38-9932760E31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7465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43AED-4639-764B-BD82-09E187E52EB6}" type="datetimeFigureOut">
              <a:rPr lang="ru-RU" smtClean="0"/>
              <a:t>01.03.23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E75DD-A3FE-CD4A-8E38-9932760E31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25745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43AED-4639-764B-BD82-09E187E52EB6}" type="datetimeFigureOut">
              <a:rPr lang="ru-RU" smtClean="0"/>
              <a:t>01.03.23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E75DD-A3FE-CD4A-8E38-9932760E31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47395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343AED-4639-764B-BD82-09E187E52EB6}" type="datetimeFigureOut">
              <a:rPr lang="ru-RU" smtClean="0"/>
              <a:t>01.03.23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FE75DD-A3FE-CD4A-8E38-9932760E31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40878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3.png"/><Relationship Id="rId5" Type="http://schemas.microsoft.com/office/2007/relationships/hdphoto" Target="../media/hdphoto1.wdp"/><Relationship Id="rId6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4" Type="http://schemas.openxmlformats.org/officeDocument/2006/relationships/image" Target="../media/image7.jpg"/><Relationship Id="rId5" Type="http://schemas.openxmlformats.org/officeDocument/2006/relationships/image" Target="../media/image8.jpg"/><Relationship Id="rId6" Type="http://schemas.openxmlformats.org/officeDocument/2006/relationships/image" Target="../media/image9.jpg"/><Relationship Id="rId7" Type="http://schemas.openxmlformats.org/officeDocument/2006/relationships/image" Target="../media/image10.png"/><Relationship Id="rId8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4" Type="http://schemas.openxmlformats.org/officeDocument/2006/relationships/image" Target="../media/image13.jpg"/><Relationship Id="rId5" Type="http://schemas.openxmlformats.org/officeDocument/2006/relationships/image" Target="../media/image14.jpg"/><Relationship Id="rId6" Type="http://schemas.openxmlformats.org/officeDocument/2006/relationships/image" Target="../media/image15.png"/><Relationship Id="rId7" Type="http://schemas.microsoft.com/office/2007/relationships/hdphoto" Target="../media/hdphoto2.wdp"/><Relationship Id="rId8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4" Type="http://schemas.openxmlformats.org/officeDocument/2006/relationships/image" Target="../media/image17.png"/><Relationship Id="rId5" Type="http://schemas.microsoft.com/office/2007/relationships/hdphoto" Target="../media/hdphoto3.wdp"/><Relationship Id="rId6" Type="http://schemas.microsoft.com/office/2007/relationships/hdphoto" Target="../media/hdphoto4.wdp"/><Relationship Id="rId7" Type="http://schemas.microsoft.com/office/2007/relationships/hdphoto" Target="../media/hdphoto5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4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4" Type="http://schemas.openxmlformats.org/officeDocument/2006/relationships/image" Target="../media/image9.jpg"/><Relationship Id="rId5" Type="http://schemas.openxmlformats.org/officeDocument/2006/relationships/image" Target="../media/image20.jpg"/><Relationship Id="rId6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4" Type="http://schemas.openxmlformats.org/officeDocument/2006/relationships/image" Target="../media/image24.png"/><Relationship Id="rId5" Type="http://schemas.microsoft.com/office/2007/relationships/hdphoto" Target="../media/hdphoto7.wdp"/><Relationship Id="rId6" Type="http://schemas.microsoft.com/office/2007/relationships/hdphoto" Target="../media/hdphoto8.wdp"/><Relationship Id="rId7" Type="http://schemas.microsoft.com/office/2007/relationships/hdphoto" Target="../media/hdphoto9.wdp"/><Relationship Id="rId8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4" Type="http://schemas.openxmlformats.org/officeDocument/2006/relationships/image" Target="../media/image26.jpg"/><Relationship Id="rId5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44b4708e79de070724864f41d458668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09" y="3091815"/>
            <a:ext cx="4524992" cy="37661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Изображение 4" descr="i — копия 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7837" y="0"/>
            <a:ext cx="5916163" cy="3327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Изображение 5" descr="i — копия 2.jpg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85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5985" y="5141615"/>
            <a:ext cx="2338016" cy="1716385"/>
          </a:xfrm>
          <a:prstGeom prst="rect">
            <a:avLst/>
          </a:prstGeom>
        </p:spPr>
      </p:pic>
      <p:pic>
        <p:nvPicPr>
          <p:cNvPr id="11" name="Изображение 10" descr="i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513" y="3230195"/>
            <a:ext cx="3287730" cy="18493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86309" y="121651"/>
            <a:ext cx="3341344" cy="3108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1EE508"/>
                </a:solidFill>
              </a:rPr>
              <a:t>Масленица - </a:t>
            </a:r>
            <a:r>
              <a:rPr lang="ru-RU" sz="2800" dirty="0" smtClean="0"/>
              <a:t>это праздник проводов зимы, обильной и сытной пищи - вот и пекут люди блины масленые, а блины с </a:t>
            </a:r>
            <a:r>
              <a:rPr lang="ru-RU" sz="2800" dirty="0" smtClean="0">
                <a:solidFill>
                  <a:srgbClr val="FF6600"/>
                </a:solidFill>
              </a:rPr>
              <a:t>мёдом</a:t>
            </a:r>
            <a:r>
              <a:rPr lang="ru-RU" sz="2800" dirty="0" smtClean="0"/>
              <a:t> хороши!</a:t>
            </a:r>
            <a:endParaRPr lang="ru-RU" sz="2800" b="1" dirty="0">
              <a:solidFill>
                <a:srgbClr val="1EE508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73141" y="4839889"/>
            <a:ext cx="42783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1EE508"/>
                </a:solidFill>
              </a:rPr>
              <a:t>В среду </a:t>
            </a:r>
            <a:r>
              <a:rPr lang="ru-RU" sz="2400" dirty="0" smtClean="0"/>
              <a:t>люди лакомились   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блинами и </a:t>
            </a:r>
          </a:p>
          <a:p>
            <a:r>
              <a:rPr lang="ru-RU" sz="2400" dirty="0" smtClean="0"/>
              <a:t>               другими</a:t>
            </a:r>
          </a:p>
          <a:p>
            <a:r>
              <a:rPr lang="ru-RU" sz="2400" dirty="0" smtClean="0">
                <a:solidFill>
                  <a:srgbClr val="FFFFFF"/>
                </a:solidFill>
              </a:rPr>
              <a:t>     масленичными </a:t>
            </a:r>
          </a:p>
          <a:p>
            <a:r>
              <a:rPr lang="ru-RU" sz="2400" dirty="0" smtClean="0">
                <a:solidFill>
                  <a:srgbClr val="FFFFFF"/>
                </a:solidFill>
              </a:rPr>
              <a:t>              яствами.</a:t>
            </a:r>
            <a:endParaRPr lang="ru-RU" sz="2400" dirty="0">
              <a:solidFill>
                <a:srgbClr val="FFFF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18180" y="121651"/>
            <a:ext cx="39948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0090"/>
                </a:solidFill>
              </a:rPr>
              <a:t>В. Суриков</a:t>
            </a:r>
          </a:p>
          <a:p>
            <a:pPr algn="ctr"/>
            <a:r>
              <a:rPr lang="ru-RU" sz="2000" dirty="0" smtClean="0">
                <a:solidFill>
                  <a:srgbClr val="000090"/>
                </a:solidFill>
              </a:rPr>
              <a:t>      «Взятие снежного городка»</a:t>
            </a:r>
            <a:endParaRPr lang="ru-RU" sz="2000" dirty="0">
              <a:solidFill>
                <a:srgbClr val="00009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85012" y="4309564"/>
            <a:ext cx="32550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90"/>
                </a:solidFill>
              </a:rPr>
              <a:t>Б. Кустодиев «Масленица»</a:t>
            </a:r>
            <a:endParaRPr lang="ru-RU" sz="2000" dirty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959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Изображение 7" descr="i — копия 27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80" t="48180" r="10894" b="2674"/>
          <a:stretch/>
        </p:blipFill>
        <p:spPr>
          <a:xfrm>
            <a:off x="6337457" y="12328"/>
            <a:ext cx="2806544" cy="25274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306946" y="536544"/>
            <a:ext cx="52290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rgbClr val="1EE508"/>
                </a:solidFill>
              </a:rPr>
              <a:t>ВЫВОД:</a:t>
            </a:r>
            <a:endParaRPr lang="ru-RU" sz="6000" dirty="0">
              <a:solidFill>
                <a:srgbClr val="1EE508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7957" y="1911531"/>
            <a:ext cx="887737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	</a:t>
            </a:r>
            <a:r>
              <a:rPr lang="ru-RU" sz="28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Медоносные растения - это большая группа </a:t>
            </a:r>
            <a:r>
              <a:rPr lang="ru-RU" sz="2800" dirty="0" smtClean="0">
                <a:solidFill>
                  <a:srgbClr val="D84FD3"/>
                </a:solidFill>
              </a:rPr>
              <a:t>цветковых растений</a:t>
            </a:r>
            <a:r>
              <a:rPr lang="ru-RU" sz="28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, с которых пчёлы собирают нектар и перерабатывают его в </a:t>
            </a:r>
            <a:r>
              <a:rPr lang="ru-RU" sz="2800" dirty="0" smtClean="0">
                <a:solidFill>
                  <a:srgbClr val="FFFF00"/>
                </a:solidFill>
              </a:rPr>
              <a:t>мёд</a:t>
            </a:r>
            <a:r>
              <a:rPr lang="ru-RU" sz="28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. </a:t>
            </a:r>
          </a:p>
          <a:p>
            <a:r>
              <a:rPr lang="ru-RU" sz="2800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	</a:t>
            </a:r>
            <a:r>
              <a:rPr lang="ru-RU" sz="28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Таким образом </a:t>
            </a:r>
            <a:r>
              <a:rPr lang="ru-RU" sz="28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пчёлы</a:t>
            </a:r>
            <a:r>
              <a:rPr lang="ru-RU" sz="28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производят </a:t>
            </a:r>
            <a:r>
              <a:rPr lang="ru-RU" sz="28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перекрёстное опыление</a:t>
            </a:r>
            <a:r>
              <a:rPr lang="ru-RU" sz="28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, а </a:t>
            </a:r>
            <a:r>
              <a:rPr lang="ru-RU" sz="28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цветы</a:t>
            </a:r>
            <a:r>
              <a:rPr lang="ru-RU" sz="28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растений дают им </a:t>
            </a:r>
            <a:r>
              <a:rPr lang="ru-RU" sz="28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пищу</a:t>
            </a:r>
            <a:r>
              <a:rPr lang="ru-RU" sz="28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- очень  </a:t>
            </a:r>
          </a:p>
          <a:p>
            <a:r>
              <a:rPr lang="ru-RU" sz="2800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                                                  полезное взаимодействие.</a:t>
            </a:r>
          </a:p>
          <a:p>
            <a:r>
              <a:rPr lang="ru-RU" sz="2800" dirty="0" smtClean="0"/>
              <a:t>	</a:t>
            </a:r>
            <a:r>
              <a:rPr lang="ru-RU" sz="2800" i="1" dirty="0" smtClean="0"/>
              <a:t>Выделение нектара </a:t>
            </a:r>
            <a:r>
              <a:rPr lang="ru-RU" sz="2800" dirty="0" smtClean="0"/>
              <a:t>и </a:t>
            </a:r>
            <a:r>
              <a:rPr lang="ru-RU" sz="2800" i="1" dirty="0" smtClean="0"/>
              <a:t>сбор его пчёлами </a:t>
            </a:r>
            <a:r>
              <a:rPr lang="ru-RU" sz="2800" dirty="0" smtClean="0"/>
              <a:t>происходит </a:t>
            </a:r>
          </a:p>
          <a:p>
            <a:r>
              <a:rPr lang="ru-RU" sz="2800" i="1" dirty="0" smtClean="0">
                <a:solidFill>
                  <a:srgbClr val="D84FD3"/>
                </a:solidFill>
              </a:rPr>
              <a:t>в период цветения </a:t>
            </a:r>
            <a:r>
              <a:rPr lang="ru-RU" sz="2800" dirty="0" smtClean="0"/>
              <a:t>медоносных растений и </a:t>
            </a:r>
            <a:r>
              <a:rPr lang="ru-RU" sz="2800" i="1" dirty="0" smtClean="0"/>
              <a:t>зависит</a:t>
            </a:r>
            <a:r>
              <a:rPr lang="ru-RU" sz="2800" dirty="0" smtClean="0"/>
              <a:t> </a:t>
            </a:r>
          </a:p>
          <a:p>
            <a:r>
              <a:rPr lang="ru-RU" sz="2800" dirty="0" smtClean="0">
                <a:solidFill>
                  <a:srgbClr val="1EE508"/>
                </a:solidFill>
              </a:rPr>
              <a:t>от климатогеографических факторов </a:t>
            </a:r>
            <a:r>
              <a:rPr lang="ru-RU" sz="2800" dirty="0" smtClean="0"/>
              <a:t>- это почва и погодные условия.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168328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9606" y="197802"/>
            <a:ext cx="8766402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Задание на дом</a:t>
            </a:r>
          </a:p>
          <a:p>
            <a:pPr algn="ctr"/>
            <a:r>
              <a:rPr lang="ru-RU" sz="3200" i="1" dirty="0" smtClean="0"/>
              <a:t>составьте </a:t>
            </a:r>
            <a:r>
              <a:rPr lang="ru-RU" sz="3200" i="1" dirty="0" err="1" smtClean="0"/>
              <a:t>синквейн</a:t>
            </a:r>
            <a:r>
              <a:rPr lang="ru-RU" sz="3200" i="1" dirty="0" smtClean="0"/>
              <a:t> к слову </a:t>
            </a:r>
            <a:r>
              <a:rPr lang="ru-RU" sz="3200" b="1" i="1" dirty="0" smtClean="0"/>
              <a:t>«пчела»:</a:t>
            </a:r>
          </a:p>
          <a:p>
            <a:pPr algn="ctr"/>
            <a:endParaRPr lang="ru-RU" sz="3200" b="1" i="1" dirty="0" smtClean="0"/>
          </a:p>
          <a:p>
            <a:pPr marL="514350" indent="-514350">
              <a:buAutoNum type="arabicPeriod"/>
            </a:pPr>
            <a:r>
              <a:rPr lang="ru-RU" sz="3200" b="1" dirty="0" smtClean="0"/>
              <a:t>Пчела</a:t>
            </a:r>
          </a:p>
          <a:p>
            <a:pPr marL="514350" indent="-514350">
              <a:buAutoNum type="arabicPeriod"/>
            </a:pPr>
            <a:r>
              <a:rPr lang="ru-RU" sz="3200" b="1" dirty="0"/>
              <a:t> </a:t>
            </a:r>
            <a:r>
              <a:rPr lang="ru-RU" sz="3200" b="1" dirty="0" smtClean="0"/>
              <a:t>                       </a:t>
            </a:r>
            <a:r>
              <a:rPr lang="ru-RU" sz="2800" dirty="0" smtClean="0"/>
              <a:t> </a:t>
            </a:r>
            <a:r>
              <a:rPr lang="ru-RU" sz="2800" i="1" dirty="0" smtClean="0"/>
              <a:t>(два прилагательных - какая она)</a:t>
            </a:r>
          </a:p>
          <a:p>
            <a:r>
              <a:rPr lang="ru-RU" sz="3200" b="1" dirty="0" smtClean="0"/>
              <a:t>3.</a:t>
            </a:r>
            <a:r>
              <a:rPr lang="ru-RU" sz="2800" i="1" dirty="0" smtClean="0"/>
              <a:t>                              (три глагола - что делает)</a:t>
            </a:r>
          </a:p>
          <a:p>
            <a:r>
              <a:rPr lang="ru-RU" sz="3200" b="1" dirty="0" smtClean="0"/>
              <a:t>4.                          </a:t>
            </a:r>
            <a:r>
              <a:rPr lang="ru-RU" sz="2800" i="1" dirty="0" smtClean="0"/>
              <a:t>(предложение из 4-х слов - о пчеле)</a:t>
            </a:r>
            <a:endParaRPr lang="ru-RU" sz="3200" b="1" dirty="0" smtClean="0"/>
          </a:p>
          <a:p>
            <a:r>
              <a:rPr lang="ru-RU" sz="3200" b="1" dirty="0" smtClean="0"/>
              <a:t>5.                     </a:t>
            </a:r>
            <a:r>
              <a:rPr lang="ru-RU" sz="2800" i="1" dirty="0" smtClean="0"/>
              <a:t>( одно имя существительное - кто она)</a:t>
            </a:r>
          </a:p>
          <a:p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52111" y="5141188"/>
            <a:ext cx="70525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Примечание: слова не должны повторяться.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6092135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33737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Изображение 18" descr="bee-animated-gif-31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0602">
            <a:off x="-80573" y="4472055"/>
            <a:ext cx="1074736" cy="990773"/>
          </a:xfrm>
          <a:prstGeom prst="rect">
            <a:avLst/>
          </a:prstGeom>
        </p:spPr>
      </p:pic>
      <p:pic>
        <p:nvPicPr>
          <p:cNvPr id="4" name="Изображение 3" descr="i — копия 15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0" t="5651" r="4592" b="6919"/>
          <a:stretch/>
        </p:blipFill>
        <p:spPr>
          <a:xfrm>
            <a:off x="19534" y="54040"/>
            <a:ext cx="3904054" cy="41008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Изображение 10" descr="i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37" r="8379"/>
          <a:stretch/>
        </p:blipFill>
        <p:spPr>
          <a:xfrm>
            <a:off x="3316684" y="2319489"/>
            <a:ext cx="2698570" cy="2744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Изображение 6" descr="i — копия 9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8096" y="0"/>
            <a:ext cx="3225903" cy="2417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Изображение 8" descr="i — копия 12.jp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342"/>
          <a:stretch/>
        </p:blipFill>
        <p:spPr>
          <a:xfrm>
            <a:off x="5912709" y="4525840"/>
            <a:ext cx="3231290" cy="2332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-354761" y="3863028"/>
            <a:ext cx="522900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rgbClr val="1EE508"/>
                </a:solidFill>
              </a:rPr>
              <a:t>Растения - медоносы Прибайкалья</a:t>
            </a:r>
            <a:endParaRPr lang="ru-RU" sz="6000" dirty="0">
              <a:solidFill>
                <a:srgbClr val="1EE508"/>
              </a:solidFill>
            </a:endParaRPr>
          </a:p>
        </p:txBody>
      </p:sp>
      <p:pic>
        <p:nvPicPr>
          <p:cNvPr id="12" name="Изображение 11" descr="bee_PNG7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1693">
            <a:off x="4245949" y="5011736"/>
            <a:ext cx="1725385" cy="1380308"/>
          </a:xfrm>
          <a:prstGeom prst="rect">
            <a:avLst/>
          </a:prstGeom>
        </p:spPr>
      </p:pic>
      <p:pic>
        <p:nvPicPr>
          <p:cNvPr id="2" name="Изображение 1" descr="caee4b364ddc704192660eed1597fccd.jp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81"/>
          <a:stretch/>
        </p:blipFill>
        <p:spPr>
          <a:xfrm>
            <a:off x="5918097" y="2224387"/>
            <a:ext cx="3179148" cy="24095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Изображение 9" descr="bee-animated-gif-31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0602">
            <a:off x="6404850" y="286799"/>
            <a:ext cx="829037" cy="764269"/>
          </a:xfrm>
          <a:prstGeom prst="rect">
            <a:avLst/>
          </a:prstGeom>
        </p:spPr>
      </p:pic>
      <p:pic>
        <p:nvPicPr>
          <p:cNvPr id="13" name="Изображение 12" descr="bee-animated-gif-31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0602">
            <a:off x="3572657" y="2922635"/>
            <a:ext cx="1074736" cy="990773"/>
          </a:xfrm>
          <a:prstGeom prst="rect">
            <a:avLst/>
          </a:prstGeom>
        </p:spPr>
      </p:pic>
      <p:pic>
        <p:nvPicPr>
          <p:cNvPr id="14" name="Изображение 13" descr="bee-animated-gif-31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0602">
            <a:off x="6726554" y="2810233"/>
            <a:ext cx="897147" cy="827058"/>
          </a:xfrm>
          <a:prstGeom prst="rect">
            <a:avLst/>
          </a:prstGeom>
        </p:spPr>
      </p:pic>
      <p:pic>
        <p:nvPicPr>
          <p:cNvPr id="15" name="Изображение 14" descr="bee-animated-gif-31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0602">
            <a:off x="6095482" y="5249652"/>
            <a:ext cx="913195" cy="841853"/>
          </a:xfrm>
          <a:prstGeom prst="rect">
            <a:avLst/>
          </a:prstGeom>
        </p:spPr>
      </p:pic>
      <p:pic>
        <p:nvPicPr>
          <p:cNvPr id="16" name="Изображение 15" descr="bee-animated-gif-31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08193">
            <a:off x="2940868" y="131771"/>
            <a:ext cx="1074736" cy="990773"/>
          </a:xfrm>
          <a:prstGeom prst="rect">
            <a:avLst/>
          </a:prstGeom>
        </p:spPr>
      </p:pic>
      <p:pic>
        <p:nvPicPr>
          <p:cNvPr id="17" name="Изображение 16" descr="bee-animated-gif-31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0602">
            <a:off x="5375341" y="3538655"/>
            <a:ext cx="1074736" cy="990773"/>
          </a:xfrm>
          <a:prstGeom prst="rect">
            <a:avLst/>
          </a:prstGeom>
        </p:spPr>
      </p:pic>
      <p:pic>
        <p:nvPicPr>
          <p:cNvPr id="18" name="Изображение 17" descr="bee-animated-gif-31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0602">
            <a:off x="4302992" y="861966"/>
            <a:ext cx="1074736" cy="99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328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i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94" r="30754" b="7117"/>
          <a:stretch/>
        </p:blipFill>
        <p:spPr>
          <a:xfrm>
            <a:off x="0" y="0"/>
            <a:ext cx="3080652" cy="344171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Изображение 4" descr="i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2904" y="54040"/>
            <a:ext cx="3451096" cy="24175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Изображение 5" descr="i — копия 14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4734" y="2694843"/>
            <a:ext cx="3339266" cy="23272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Изображение 6" descr="i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2020">
            <a:off x="3585006" y="4495399"/>
            <a:ext cx="4215795" cy="23626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Изображение 8" descr="i.jpg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5000" l="0" r="9829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099" b="5384"/>
          <a:stretch/>
        </p:blipFill>
        <p:spPr>
          <a:xfrm>
            <a:off x="468399" y="1247999"/>
            <a:ext cx="5224505" cy="5571420"/>
          </a:xfrm>
          <a:prstGeom prst="rect">
            <a:avLst/>
          </a:prstGeom>
        </p:spPr>
      </p:pic>
      <p:pic>
        <p:nvPicPr>
          <p:cNvPr id="11" name="Изображение 10" descr="bee-animated-gif-31.gi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0602">
            <a:off x="6256080" y="2231088"/>
            <a:ext cx="1775087" cy="1636409"/>
          </a:xfrm>
          <a:prstGeom prst="rect">
            <a:avLst/>
          </a:prstGeom>
        </p:spPr>
      </p:pic>
      <p:pic>
        <p:nvPicPr>
          <p:cNvPr id="12" name="Изображение 11" descr="bee-animated-gif-31.gi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0602">
            <a:off x="422825" y="429794"/>
            <a:ext cx="1775087" cy="1636409"/>
          </a:xfrm>
          <a:prstGeom prst="rect">
            <a:avLst/>
          </a:prstGeom>
        </p:spPr>
      </p:pic>
      <p:pic>
        <p:nvPicPr>
          <p:cNvPr id="13" name="Изображение 12" descr="bee-animated-gif-31.gi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0602">
            <a:off x="4169098" y="4369455"/>
            <a:ext cx="1775087" cy="163640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770040" y="1780611"/>
            <a:ext cx="18302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CFFCC"/>
                </a:solidFill>
              </a:rPr>
              <a:t>Иркутская</a:t>
            </a:r>
          </a:p>
          <a:p>
            <a:pPr algn="ctr"/>
            <a:r>
              <a:rPr lang="ru-RU" sz="2800" dirty="0" smtClean="0">
                <a:solidFill>
                  <a:srgbClr val="CCFFCC"/>
                </a:solidFill>
              </a:rPr>
              <a:t>область</a:t>
            </a:r>
            <a:endParaRPr lang="ru-RU" sz="2800" dirty="0">
              <a:solidFill>
                <a:srgbClr val="CCFFCC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10960" y="198998"/>
            <a:ext cx="1537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Иван- чай</a:t>
            </a:r>
            <a:endParaRPr lang="ru-RU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7741810" y="2335869"/>
            <a:ext cx="1402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Донник</a:t>
            </a:r>
            <a:endParaRPr lang="ru-RU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7282478" y="4791301"/>
            <a:ext cx="18615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Подснежник</a:t>
            </a:r>
            <a:endParaRPr lang="ru-RU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3196353" y="6202491"/>
            <a:ext cx="16335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Медуница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753612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135626" y="24927"/>
            <a:ext cx="87910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1EE508"/>
                </a:solidFill>
              </a:rPr>
              <a:t>Проблема:</a:t>
            </a:r>
            <a:r>
              <a:rPr lang="ru-RU" sz="2800" dirty="0" smtClean="0"/>
              <a:t> </a:t>
            </a:r>
            <a:r>
              <a:rPr lang="ru-RU" sz="2800" i="1" dirty="0" smtClean="0"/>
              <a:t>как пчёлы и цветковые растения помогают </a:t>
            </a:r>
          </a:p>
          <a:p>
            <a:r>
              <a:rPr lang="ru-RU" sz="2800" i="1" dirty="0"/>
              <a:t> </a:t>
            </a:r>
            <a:r>
              <a:rPr lang="ru-RU" sz="2800" i="1" dirty="0" smtClean="0"/>
              <a:t>                  друг другу жить. </a:t>
            </a:r>
            <a:endParaRPr lang="ru-RU" sz="2800" i="1" dirty="0"/>
          </a:p>
        </p:txBody>
      </p:sp>
      <p:sp>
        <p:nvSpPr>
          <p:cNvPr id="3" name="TextBox 2"/>
          <p:cNvSpPr txBox="1"/>
          <p:nvPr/>
        </p:nvSpPr>
        <p:spPr>
          <a:xfrm>
            <a:off x="135626" y="994960"/>
            <a:ext cx="87910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1EE508"/>
                </a:solidFill>
              </a:rPr>
              <a:t>Цель:</a:t>
            </a:r>
            <a:r>
              <a:rPr lang="ru-RU" sz="2800" dirty="0" smtClean="0"/>
              <a:t> </a:t>
            </a:r>
            <a:r>
              <a:rPr lang="ru-RU" sz="2800" i="1" dirty="0" smtClean="0"/>
              <a:t>изучить растения-медоносы, их распространение </a:t>
            </a:r>
          </a:p>
          <a:p>
            <a:r>
              <a:rPr lang="ru-RU" sz="2800" i="1" dirty="0"/>
              <a:t> </a:t>
            </a:r>
            <a:r>
              <a:rPr lang="ru-RU" sz="2800" i="1" dirty="0" smtClean="0"/>
              <a:t>          и связь с пчёлами.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35626" y="1949067"/>
            <a:ext cx="8791063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1EE508"/>
                </a:solidFill>
              </a:rPr>
              <a:t>П Л А Н</a:t>
            </a:r>
          </a:p>
          <a:p>
            <a:pPr algn="ctr"/>
            <a:endParaRPr lang="ru-RU" sz="2800" b="1" dirty="0" smtClean="0">
              <a:solidFill>
                <a:srgbClr val="1EE508"/>
              </a:solidFill>
            </a:endParaRPr>
          </a:p>
          <a:p>
            <a:r>
              <a:rPr lang="ru-RU" sz="2800" b="1" dirty="0" smtClean="0">
                <a:solidFill>
                  <a:srgbClr val="1EE508"/>
                </a:solidFill>
              </a:rPr>
              <a:t>1. </a:t>
            </a:r>
            <a:r>
              <a:rPr lang="ru-RU" sz="2800" dirty="0" smtClean="0">
                <a:solidFill>
                  <a:srgbClr val="FFFFFF"/>
                </a:solidFill>
              </a:rPr>
              <a:t>История пчеловодства в мифах и легендах.</a:t>
            </a:r>
          </a:p>
          <a:p>
            <a:r>
              <a:rPr lang="ru-RU" sz="2800" b="1" dirty="0" smtClean="0">
                <a:solidFill>
                  <a:srgbClr val="1EE508"/>
                </a:solidFill>
              </a:rPr>
              <a:t>2.</a:t>
            </a:r>
            <a:r>
              <a:rPr lang="ru-RU" sz="2800" b="1" dirty="0" smtClean="0">
                <a:solidFill>
                  <a:srgbClr val="FFFFFF"/>
                </a:solidFill>
              </a:rPr>
              <a:t> </a:t>
            </a:r>
            <a:r>
              <a:rPr lang="ru-RU" sz="2800" dirty="0" smtClean="0">
                <a:solidFill>
                  <a:srgbClr val="FFFFFF"/>
                </a:solidFill>
              </a:rPr>
              <a:t>Растения-медоносы и их распространение:</a:t>
            </a:r>
          </a:p>
          <a:p>
            <a:pPr marL="457200" indent="-457200">
              <a:buFont typeface="Courier New"/>
              <a:buChar char="o"/>
            </a:pPr>
            <a:r>
              <a:rPr lang="ru-RU" sz="2800" dirty="0" smtClean="0">
                <a:solidFill>
                  <a:srgbClr val="FFFFFF"/>
                </a:solidFill>
              </a:rPr>
              <a:t>подснежник;</a:t>
            </a:r>
          </a:p>
          <a:p>
            <a:pPr marL="457200" indent="-457200">
              <a:buFont typeface="Courier New"/>
              <a:buChar char="o"/>
            </a:pPr>
            <a:r>
              <a:rPr lang="ru-RU" sz="2800" dirty="0" smtClean="0">
                <a:solidFill>
                  <a:srgbClr val="FFFFFF"/>
                </a:solidFill>
              </a:rPr>
              <a:t>медуница;</a:t>
            </a:r>
          </a:p>
          <a:p>
            <a:pPr marL="457200" indent="-457200">
              <a:buFont typeface="Courier New"/>
              <a:buChar char="o"/>
            </a:pPr>
            <a:r>
              <a:rPr lang="ru-RU" sz="2800" dirty="0" smtClean="0">
                <a:solidFill>
                  <a:srgbClr val="FFFFFF"/>
                </a:solidFill>
              </a:rPr>
              <a:t>иван-чай;</a:t>
            </a:r>
          </a:p>
          <a:p>
            <a:pPr marL="457200" indent="-457200">
              <a:buFont typeface="Courier New"/>
              <a:buChar char="o"/>
            </a:pPr>
            <a:r>
              <a:rPr lang="ru-RU" sz="2800" dirty="0" smtClean="0">
                <a:solidFill>
                  <a:srgbClr val="FFFFFF"/>
                </a:solidFill>
              </a:rPr>
              <a:t>донник.</a:t>
            </a:r>
          </a:p>
          <a:p>
            <a:r>
              <a:rPr lang="ru-RU" sz="2800" b="1" dirty="0" smtClean="0">
                <a:solidFill>
                  <a:srgbClr val="1EE508"/>
                </a:solidFill>
              </a:rPr>
              <a:t>3. </a:t>
            </a:r>
            <a:r>
              <a:rPr lang="ru-RU" sz="2800" dirty="0" smtClean="0">
                <a:solidFill>
                  <a:srgbClr val="FFFFFF"/>
                </a:solidFill>
              </a:rPr>
              <a:t>Работа с картой.</a:t>
            </a:r>
            <a:endParaRPr lang="ru-RU" sz="2800" dirty="0">
              <a:solidFill>
                <a:srgbClr val="1EE508"/>
              </a:solidFill>
            </a:endParaRPr>
          </a:p>
          <a:p>
            <a:r>
              <a:rPr lang="ru-RU" sz="2800" b="1" dirty="0" smtClean="0">
                <a:solidFill>
                  <a:srgbClr val="1EE508"/>
                </a:solidFill>
              </a:rPr>
              <a:t>4. </a:t>
            </a:r>
            <a:r>
              <a:rPr lang="ru-RU" sz="2800" dirty="0" smtClean="0">
                <a:solidFill>
                  <a:srgbClr val="FFFFFF"/>
                </a:solidFill>
              </a:rPr>
              <a:t>Итог урока: обмен мнениями по заданиям;</a:t>
            </a:r>
          </a:p>
          <a:p>
            <a:r>
              <a:rPr lang="ru-RU" sz="2800" dirty="0">
                <a:solidFill>
                  <a:srgbClr val="FFFFFF"/>
                </a:solidFill>
              </a:rPr>
              <a:t> </a:t>
            </a:r>
            <a:r>
              <a:rPr lang="ru-RU" sz="2800" dirty="0" smtClean="0">
                <a:solidFill>
                  <a:srgbClr val="FFFFFF"/>
                </a:solidFill>
              </a:rPr>
              <a:t>                         вывод по уроку. </a:t>
            </a:r>
          </a:p>
          <a:p>
            <a:r>
              <a:rPr lang="ru-RU" sz="2800" dirty="0">
                <a:solidFill>
                  <a:srgbClr val="FFFFFF"/>
                </a:solidFill>
              </a:rPr>
              <a:t> </a:t>
            </a:r>
            <a:r>
              <a:rPr lang="ru-RU" sz="2800" dirty="0" smtClean="0">
                <a:solidFill>
                  <a:srgbClr val="FFFFFF"/>
                </a:solidFill>
              </a:rPr>
              <a:t>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922236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798px-Nelumbo_nucifera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" y="0"/>
            <a:ext cx="9121140" cy="6858000"/>
          </a:xfrm>
          <a:prstGeom prst="rect">
            <a:avLst/>
          </a:prstGeom>
        </p:spPr>
      </p:pic>
      <p:pic>
        <p:nvPicPr>
          <p:cNvPr id="3" name="Изображение 2" descr="bee-animated-gif-31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0602">
            <a:off x="2730477" y="1713382"/>
            <a:ext cx="1749547" cy="1612865"/>
          </a:xfrm>
          <a:prstGeom prst="rect">
            <a:avLst/>
          </a:prstGeom>
        </p:spPr>
      </p:pic>
      <p:pic>
        <p:nvPicPr>
          <p:cNvPr id="4" name="Изображение 3" descr="i.jpg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398" t="29775" r="28645" b="18045"/>
          <a:stretch/>
        </p:blipFill>
        <p:spPr>
          <a:xfrm>
            <a:off x="5671653" y="4179527"/>
            <a:ext cx="924726" cy="754955"/>
          </a:xfrm>
          <a:prstGeom prst="rect">
            <a:avLst/>
          </a:prstGeom>
        </p:spPr>
      </p:pic>
      <p:pic>
        <p:nvPicPr>
          <p:cNvPr id="5" name="Изображение 4" descr="i.jpg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398" t="29775" r="28645" b="18045"/>
          <a:stretch/>
        </p:blipFill>
        <p:spPr>
          <a:xfrm>
            <a:off x="6596379" y="4812759"/>
            <a:ext cx="793543" cy="647856"/>
          </a:xfrm>
          <a:prstGeom prst="rect">
            <a:avLst/>
          </a:prstGeom>
        </p:spPr>
      </p:pic>
      <p:pic>
        <p:nvPicPr>
          <p:cNvPr id="6" name="Изображение 5" descr="i.jpg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398" t="29775" r="28645" b="18045"/>
          <a:stretch/>
        </p:blipFill>
        <p:spPr>
          <a:xfrm>
            <a:off x="7500889" y="5567713"/>
            <a:ext cx="610171" cy="498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29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i — копия 14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250" b="100000" l="3125" r="993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13862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84859" y="16384"/>
            <a:ext cx="52290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rgbClr val="1EE508"/>
                </a:solidFill>
              </a:rPr>
              <a:t>Подснежники</a:t>
            </a:r>
            <a:endParaRPr lang="ru-RU" sz="6000" dirty="0">
              <a:solidFill>
                <a:srgbClr val="1EE508"/>
              </a:solidFill>
            </a:endParaRPr>
          </a:p>
        </p:txBody>
      </p:sp>
      <p:pic>
        <p:nvPicPr>
          <p:cNvPr id="6" name="Изображение 5" descr="bee-animated-gif-3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12" y="16384"/>
            <a:ext cx="1812463" cy="1670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938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Изображение 10" descr="2018-10-28_020418-nejasnaj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67961"/>
            <a:ext cx="3970156" cy="2890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Изображение 9" descr="i — копия 1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106020"/>
            <a:ext cx="3970157" cy="2565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Изображение 6" descr="i — копия 12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12"/>
          <a:stretch/>
        </p:blipFill>
        <p:spPr>
          <a:xfrm>
            <a:off x="5216851" y="4253501"/>
            <a:ext cx="3927149" cy="26044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0" y="28713"/>
            <a:ext cx="52290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rgbClr val="1EE508"/>
                </a:solidFill>
              </a:rPr>
              <a:t>Медуница</a:t>
            </a:r>
            <a:endParaRPr lang="ru-RU" sz="6000" dirty="0">
              <a:solidFill>
                <a:srgbClr val="1EE508"/>
              </a:solidFill>
            </a:endParaRPr>
          </a:p>
        </p:txBody>
      </p:sp>
      <p:pic>
        <p:nvPicPr>
          <p:cNvPr id="9" name="Изображение 8" descr="i — копия 28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2621" y="123290"/>
            <a:ext cx="3102454" cy="20683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Изображение 5" descr="i — копия 10.jp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66" t="11472" r="5598" b="15719"/>
          <a:stretch/>
        </p:blipFill>
        <p:spPr>
          <a:xfrm>
            <a:off x="3855303" y="2067161"/>
            <a:ext cx="3098637" cy="37017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418035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Изображение 9" descr="16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87"/>
          <a:stretch/>
        </p:blipFill>
        <p:spPr>
          <a:xfrm>
            <a:off x="0" y="1"/>
            <a:ext cx="911386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591539" y="-113272"/>
            <a:ext cx="3895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rgbClr val="008000"/>
                </a:solidFill>
              </a:rPr>
              <a:t>Иван-чай</a:t>
            </a:r>
            <a:endParaRPr lang="ru-RU" sz="6000" dirty="0">
              <a:solidFill>
                <a:srgbClr val="008000"/>
              </a:solidFill>
            </a:endParaRPr>
          </a:p>
        </p:txBody>
      </p:sp>
      <p:pic>
        <p:nvPicPr>
          <p:cNvPr id="11" name="Изображение 10" descr="i — копия 2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602965"/>
            <a:ext cx="4340049" cy="3255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Изображение 11" descr="i — копия 23.jpg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250" b="95625" l="9777" r="9748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16" t="7755" r="14963" b="9007"/>
          <a:stretch/>
        </p:blipFill>
        <p:spPr>
          <a:xfrm>
            <a:off x="1184658" y="1667313"/>
            <a:ext cx="1934752" cy="1984967"/>
          </a:xfrm>
          <a:prstGeom prst="rect">
            <a:avLst/>
          </a:prstGeom>
        </p:spPr>
      </p:pic>
      <p:pic>
        <p:nvPicPr>
          <p:cNvPr id="13" name="Изображение 12" descr="i — копия 23.jpg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250" b="95625" l="9777" r="9748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16" t="7755" r="14963" b="9007"/>
          <a:stretch/>
        </p:blipFill>
        <p:spPr>
          <a:xfrm>
            <a:off x="7082689" y="919697"/>
            <a:ext cx="1934752" cy="1984967"/>
          </a:xfrm>
          <a:prstGeom prst="rect">
            <a:avLst/>
          </a:prstGeom>
        </p:spPr>
      </p:pic>
      <p:pic>
        <p:nvPicPr>
          <p:cNvPr id="14" name="Изображение 13" descr="i — копия 23.jpg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250" b="95625" l="9777" r="9748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16" t="7755" r="14963" b="9007"/>
          <a:stretch/>
        </p:blipFill>
        <p:spPr>
          <a:xfrm>
            <a:off x="7625196" y="5062238"/>
            <a:ext cx="1215186" cy="1246725"/>
          </a:xfrm>
          <a:prstGeom prst="rect">
            <a:avLst/>
          </a:prstGeom>
        </p:spPr>
      </p:pic>
      <p:pic>
        <p:nvPicPr>
          <p:cNvPr id="15" name="Изображение 14" descr="bee-animated-gif-31.gi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392" y="626414"/>
            <a:ext cx="2061311" cy="1900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178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i — копия 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670"/>
            <a:ext cx="9144000" cy="6852647"/>
          </a:xfrm>
          <a:prstGeom prst="rect">
            <a:avLst/>
          </a:prstGeom>
        </p:spPr>
      </p:pic>
      <p:pic>
        <p:nvPicPr>
          <p:cNvPr id="7" name="Изображение 6" descr="i — копия 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1055"/>
            <a:ext cx="3007577" cy="22539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Изображение 8" descr="i — копия 13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8" t="2371" r="50489" b="3280"/>
          <a:stretch/>
        </p:blipFill>
        <p:spPr>
          <a:xfrm>
            <a:off x="6234195" y="-27670"/>
            <a:ext cx="2909805" cy="38343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246593" y="-35944"/>
            <a:ext cx="40071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rgbClr val="1EE508"/>
                </a:solidFill>
              </a:rPr>
              <a:t>Донник</a:t>
            </a:r>
            <a:endParaRPr lang="ru-RU" sz="6000" dirty="0">
              <a:solidFill>
                <a:srgbClr val="1EE508"/>
              </a:solidFill>
            </a:endParaRPr>
          </a:p>
        </p:txBody>
      </p:sp>
      <p:pic>
        <p:nvPicPr>
          <p:cNvPr id="11" name="Изображение 10" descr="bee-animated-gif-31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6291" y="979719"/>
            <a:ext cx="3336549" cy="3075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782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637</TotalTime>
  <Words>215</Words>
  <Application>Microsoft Macintosh PowerPoint</Application>
  <PresentationFormat>Экран (4:3)</PresentationFormat>
  <Paragraphs>52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Max</dc:creator>
  <cp:lastModifiedBy>Max</cp:lastModifiedBy>
  <cp:revision>52</cp:revision>
  <dcterms:created xsi:type="dcterms:W3CDTF">2023-02-10T03:19:55Z</dcterms:created>
  <dcterms:modified xsi:type="dcterms:W3CDTF">2023-02-28T22:32:54Z</dcterms:modified>
</cp:coreProperties>
</file>