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</p:sldMasterIdLst>
  <p:sldIdLst>
    <p:sldId id="256" r:id="rId5"/>
    <p:sldId id="265" r:id="rId6"/>
    <p:sldId id="262" r:id="rId7"/>
    <p:sldId id="263" r:id="rId8"/>
    <p:sldId id="264" r:id="rId9"/>
    <p:sldId id="257" r:id="rId10"/>
    <p:sldId id="267" r:id="rId11"/>
    <p:sldId id="268" r:id="rId12"/>
    <p:sldId id="269" r:id="rId13"/>
    <p:sldId id="266" r:id="rId14"/>
    <p:sldId id="258" r:id="rId15"/>
    <p:sldId id="259" r:id="rId16"/>
    <p:sldId id="260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3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41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61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983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83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B29C-17EF-44A1-AE6E-7055609ED4B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69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0728-848B-4619-88B7-7E334B7E166F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297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C42A-9E3C-4776-9909-5013230A15C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79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6819E-3124-4860-B521-389B3ADB724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02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B22B8-6A82-40D9-A140-521FCEB2ED8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29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705B0-50AA-4AD2-96E1-E5B8E9BCEA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239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2F5D-74E0-445A-99F0-27D0B682CB8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0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D22-516A-4D47-9135-827E9E2029B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17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79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7AF93-CC40-4FAA-BDF2-F443EA81DB4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29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E5C8B-631C-439D-B3B9-64AD2FEF792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978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2A5D4-91FA-478C-978E-1389D6DCFEC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1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D5C4254-2AA4-48F1-8240-974D96117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488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5C27E72-BE22-41DE-8821-6ECFD2874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817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983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83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B29C-17EF-44A1-AE6E-7055609ED4B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283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0728-848B-4619-88B7-7E334B7E166F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932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C42A-9E3C-4776-9909-5013230A15C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52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6819E-3124-4860-B521-389B3ADB724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06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B22B8-6A82-40D9-A140-521FCEB2ED8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19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60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705B0-50AA-4AD2-96E1-E5B8E9BCEA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2413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2F5D-74E0-445A-99F0-27D0B682CB8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43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D22-516A-4D47-9135-827E9E2029B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3587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7AF93-CC40-4FAA-BDF2-F443EA81DB4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35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E5C8B-631C-439D-B3B9-64AD2FEF792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11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2A5D4-91FA-478C-978E-1389D6DCFEC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668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D5C4254-2AA4-48F1-8240-974D96117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5301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5C27E72-BE22-41DE-8821-6ECFD2874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644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983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83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B29C-17EF-44A1-AE6E-7055609ED4B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86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0728-848B-4619-88B7-7E334B7E166F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8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149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C42A-9E3C-4776-9909-5013230A15C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68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6819E-3124-4860-B521-389B3ADB724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9470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B22B8-6A82-40D9-A140-521FCEB2ED8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4425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705B0-50AA-4AD2-96E1-E5B8E9BCEA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06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2F5D-74E0-445A-99F0-27D0B682CB8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938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D22-516A-4D47-9135-827E9E2029B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68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7AF93-CC40-4FAA-BDF2-F443EA81DB4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4560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E5C8B-631C-439D-B3B9-64AD2FEF792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001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2A5D4-91FA-478C-978E-1389D6DCFECB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047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D5C4254-2AA4-48F1-8240-974D96117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11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91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5C27E72-BE22-41DE-8821-6ECFD2874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1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16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5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5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804B-F7FC-4E05-83F6-7BD8BE78ECB3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AFDB-E216-4907-8C09-38AE61021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24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EA8569-0F8E-46B1-A417-C8BEF644A1CF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72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526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EA8569-0F8E-46B1-A417-C8BEF644A1CF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72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5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EA8569-0F8E-46B1-A417-C8BEF644A1CF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FFCC00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mtClean="0">
                <a:solidFill>
                  <a:srgbClr val="3333FF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72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735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самостоятельной работы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05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285750"/>
            <a:ext cx="616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 smtClean="0"/>
              <a:t>Вариант 9 </a:t>
            </a:r>
            <a:r>
              <a:rPr lang="ru-RU" altLang="ru-RU" sz="2400" dirty="0" smtClean="0">
                <a:solidFill>
                  <a:srgbClr val="FF0000"/>
                </a:solidFill>
              </a:rPr>
              <a:t>(4 </a:t>
            </a:r>
            <a:r>
              <a:rPr lang="ru-RU" altLang="ru-RU" sz="2400" dirty="0">
                <a:solidFill>
                  <a:srgbClr val="FF0000"/>
                </a:solidFill>
              </a:rPr>
              <a:t>балла)   </a:t>
            </a:r>
            <a:r>
              <a:rPr lang="ru-RU" altLang="ru-RU" sz="2400" dirty="0"/>
              <a:t>Решите уравнение: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542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1)  </a:t>
            </a:r>
            <a:r>
              <a:rPr lang="ru-RU" altLang="ru-RU" sz="2400" b="1" dirty="0"/>
              <a:t>( х² + 4 х )( х ² + 4 х ─ 17)= ─ 60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428750"/>
            <a:ext cx="4357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Решение.</a:t>
            </a:r>
            <a:r>
              <a:rPr lang="ru-RU" altLang="ru-RU" sz="2400" dirty="0"/>
              <a:t>   Сделаем замену:</a:t>
            </a:r>
          </a:p>
        </p:txBody>
      </p:sp>
      <p:sp>
        <p:nvSpPr>
          <p:cNvPr id="5" name="Oval 217"/>
          <p:cNvSpPr>
            <a:spLocks noChangeArrowheads="1"/>
          </p:cNvSpPr>
          <p:nvPr/>
        </p:nvSpPr>
        <p:spPr bwMode="auto">
          <a:xfrm>
            <a:off x="1285875" y="785813"/>
            <a:ext cx="1143000" cy="500062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6" name="Oval 217"/>
          <p:cNvSpPr>
            <a:spLocks noChangeArrowheads="1"/>
          </p:cNvSpPr>
          <p:nvPr/>
        </p:nvSpPr>
        <p:spPr bwMode="auto">
          <a:xfrm>
            <a:off x="2714625" y="785813"/>
            <a:ext cx="1214438" cy="500062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00563" y="1428750"/>
            <a:ext cx="2000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х² + 4 х = у,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2071688"/>
            <a:ext cx="3143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получим уравнение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75" y="2071688"/>
            <a:ext cx="3571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у∙( у ─ 17 ) = ─ 60  </a:t>
            </a:r>
            <a:r>
              <a:rPr lang="ru-RU" altLang="ru-RU" sz="2400"/>
              <a:t>или</a:t>
            </a:r>
            <a:r>
              <a:rPr lang="ru-RU" altLang="ru-RU" sz="2400" b="1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 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2786063"/>
            <a:ext cx="742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у² ─ 17 у + 60 = 0,  </a:t>
            </a:r>
            <a:r>
              <a:rPr lang="ru-RU" altLang="ru-RU" sz="2400"/>
              <a:t>корни которого   </a:t>
            </a:r>
            <a:r>
              <a:rPr lang="ru-RU" altLang="ru-RU" sz="2400" b="1">
                <a:solidFill>
                  <a:srgbClr val="180AD4"/>
                </a:solidFill>
              </a:rPr>
              <a:t>у = 5;  у = 12.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" y="3500438"/>
            <a:ext cx="6286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Вернёмся к  замене, получим уравнения: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71500" y="4143375"/>
            <a:ext cx="8215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а)   х² + 4 х = 5</a:t>
            </a:r>
            <a:r>
              <a:rPr lang="ru-RU" altLang="ru-RU" sz="2400"/>
              <a:t>  или</a:t>
            </a:r>
            <a:r>
              <a:rPr lang="ru-RU" altLang="ru-RU" sz="2400" b="1"/>
              <a:t>  х² + 4 х ─ 5 = 0, </a:t>
            </a:r>
            <a:r>
              <a:rPr lang="ru-RU" altLang="ru-RU" sz="2400"/>
              <a:t>где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ru-RU" altLang="ru-RU" sz="1400" b="1">
                <a:solidFill>
                  <a:srgbClr val="FF0000"/>
                </a:solidFill>
              </a:rPr>
              <a:t>1  </a:t>
            </a:r>
            <a:r>
              <a:rPr lang="ru-RU" altLang="ru-RU" sz="2400" b="1">
                <a:solidFill>
                  <a:srgbClr val="FF0000"/>
                </a:solidFill>
              </a:rPr>
              <a:t>= ─5, х</a:t>
            </a:r>
            <a:r>
              <a:rPr lang="ru-RU" altLang="ru-RU" sz="1400" b="1">
                <a:solidFill>
                  <a:srgbClr val="FF0000"/>
                </a:solidFill>
              </a:rPr>
              <a:t>2  </a:t>
            </a:r>
            <a:r>
              <a:rPr lang="ru-RU" altLang="ru-RU" sz="2400" b="1">
                <a:solidFill>
                  <a:srgbClr val="FF0000"/>
                </a:solidFill>
              </a:rPr>
              <a:t>= 1;</a:t>
            </a:r>
            <a:r>
              <a:rPr lang="ru-RU" altLang="ru-RU" sz="2400"/>
              <a:t> 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1500" y="48577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б)   х² + 4 х = 12</a:t>
            </a:r>
            <a:r>
              <a:rPr lang="ru-RU" altLang="ru-RU" sz="2400"/>
              <a:t> или</a:t>
            </a:r>
            <a:r>
              <a:rPr lang="ru-RU" altLang="ru-RU" sz="2400" b="1"/>
              <a:t> х² + 4 х ─ 12 = 0, </a:t>
            </a:r>
            <a:r>
              <a:rPr lang="ru-RU" altLang="ru-RU" sz="2400"/>
              <a:t>где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ru-RU" altLang="ru-RU" sz="1400" b="1">
                <a:solidFill>
                  <a:srgbClr val="FF0000"/>
                </a:solidFill>
              </a:rPr>
              <a:t>3  </a:t>
            </a:r>
            <a:r>
              <a:rPr lang="ru-RU" altLang="ru-RU" sz="2400" b="1">
                <a:solidFill>
                  <a:srgbClr val="FF0000"/>
                </a:solidFill>
              </a:rPr>
              <a:t>= ─ 6, х</a:t>
            </a:r>
            <a:r>
              <a:rPr lang="ru-RU" altLang="ru-RU" sz="1400" b="1">
                <a:solidFill>
                  <a:srgbClr val="FF0000"/>
                </a:solidFill>
              </a:rPr>
              <a:t>4  </a:t>
            </a:r>
            <a:r>
              <a:rPr lang="ru-RU" altLang="ru-RU" sz="2400" b="1">
                <a:solidFill>
                  <a:srgbClr val="FF0000"/>
                </a:solidFill>
              </a:rPr>
              <a:t>= 2.</a:t>
            </a:r>
            <a:r>
              <a:rPr lang="ru-RU" altLang="ru-RU" sz="2400"/>
              <a:t> 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14438" y="5643563"/>
            <a:ext cx="3375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180AD4"/>
                </a:solidFill>
              </a:rPr>
              <a:t>Ответ:  ─5;  1; ─ 6;  2.</a:t>
            </a:r>
          </a:p>
        </p:txBody>
      </p:sp>
    </p:spTree>
    <p:extLst>
      <p:ext uri="{BB962C8B-B14F-4D97-AF65-F5344CB8AC3E}">
        <p14:creationId xmlns:p14="http://schemas.microsoft.com/office/powerpoint/2010/main" val="156716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85750"/>
            <a:ext cx="63367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 smtClean="0"/>
              <a:t>Вариант 10 </a:t>
            </a:r>
            <a:r>
              <a:rPr lang="ru-RU" altLang="ru-RU" sz="2400" dirty="0" smtClean="0">
                <a:solidFill>
                  <a:srgbClr val="FF0000"/>
                </a:solidFill>
              </a:rPr>
              <a:t>(4 </a:t>
            </a:r>
            <a:r>
              <a:rPr lang="ru-RU" altLang="ru-RU" sz="2400" dirty="0">
                <a:solidFill>
                  <a:srgbClr val="FF0000"/>
                </a:solidFill>
              </a:rPr>
              <a:t>балла)   </a:t>
            </a:r>
            <a:r>
              <a:rPr lang="ru-RU" altLang="ru-RU" sz="2400" dirty="0"/>
              <a:t>Решите уравнение: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642938" y="642938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Формула" r:id="rId3" imgW="2145960" imgH="482400" progId="Equation.3">
                  <p:embed/>
                </p:oleObj>
              </mc:Choice>
              <mc:Fallback>
                <p:oleObj name="Формула" r:id="rId3" imgW="2145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642938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1643063"/>
            <a:ext cx="4357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Решение.</a:t>
            </a:r>
            <a:r>
              <a:rPr lang="ru-RU" altLang="ru-RU" sz="2400" dirty="0"/>
              <a:t>   Сделаем замену: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4929188" y="1357313"/>
          <a:ext cx="1649412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Формула" r:id="rId5" imgW="774360" imgH="419040" progId="Equation.3">
                  <p:embed/>
                </p:oleObj>
              </mc:Choice>
              <mc:Fallback>
                <p:oleObj name="Формула" r:id="rId5" imgW="774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1357313"/>
                        <a:ext cx="1649412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2214563"/>
            <a:ext cx="3143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получим уравнение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75" y="2214563"/>
            <a:ext cx="485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(у + 3)∙( у ─ 4 ) + 10 = 0  </a:t>
            </a:r>
            <a:r>
              <a:rPr lang="ru-RU" altLang="ru-RU" sz="2400"/>
              <a:t>или</a:t>
            </a:r>
            <a:r>
              <a:rPr lang="ru-RU" altLang="ru-RU" sz="2400" b="1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 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2786063"/>
            <a:ext cx="6929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у² ─ у ─ 2 = 0,  </a:t>
            </a:r>
            <a:r>
              <a:rPr lang="ru-RU" altLang="ru-RU" sz="2400"/>
              <a:t>корни которого   </a:t>
            </a:r>
            <a:r>
              <a:rPr lang="ru-RU" altLang="ru-RU" sz="2400" b="1">
                <a:solidFill>
                  <a:srgbClr val="180AD4"/>
                </a:solidFill>
              </a:rPr>
              <a:t>у = ─ 1;  у = 2.</a:t>
            </a:r>
          </a:p>
        </p:txBody>
      </p:sp>
      <p:sp>
        <p:nvSpPr>
          <p:cNvPr id="11" name="Oval 217"/>
          <p:cNvSpPr>
            <a:spLocks noChangeArrowheads="1"/>
          </p:cNvSpPr>
          <p:nvPr/>
        </p:nvSpPr>
        <p:spPr bwMode="auto">
          <a:xfrm>
            <a:off x="714375" y="642938"/>
            <a:ext cx="1143000" cy="928687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12" name="Oval 217"/>
          <p:cNvSpPr>
            <a:spLocks noChangeArrowheads="1"/>
          </p:cNvSpPr>
          <p:nvPr/>
        </p:nvSpPr>
        <p:spPr bwMode="auto">
          <a:xfrm>
            <a:off x="2428875" y="642938"/>
            <a:ext cx="1143000" cy="928687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3500438"/>
            <a:ext cx="6286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Вернёмся к  замене, получим уравнения:</a:t>
            </a: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260350" y="3929063"/>
          <a:ext cx="22717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Формула" r:id="rId7" imgW="1066680" imgH="419040" progId="Equation.3">
                  <p:embed/>
                </p:oleObj>
              </mc:Choice>
              <mc:Fallback>
                <p:oleObj name="Формула" r:id="rId7" imgW="10666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" y="3929063"/>
                        <a:ext cx="2271713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14625" y="4143375"/>
            <a:ext cx="614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или</a:t>
            </a:r>
            <a:r>
              <a:rPr lang="ru-RU" altLang="ru-RU" sz="2400" b="1"/>
              <a:t>  х² ─ 3 х + 2 = 0, </a:t>
            </a:r>
            <a:r>
              <a:rPr lang="ru-RU" altLang="ru-RU" sz="2400"/>
              <a:t>где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ru-RU" altLang="ru-RU" sz="1400" b="1">
                <a:solidFill>
                  <a:srgbClr val="FF0000"/>
                </a:solidFill>
              </a:rPr>
              <a:t>1  </a:t>
            </a:r>
            <a:r>
              <a:rPr lang="ru-RU" altLang="ru-RU" sz="2400" b="1">
                <a:solidFill>
                  <a:srgbClr val="FF0000"/>
                </a:solidFill>
              </a:rPr>
              <a:t>= 1, х</a:t>
            </a:r>
            <a:r>
              <a:rPr lang="ru-RU" altLang="ru-RU" sz="1400" b="1">
                <a:solidFill>
                  <a:srgbClr val="FF0000"/>
                </a:solidFill>
              </a:rPr>
              <a:t>2  </a:t>
            </a:r>
            <a:r>
              <a:rPr lang="ru-RU" altLang="ru-RU" sz="2400" b="1">
                <a:solidFill>
                  <a:srgbClr val="FF0000"/>
                </a:solidFill>
              </a:rPr>
              <a:t>= 2;</a:t>
            </a:r>
            <a:r>
              <a:rPr lang="ru-RU" altLang="ru-RU" sz="2400"/>
              <a:t>  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85750" y="4714875"/>
          <a:ext cx="2109788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Формула" r:id="rId9" imgW="990360" imgH="419040" progId="Equation.3">
                  <p:embed/>
                </p:oleObj>
              </mc:Choice>
              <mc:Fallback>
                <p:oleObj name="Формула" r:id="rId9" imgW="990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4714875"/>
                        <a:ext cx="2109788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14625" y="4929188"/>
            <a:ext cx="5857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или</a:t>
            </a:r>
            <a:r>
              <a:rPr lang="ru-RU" altLang="ru-RU" sz="2400" b="1"/>
              <a:t> х² ─ 3 х ─ 4 = 0, </a:t>
            </a:r>
            <a:r>
              <a:rPr lang="ru-RU" altLang="ru-RU" sz="2400"/>
              <a:t>где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ru-RU" altLang="ru-RU" sz="1400" b="1">
                <a:solidFill>
                  <a:srgbClr val="FF0000"/>
                </a:solidFill>
              </a:rPr>
              <a:t>3  </a:t>
            </a:r>
            <a:r>
              <a:rPr lang="ru-RU" altLang="ru-RU" sz="2400" b="1">
                <a:solidFill>
                  <a:srgbClr val="FF0000"/>
                </a:solidFill>
              </a:rPr>
              <a:t>= ─1, х</a:t>
            </a:r>
            <a:r>
              <a:rPr lang="ru-RU" altLang="ru-RU" sz="1400" b="1">
                <a:solidFill>
                  <a:srgbClr val="FF0000"/>
                </a:solidFill>
              </a:rPr>
              <a:t>4  </a:t>
            </a:r>
            <a:r>
              <a:rPr lang="ru-RU" altLang="ru-RU" sz="2400" b="1">
                <a:solidFill>
                  <a:srgbClr val="FF0000"/>
                </a:solidFill>
              </a:rPr>
              <a:t>= 4.</a:t>
            </a:r>
            <a:r>
              <a:rPr lang="ru-RU" altLang="ru-RU" sz="2400"/>
              <a:t>  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14438" y="5643563"/>
            <a:ext cx="3155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180AD4"/>
                </a:solidFill>
              </a:rPr>
              <a:t>Ответ:  1;  2; ─ 1;  4.</a:t>
            </a:r>
          </a:p>
        </p:txBody>
      </p:sp>
    </p:spTree>
    <p:extLst>
      <p:ext uri="{BB962C8B-B14F-4D97-AF65-F5344CB8AC3E}">
        <p14:creationId xmlns:p14="http://schemas.microsoft.com/office/powerpoint/2010/main" val="24027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2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285750"/>
            <a:ext cx="6486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 smtClean="0"/>
              <a:t>Вариант 11 </a:t>
            </a:r>
            <a:r>
              <a:rPr lang="ru-RU" altLang="ru-RU" sz="2400" dirty="0" smtClean="0">
                <a:solidFill>
                  <a:srgbClr val="FF0000"/>
                </a:solidFill>
              </a:rPr>
              <a:t>(6 </a:t>
            </a:r>
            <a:r>
              <a:rPr lang="ru-RU" altLang="ru-RU" sz="2400" dirty="0">
                <a:solidFill>
                  <a:srgbClr val="FF0000"/>
                </a:solidFill>
              </a:rPr>
              <a:t>баллов)   </a:t>
            </a:r>
            <a:r>
              <a:rPr lang="ru-RU" altLang="ru-RU" sz="2400" dirty="0"/>
              <a:t>Решите уравнение: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4714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1)  </a:t>
            </a:r>
            <a:r>
              <a:rPr lang="ru-RU" altLang="ru-RU" sz="2400" b="1" dirty="0"/>
              <a:t>( 2х² ─ х + 1)² + 6х = 1 + 9х²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214438"/>
            <a:ext cx="8572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Решение.</a:t>
            </a:r>
            <a:r>
              <a:rPr lang="ru-RU" altLang="ru-RU" sz="2400"/>
              <a:t>   Перепишем уравнение в виде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714500"/>
            <a:ext cx="5643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( 2х² ─ х + 1)² ─ ( 9х² ─ 6х + 1) = 0</a:t>
            </a:r>
            <a:r>
              <a:rPr lang="ru-RU" altLang="ru-RU" sz="2400"/>
              <a:t>  или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2214563"/>
            <a:ext cx="8643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( 2х² ─ х + 1)² ─ ( 3х ─ 1)² = 0;   </a:t>
            </a:r>
            <a:r>
              <a:rPr lang="ru-RU" altLang="ru-RU" sz="2400"/>
              <a:t>используем  формулу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2643188"/>
            <a:ext cx="6143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разности   квадратов,  </a:t>
            </a:r>
            <a:r>
              <a:rPr lang="ru-RU" altLang="ru-RU" sz="2400"/>
              <a:t> получаем:</a:t>
            </a:r>
            <a:r>
              <a:rPr lang="ru-RU" altLang="ru-RU" sz="2400" b="1">
                <a:solidFill>
                  <a:srgbClr val="FF0000"/>
                </a:solidFill>
              </a:rPr>
              <a:t> </a:t>
            </a:r>
            <a:endParaRPr lang="ru-RU" altLang="ru-RU" sz="24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3" y="3143250"/>
            <a:ext cx="6929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(2х² ─ х + 1 ─ 3х + 1)(2х² ─ х + 1 + 3х ─ 1) = 0,</a:t>
            </a:r>
            <a:endParaRPr lang="ru-RU" altLang="ru-RU" sz="24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3643313"/>
            <a:ext cx="4214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(2х² ─ 4х + 2)(2х² + 2х) = 0,</a:t>
            </a:r>
            <a:endParaRPr lang="ru-RU" altLang="ru-RU" sz="24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57688" y="3643313"/>
            <a:ext cx="4214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х(х² ─ 2х + 1)(х + 1) = 0,</a:t>
            </a:r>
            <a:endParaRPr lang="ru-RU" altLang="ru-RU" sz="24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" y="4143375"/>
            <a:ext cx="3143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х∙(х─ 1)²∙(х + 1) = 0.</a:t>
            </a:r>
            <a:endParaRPr lang="ru-RU" altLang="ru-RU" sz="240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313" y="4572000"/>
            <a:ext cx="8715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Произведение множителей равно нулю, если хотя бы</a:t>
            </a:r>
          </a:p>
          <a:p>
            <a:pPr eaLnBrk="1" hangingPunct="1"/>
            <a:r>
              <a:rPr lang="ru-RU" altLang="ru-RU" sz="2400"/>
              <a:t>один из них равен нулю </a:t>
            </a:r>
            <a:r>
              <a:rPr lang="ru-RU" altLang="ru-RU" sz="2400">
                <a:solidFill>
                  <a:srgbClr val="FF0000"/>
                </a:solidFill>
              </a:rPr>
              <a:t>(другие при этом   существуют).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4313" y="5429250"/>
            <a:ext cx="8715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Поэтому получаем корни уравнения:</a:t>
            </a:r>
            <a:r>
              <a:rPr lang="ru-RU" altLang="ru-RU" sz="2400" b="1">
                <a:solidFill>
                  <a:srgbClr val="FF0000"/>
                </a:solidFill>
              </a:rPr>
              <a:t> х</a:t>
            </a:r>
            <a:r>
              <a:rPr lang="ru-RU" altLang="ru-RU" sz="1400" b="1">
                <a:solidFill>
                  <a:srgbClr val="FF0000"/>
                </a:solidFill>
              </a:rPr>
              <a:t>1  </a:t>
            </a:r>
            <a:r>
              <a:rPr lang="ru-RU" altLang="ru-RU" sz="2400" b="1">
                <a:solidFill>
                  <a:srgbClr val="FF0000"/>
                </a:solidFill>
              </a:rPr>
              <a:t>= 0, х</a:t>
            </a:r>
            <a:r>
              <a:rPr lang="ru-RU" altLang="ru-RU" sz="1400" b="1">
                <a:solidFill>
                  <a:srgbClr val="FF0000"/>
                </a:solidFill>
              </a:rPr>
              <a:t>2  </a:t>
            </a:r>
            <a:r>
              <a:rPr lang="ru-RU" altLang="ru-RU" sz="2400" b="1">
                <a:solidFill>
                  <a:srgbClr val="FF0000"/>
                </a:solidFill>
              </a:rPr>
              <a:t>= 1, х</a:t>
            </a:r>
            <a:r>
              <a:rPr lang="ru-RU" altLang="ru-RU" sz="1400" b="1">
                <a:solidFill>
                  <a:srgbClr val="FF0000"/>
                </a:solidFill>
              </a:rPr>
              <a:t>3  </a:t>
            </a:r>
            <a:r>
              <a:rPr lang="ru-RU" altLang="ru-RU" sz="2400" b="1">
                <a:solidFill>
                  <a:srgbClr val="FF0000"/>
                </a:solidFill>
              </a:rPr>
              <a:t>= ─ 1. </a:t>
            </a:r>
            <a:endParaRPr lang="ru-RU" altLang="ru-RU" sz="240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643063" y="5929313"/>
            <a:ext cx="2627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Ответ:  </a:t>
            </a:r>
            <a:r>
              <a:rPr lang="ru-RU" altLang="ru-RU" sz="2400" b="1">
                <a:solidFill>
                  <a:srgbClr val="2020F0"/>
                </a:solidFill>
              </a:rPr>
              <a:t>0; 1; ─ 1.</a:t>
            </a:r>
          </a:p>
        </p:txBody>
      </p:sp>
    </p:spTree>
    <p:extLst>
      <p:ext uri="{BB962C8B-B14F-4D97-AF65-F5344CB8AC3E}">
        <p14:creationId xmlns:p14="http://schemas.microsoft.com/office/powerpoint/2010/main" val="317642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85750"/>
            <a:ext cx="65037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 smtClean="0"/>
              <a:t>Вариант 12 </a:t>
            </a:r>
            <a:r>
              <a:rPr lang="ru-RU" altLang="ru-RU" sz="2400" dirty="0" smtClean="0">
                <a:solidFill>
                  <a:srgbClr val="FF0000"/>
                </a:solidFill>
              </a:rPr>
              <a:t>(6 </a:t>
            </a:r>
            <a:r>
              <a:rPr lang="ru-RU" altLang="ru-RU" sz="2400" dirty="0">
                <a:solidFill>
                  <a:srgbClr val="FF0000"/>
                </a:solidFill>
              </a:rPr>
              <a:t>баллов)   </a:t>
            </a:r>
            <a:r>
              <a:rPr lang="ru-RU" altLang="ru-RU" sz="2400" dirty="0"/>
              <a:t>Решите уравнение: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214438"/>
            <a:ext cx="8572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Решение.</a:t>
            </a:r>
            <a:r>
              <a:rPr lang="ru-RU" altLang="ru-RU" sz="2400"/>
              <a:t>   Перепишем уравнение в виде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785813"/>
            <a:ext cx="5643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1)  </a:t>
            </a:r>
            <a:r>
              <a:rPr lang="ru-RU" altLang="ru-RU" sz="2400" b="1" dirty="0"/>
              <a:t>( х² ─ 7х + 13 )² ─ (х ─ 3)(х ─ 4)=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1785938"/>
            <a:ext cx="642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х² ─ 7х + 13 )² ─ (х² ─ 7х + 13 ─ 1 ) ─ 1 = 0</a:t>
            </a:r>
          </a:p>
        </p:txBody>
      </p:sp>
      <p:sp>
        <p:nvSpPr>
          <p:cNvPr id="7" name="Oval 217"/>
          <p:cNvSpPr>
            <a:spLocks noChangeArrowheads="1"/>
          </p:cNvSpPr>
          <p:nvPr/>
        </p:nvSpPr>
        <p:spPr bwMode="auto">
          <a:xfrm>
            <a:off x="500063" y="1714500"/>
            <a:ext cx="1857375" cy="571500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8" name="Oval 217"/>
          <p:cNvSpPr>
            <a:spLocks noChangeArrowheads="1"/>
          </p:cNvSpPr>
          <p:nvPr/>
        </p:nvSpPr>
        <p:spPr bwMode="auto">
          <a:xfrm>
            <a:off x="3000375" y="1714500"/>
            <a:ext cx="1857375" cy="571500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4313" y="2357438"/>
            <a:ext cx="2857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Сделаем замену: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2357438"/>
            <a:ext cx="2571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х² ─ 7 х +13 = у,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429250" y="2357438"/>
            <a:ext cx="3143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получим уравнение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313" y="2928938"/>
            <a:ext cx="8643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у²</a:t>
            </a:r>
            <a:r>
              <a:rPr lang="ru-RU" altLang="ru-RU" sz="2400" b="1"/>
              <a:t> </a:t>
            </a:r>
            <a:r>
              <a:rPr lang="ru-RU" altLang="ru-RU" sz="2400" b="1">
                <a:solidFill>
                  <a:srgbClr val="2111F3"/>
                </a:solidFill>
              </a:rPr>
              <a:t>─ ( у ─</a:t>
            </a:r>
            <a:r>
              <a:rPr lang="ru-RU" altLang="ru-RU" sz="2400" b="1"/>
              <a:t> </a:t>
            </a:r>
            <a:r>
              <a:rPr lang="ru-RU" altLang="ru-RU" sz="2400" b="1">
                <a:solidFill>
                  <a:srgbClr val="2111F3"/>
                </a:solidFill>
              </a:rPr>
              <a:t>1) ─1 = 0</a:t>
            </a:r>
            <a:r>
              <a:rPr lang="ru-RU" altLang="ru-RU" sz="2400">
                <a:solidFill>
                  <a:srgbClr val="2111F3"/>
                </a:solidFill>
              </a:rPr>
              <a:t>; </a:t>
            </a:r>
            <a:r>
              <a:rPr lang="ru-RU" altLang="ru-RU" sz="2400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у²</a:t>
            </a:r>
            <a:r>
              <a:rPr lang="ru-RU" altLang="ru-RU" sz="2400" b="1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─ у +</a:t>
            </a:r>
            <a:r>
              <a:rPr lang="ru-RU" altLang="ru-RU" sz="2400" b="1"/>
              <a:t> </a:t>
            </a:r>
            <a:r>
              <a:rPr lang="ru-RU" altLang="ru-RU" sz="2400" b="1">
                <a:solidFill>
                  <a:srgbClr val="2111F3"/>
                </a:solidFill>
              </a:rPr>
              <a:t>1 ─ 1 = 0  </a:t>
            </a:r>
            <a:r>
              <a:rPr lang="ru-RU" altLang="ru-RU" sz="2400"/>
              <a:t>или  </a:t>
            </a:r>
            <a:r>
              <a:rPr lang="ru-RU" altLang="ru-RU" sz="2400" b="1">
                <a:solidFill>
                  <a:srgbClr val="2111F3"/>
                </a:solidFill>
              </a:rPr>
              <a:t>у∙(у ─ 1) = 0,    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3500438"/>
            <a:ext cx="4357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корни </a:t>
            </a:r>
            <a:r>
              <a:rPr lang="ru-RU" altLang="ru-RU" sz="2400">
                <a:solidFill>
                  <a:srgbClr val="180AD4"/>
                </a:solidFill>
              </a:rPr>
              <a:t>которого   у =</a:t>
            </a:r>
            <a:r>
              <a:rPr lang="ru-RU" altLang="ru-RU" sz="2400" b="1">
                <a:solidFill>
                  <a:srgbClr val="180AD4"/>
                </a:solidFill>
              </a:rPr>
              <a:t> 0</a:t>
            </a:r>
            <a:r>
              <a:rPr lang="ru-RU" altLang="ru-RU" sz="2400">
                <a:solidFill>
                  <a:srgbClr val="180AD4"/>
                </a:solidFill>
              </a:rPr>
              <a:t>;  у = 1</a:t>
            </a:r>
            <a:r>
              <a:rPr lang="ru-RU" altLang="ru-RU" sz="2400"/>
              <a:t>.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4313" y="4000500"/>
            <a:ext cx="6286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Вернёмся к  замене, получим уравнения: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188" y="4500563"/>
            <a:ext cx="821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а) х² ─ 7х + 13 = 0</a:t>
            </a:r>
            <a:r>
              <a:rPr lang="ru-RU" altLang="ru-RU" sz="2400"/>
              <a:t>  где </a:t>
            </a:r>
            <a:r>
              <a:rPr lang="en-US" altLang="ru-RU" sz="2400"/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нет корней, так как </a:t>
            </a:r>
            <a:r>
              <a:rPr lang="en-US" altLang="ru-RU" sz="2400" b="1">
                <a:solidFill>
                  <a:srgbClr val="FF0000"/>
                </a:solidFill>
              </a:rPr>
              <a:t>D &lt; 0;</a:t>
            </a:r>
            <a:endParaRPr lang="ru-RU" altLang="ru-RU" sz="24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8" y="514350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б) х² ─ 7х + 13 = </a:t>
            </a:r>
            <a:r>
              <a:rPr lang="en-US" altLang="ru-RU" sz="2400" b="1"/>
              <a:t>1</a:t>
            </a:r>
            <a:r>
              <a:rPr lang="ru-RU" altLang="ru-RU" sz="2400"/>
              <a:t> или</a:t>
            </a:r>
            <a:r>
              <a:rPr lang="ru-RU" altLang="ru-RU" sz="2400" b="1"/>
              <a:t> х² ─ 7х + 1</a:t>
            </a:r>
            <a:r>
              <a:rPr lang="en-US" altLang="ru-RU" sz="2400" b="1"/>
              <a:t>2</a:t>
            </a:r>
            <a:r>
              <a:rPr lang="ru-RU" altLang="ru-RU" sz="2400" b="1"/>
              <a:t> = 0, </a:t>
            </a:r>
            <a:r>
              <a:rPr lang="ru-RU" altLang="ru-RU" sz="2400"/>
              <a:t>где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en-US" altLang="ru-RU" sz="1400" b="1">
                <a:solidFill>
                  <a:srgbClr val="FF0000"/>
                </a:solidFill>
              </a:rPr>
              <a:t>1</a:t>
            </a:r>
            <a:r>
              <a:rPr lang="ru-RU" altLang="ru-RU" sz="1400" b="1">
                <a:solidFill>
                  <a:srgbClr val="FF0000"/>
                </a:solidFill>
              </a:rPr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= </a:t>
            </a:r>
            <a:r>
              <a:rPr lang="en-US" altLang="ru-RU" sz="2400" b="1">
                <a:solidFill>
                  <a:srgbClr val="FF0000"/>
                </a:solidFill>
              </a:rPr>
              <a:t>3</a:t>
            </a:r>
            <a:r>
              <a:rPr lang="ru-RU" altLang="ru-RU" sz="2400" b="1">
                <a:solidFill>
                  <a:srgbClr val="FF0000"/>
                </a:solidFill>
              </a:rPr>
              <a:t>, х</a:t>
            </a:r>
            <a:r>
              <a:rPr lang="en-US" altLang="ru-RU" sz="1400" b="1">
                <a:solidFill>
                  <a:srgbClr val="FF0000"/>
                </a:solidFill>
              </a:rPr>
              <a:t>2</a:t>
            </a:r>
            <a:r>
              <a:rPr lang="ru-RU" altLang="ru-RU" sz="1400" b="1">
                <a:solidFill>
                  <a:srgbClr val="FF0000"/>
                </a:solidFill>
              </a:rPr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= </a:t>
            </a:r>
            <a:r>
              <a:rPr lang="en-US" altLang="ru-RU" sz="2400" b="1">
                <a:solidFill>
                  <a:srgbClr val="FF0000"/>
                </a:solidFill>
              </a:rPr>
              <a:t>4</a:t>
            </a:r>
            <a:r>
              <a:rPr lang="ru-RU" altLang="ru-RU" sz="2400" b="1">
                <a:solidFill>
                  <a:srgbClr val="FF0000"/>
                </a:solidFill>
              </a:rPr>
              <a:t>.</a:t>
            </a:r>
            <a:r>
              <a:rPr lang="ru-RU" altLang="ru-RU" sz="2400"/>
              <a:t> 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14438" y="5643563"/>
            <a:ext cx="2135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180AD4"/>
                </a:solidFill>
              </a:rPr>
              <a:t>Ответ:  </a:t>
            </a:r>
            <a:r>
              <a:rPr lang="en-US" altLang="ru-RU" sz="2400" b="1">
                <a:solidFill>
                  <a:srgbClr val="180AD4"/>
                </a:solidFill>
              </a:rPr>
              <a:t>3</a:t>
            </a:r>
            <a:r>
              <a:rPr lang="ru-RU" altLang="ru-RU" sz="2400" b="1">
                <a:solidFill>
                  <a:srgbClr val="180AD4"/>
                </a:solidFill>
              </a:rPr>
              <a:t>; </a:t>
            </a:r>
            <a:r>
              <a:rPr lang="en-US" altLang="ru-RU" sz="2400" b="1">
                <a:solidFill>
                  <a:srgbClr val="180AD4"/>
                </a:solidFill>
              </a:rPr>
              <a:t>  4</a:t>
            </a:r>
            <a:r>
              <a:rPr lang="ru-RU" altLang="ru-RU" sz="2400" b="1">
                <a:solidFill>
                  <a:srgbClr val="180AD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474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  <p:bldP spid="8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285750"/>
            <a:ext cx="65037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 smtClean="0"/>
              <a:t>Вариант 13 </a:t>
            </a:r>
            <a:r>
              <a:rPr lang="ru-RU" altLang="ru-RU" sz="2400" dirty="0" smtClean="0">
                <a:solidFill>
                  <a:srgbClr val="FF0000"/>
                </a:solidFill>
              </a:rPr>
              <a:t>(6 </a:t>
            </a:r>
            <a:r>
              <a:rPr lang="ru-RU" altLang="ru-RU" sz="2400" dirty="0">
                <a:solidFill>
                  <a:srgbClr val="FF0000"/>
                </a:solidFill>
              </a:rPr>
              <a:t>баллов)   </a:t>
            </a:r>
            <a:r>
              <a:rPr lang="ru-RU" altLang="ru-RU" sz="2400" dirty="0"/>
              <a:t>Решите уравнение: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6572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FF0000"/>
                </a:solidFill>
              </a:rPr>
              <a:t>1)  </a:t>
            </a:r>
            <a:r>
              <a:rPr lang="ru-RU" altLang="ru-RU" sz="2400" b="1" dirty="0"/>
              <a:t>( х ─ </a:t>
            </a:r>
            <a:r>
              <a:rPr lang="en-US" altLang="ru-RU" sz="2400" b="1" dirty="0"/>
              <a:t>2</a:t>
            </a:r>
            <a:r>
              <a:rPr lang="ru-RU" altLang="ru-RU" sz="2400" b="1" dirty="0"/>
              <a:t> )( х ─ 1 )</a:t>
            </a:r>
            <a:r>
              <a:rPr lang="en-US" altLang="ru-RU" sz="2400" b="1" dirty="0"/>
              <a:t>(</a:t>
            </a:r>
            <a:r>
              <a:rPr lang="ru-RU" altLang="ru-RU" sz="2400" b="1" dirty="0"/>
              <a:t> х </a:t>
            </a:r>
            <a:r>
              <a:rPr lang="en-US" altLang="ru-RU" sz="2400" b="1" dirty="0"/>
              <a:t>+ 2</a:t>
            </a:r>
            <a:r>
              <a:rPr lang="ru-RU" altLang="ru-RU" sz="2400" b="1" dirty="0"/>
              <a:t> </a:t>
            </a:r>
            <a:r>
              <a:rPr lang="en-US" altLang="ru-RU" sz="2400" b="1" dirty="0"/>
              <a:t>)(</a:t>
            </a:r>
            <a:r>
              <a:rPr lang="ru-RU" altLang="ru-RU" sz="2400" b="1" dirty="0"/>
              <a:t> х + 3 </a:t>
            </a:r>
            <a:r>
              <a:rPr lang="en-US" altLang="ru-RU" sz="2400" b="1" dirty="0"/>
              <a:t>)</a:t>
            </a:r>
            <a:r>
              <a:rPr lang="ru-RU" altLang="ru-RU" sz="2400" b="1" dirty="0"/>
              <a:t>= 60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214438"/>
            <a:ext cx="642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Решение.</a:t>
            </a:r>
            <a:r>
              <a:rPr lang="ru-RU" altLang="ru-RU" sz="2400"/>
              <a:t>   Перепишем уравнение в виде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1714500"/>
            <a:ext cx="7000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</a:t>
            </a:r>
            <a:r>
              <a:rPr lang="ru-RU" altLang="ru-RU" sz="2400" b="1">
                <a:solidFill>
                  <a:srgbClr val="180AD4"/>
                </a:solidFill>
              </a:rPr>
              <a:t>( х ─ </a:t>
            </a:r>
            <a:r>
              <a:rPr lang="en-US" altLang="ru-RU" sz="2400" b="1">
                <a:solidFill>
                  <a:srgbClr val="180AD4"/>
                </a:solidFill>
              </a:rPr>
              <a:t>2</a:t>
            </a:r>
            <a:r>
              <a:rPr lang="ru-RU" altLang="ru-RU" sz="2400" b="1">
                <a:solidFill>
                  <a:srgbClr val="180AD4"/>
                </a:solidFill>
              </a:rPr>
              <a:t> )</a:t>
            </a:r>
            <a:r>
              <a:rPr lang="en-US" altLang="ru-RU" sz="2400" b="1">
                <a:solidFill>
                  <a:srgbClr val="180AD4"/>
                </a:solidFill>
              </a:rPr>
              <a:t>(</a:t>
            </a:r>
            <a:r>
              <a:rPr lang="ru-RU" altLang="ru-RU" sz="2400" b="1">
                <a:solidFill>
                  <a:srgbClr val="180AD4"/>
                </a:solidFill>
              </a:rPr>
              <a:t> х + 3 </a:t>
            </a:r>
            <a:r>
              <a:rPr lang="en-US" altLang="ru-RU" sz="2400" b="1">
                <a:solidFill>
                  <a:srgbClr val="180AD4"/>
                </a:solidFill>
              </a:rPr>
              <a:t>)</a:t>
            </a:r>
            <a:r>
              <a:rPr lang="ru-RU" altLang="ru-RU" sz="2400" b="1">
                <a:solidFill>
                  <a:srgbClr val="180AD4"/>
                </a:solidFill>
              </a:rPr>
              <a:t> </a:t>
            </a:r>
            <a:r>
              <a:rPr lang="ru-RU" altLang="ru-RU" sz="2400" b="1"/>
              <a:t>)∙( </a:t>
            </a:r>
            <a:r>
              <a:rPr lang="ru-RU" altLang="ru-RU" sz="2400" b="1">
                <a:solidFill>
                  <a:srgbClr val="180AD4"/>
                </a:solidFill>
              </a:rPr>
              <a:t>( х ─ 1 )</a:t>
            </a:r>
            <a:r>
              <a:rPr lang="en-US" altLang="ru-RU" sz="2400" b="1">
                <a:solidFill>
                  <a:srgbClr val="180AD4"/>
                </a:solidFill>
              </a:rPr>
              <a:t>(</a:t>
            </a:r>
            <a:r>
              <a:rPr lang="ru-RU" altLang="ru-RU" sz="2400" b="1">
                <a:solidFill>
                  <a:srgbClr val="180AD4"/>
                </a:solidFill>
              </a:rPr>
              <a:t> х </a:t>
            </a:r>
            <a:r>
              <a:rPr lang="en-US" altLang="ru-RU" sz="2400" b="1">
                <a:solidFill>
                  <a:srgbClr val="180AD4"/>
                </a:solidFill>
              </a:rPr>
              <a:t>+ 2</a:t>
            </a:r>
            <a:r>
              <a:rPr lang="ru-RU" altLang="ru-RU" sz="2400" b="1">
                <a:solidFill>
                  <a:srgbClr val="180AD4"/>
                </a:solidFill>
              </a:rPr>
              <a:t> </a:t>
            </a:r>
            <a:r>
              <a:rPr lang="en-US" altLang="ru-RU" sz="2400" b="1">
                <a:solidFill>
                  <a:srgbClr val="180AD4"/>
                </a:solidFill>
              </a:rPr>
              <a:t>)</a:t>
            </a:r>
            <a:r>
              <a:rPr lang="ru-RU" altLang="ru-RU" sz="2400" b="1">
                <a:solidFill>
                  <a:srgbClr val="180AD4"/>
                </a:solidFill>
              </a:rPr>
              <a:t> </a:t>
            </a:r>
            <a:r>
              <a:rPr lang="ru-RU" altLang="ru-RU" sz="2400" b="1"/>
              <a:t>) = </a:t>
            </a:r>
            <a:r>
              <a:rPr lang="ru-RU" altLang="ru-RU" sz="2400" b="1">
                <a:solidFill>
                  <a:srgbClr val="180AD4"/>
                </a:solidFill>
              </a:rPr>
              <a:t>60</a:t>
            </a:r>
            <a:r>
              <a:rPr lang="ru-RU" altLang="ru-RU" sz="2400" b="1"/>
              <a:t>;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2286000"/>
            <a:ext cx="557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х² + х ─ 6 ) ∙ ( х² + х ─ 2 ) = 60  </a:t>
            </a:r>
            <a:r>
              <a:rPr lang="ru-RU" altLang="ru-RU" sz="2400"/>
              <a:t>или</a:t>
            </a:r>
            <a:endParaRPr lang="ru-RU" altLang="ru-RU" sz="2400" b="1"/>
          </a:p>
        </p:txBody>
      </p:sp>
      <p:sp>
        <p:nvSpPr>
          <p:cNvPr id="7" name="Oval 217"/>
          <p:cNvSpPr>
            <a:spLocks noChangeArrowheads="1"/>
          </p:cNvSpPr>
          <p:nvPr/>
        </p:nvSpPr>
        <p:spPr bwMode="auto">
          <a:xfrm>
            <a:off x="571500" y="2857500"/>
            <a:ext cx="1571625" cy="500063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8" name="Oval 217"/>
          <p:cNvSpPr>
            <a:spLocks noChangeArrowheads="1"/>
          </p:cNvSpPr>
          <p:nvPr/>
        </p:nvSpPr>
        <p:spPr bwMode="auto">
          <a:xfrm>
            <a:off x="3071813" y="2857500"/>
            <a:ext cx="1571625" cy="500063"/>
          </a:xfrm>
          <a:prstGeom prst="ellipse">
            <a:avLst/>
          </a:prstGeom>
          <a:noFill/>
          <a:ln w="38100">
            <a:solidFill>
              <a:srgbClr val="2111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b="1">
              <a:solidFill>
                <a:srgbClr val="1F14F4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" y="3429000"/>
            <a:ext cx="2857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Сделаем замену: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2857500"/>
            <a:ext cx="642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( х² + х ─ 4 ─ 2 ) ∙ ( х² + х ─ 4 + 2 ) = 60.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71813" y="34290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х² + х ─ 4 = у,</a:t>
            </a:r>
            <a:endParaRPr lang="ru-RU" altLang="ru-RU" sz="2400">
              <a:solidFill>
                <a:srgbClr val="2111F3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86375" y="3429000"/>
            <a:ext cx="3143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получим уравнение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4313" y="3857625"/>
            <a:ext cx="8643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111F3"/>
                </a:solidFill>
              </a:rPr>
              <a:t>(у</a:t>
            </a:r>
            <a:r>
              <a:rPr lang="ru-RU" altLang="ru-RU" sz="2400" b="1"/>
              <a:t> </a:t>
            </a:r>
            <a:r>
              <a:rPr lang="ru-RU" altLang="ru-RU" sz="2400" b="1">
                <a:solidFill>
                  <a:srgbClr val="2111F3"/>
                </a:solidFill>
              </a:rPr>
              <a:t>─ 2)(у + 2) = 60</a:t>
            </a:r>
            <a:r>
              <a:rPr lang="ru-RU" altLang="ru-RU" sz="2400">
                <a:solidFill>
                  <a:srgbClr val="2111F3"/>
                </a:solidFill>
              </a:rPr>
              <a:t>; </a:t>
            </a:r>
            <a:r>
              <a:rPr lang="ru-RU" altLang="ru-RU" sz="2400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у²</a:t>
            </a:r>
            <a:r>
              <a:rPr lang="ru-RU" altLang="ru-RU" sz="2400" b="1"/>
              <a:t>  </a:t>
            </a:r>
            <a:r>
              <a:rPr lang="ru-RU" altLang="ru-RU" sz="2400" b="1">
                <a:solidFill>
                  <a:srgbClr val="2111F3"/>
                </a:solidFill>
              </a:rPr>
              <a:t>─ 4 = 60   </a:t>
            </a:r>
            <a:r>
              <a:rPr lang="ru-RU" altLang="ru-RU" sz="2400"/>
              <a:t>или   </a:t>
            </a:r>
            <a:r>
              <a:rPr lang="ru-RU" altLang="ru-RU" sz="2400" b="1">
                <a:solidFill>
                  <a:srgbClr val="2111F3"/>
                </a:solidFill>
              </a:rPr>
              <a:t>у² = 64, </a:t>
            </a:r>
            <a:r>
              <a:rPr lang="ru-RU" altLang="ru-RU" sz="2400"/>
              <a:t> где  </a:t>
            </a:r>
            <a:r>
              <a:rPr lang="ru-RU" altLang="ru-RU" sz="2400" b="1">
                <a:solidFill>
                  <a:srgbClr val="FF0000"/>
                </a:solidFill>
              </a:rPr>
              <a:t>у = ± 8.    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8" y="4357688"/>
            <a:ext cx="6286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Вернёмся к  замене, получим уравнения: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188" y="4786313"/>
            <a:ext cx="821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а) х² + х + 4 = 0,  </a:t>
            </a:r>
            <a:r>
              <a:rPr lang="ru-RU" altLang="ru-RU" sz="2400"/>
              <a:t>где </a:t>
            </a:r>
            <a:r>
              <a:rPr lang="en-US" altLang="ru-RU" sz="2400"/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нет корней, так как </a:t>
            </a:r>
            <a:r>
              <a:rPr lang="en-US" altLang="ru-RU" sz="2400" b="1">
                <a:solidFill>
                  <a:srgbClr val="FF0000"/>
                </a:solidFill>
              </a:rPr>
              <a:t>D &lt; 0;</a:t>
            </a:r>
            <a:endParaRPr lang="ru-RU" altLang="ru-RU" sz="24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8" y="5286375"/>
            <a:ext cx="6072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б) х² + х ─ 12 = 0 , </a:t>
            </a:r>
            <a:r>
              <a:rPr lang="ru-RU" altLang="ru-RU" sz="2400"/>
              <a:t>где   </a:t>
            </a:r>
            <a:r>
              <a:rPr lang="ru-RU" altLang="ru-RU" sz="2400" b="1">
                <a:solidFill>
                  <a:srgbClr val="FF0000"/>
                </a:solidFill>
              </a:rPr>
              <a:t>х</a:t>
            </a:r>
            <a:r>
              <a:rPr lang="en-US" altLang="ru-RU" sz="1400" b="1">
                <a:solidFill>
                  <a:srgbClr val="FF0000"/>
                </a:solidFill>
              </a:rPr>
              <a:t>1</a:t>
            </a:r>
            <a:r>
              <a:rPr lang="ru-RU" altLang="ru-RU" sz="1400" b="1">
                <a:solidFill>
                  <a:srgbClr val="FF0000"/>
                </a:solidFill>
              </a:rPr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= ─ 4,   х</a:t>
            </a:r>
            <a:r>
              <a:rPr lang="en-US" altLang="ru-RU" sz="1400" b="1">
                <a:solidFill>
                  <a:srgbClr val="FF0000"/>
                </a:solidFill>
              </a:rPr>
              <a:t>2</a:t>
            </a:r>
            <a:r>
              <a:rPr lang="ru-RU" altLang="ru-RU" sz="1400" b="1">
                <a:solidFill>
                  <a:srgbClr val="FF0000"/>
                </a:solidFill>
              </a:rPr>
              <a:t>  </a:t>
            </a:r>
            <a:r>
              <a:rPr lang="ru-RU" altLang="ru-RU" sz="2400" b="1">
                <a:solidFill>
                  <a:srgbClr val="FF0000"/>
                </a:solidFill>
              </a:rPr>
              <a:t>= 3.</a:t>
            </a:r>
            <a:r>
              <a:rPr lang="ru-RU" altLang="ru-RU" sz="2400"/>
              <a:t> 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14438" y="5786438"/>
            <a:ext cx="2352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180AD4"/>
                </a:solidFill>
              </a:rPr>
              <a:t>Ответ: ─ 4; </a:t>
            </a:r>
            <a:r>
              <a:rPr lang="en-US" altLang="ru-RU" sz="2400" b="1">
                <a:solidFill>
                  <a:srgbClr val="180AD4"/>
                </a:solidFill>
              </a:rPr>
              <a:t> </a:t>
            </a:r>
            <a:r>
              <a:rPr lang="ru-RU" altLang="ru-RU" sz="2400" b="1">
                <a:solidFill>
                  <a:srgbClr val="180AD4"/>
                </a:solidFill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24817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 animBg="1"/>
      <p:bldP spid="8" grpId="0" animBg="1"/>
      <p:bldP spid="10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Вариант 1.</a:t>
            </a:r>
            <a:r>
              <a:rPr lang="ru-RU" dirty="0"/>
              <a:t>  (2 - х)</a:t>
            </a:r>
            <a:r>
              <a:rPr lang="ru-RU" baseline="30000" dirty="0"/>
              <a:t>6</a:t>
            </a:r>
            <a:r>
              <a:rPr lang="ru-RU" dirty="0"/>
              <a:t> + 9(2 – х)</a:t>
            </a:r>
            <a:r>
              <a:rPr lang="ru-RU" baseline="30000" dirty="0"/>
              <a:t>3</a:t>
            </a:r>
            <a:r>
              <a:rPr lang="ru-RU" dirty="0"/>
              <a:t> + 8 = 0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(2 - х)</a:t>
            </a:r>
            <a:r>
              <a:rPr lang="ru-RU" baseline="30000" dirty="0" smtClean="0"/>
              <a:t>3</a:t>
            </a:r>
            <a:r>
              <a:rPr lang="en-US" dirty="0" smtClean="0"/>
              <a:t>=t</a:t>
            </a:r>
            <a:endParaRPr lang="ru-RU" dirty="0" smtClean="0"/>
          </a:p>
          <a:p>
            <a:r>
              <a:rPr lang="en-US" dirty="0" smtClean="0"/>
              <a:t>t</a:t>
            </a:r>
            <a:r>
              <a:rPr lang="en-US" baseline="30000" dirty="0" smtClean="0"/>
              <a:t>2</a:t>
            </a:r>
            <a:r>
              <a:rPr lang="ru-RU" dirty="0" smtClean="0"/>
              <a:t> + 9</a:t>
            </a:r>
            <a:r>
              <a:rPr lang="en-US" dirty="0" smtClean="0"/>
              <a:t>t</a:t>
            </a:r>
            <a:r>
              <a:rPr lang="ru-RU" dirty="0" smtClean="0"/>
              <a:t>+ 8 = 0</a:t>
            </a:r>
            <a:endParaRPr lang="en-US" dirty="0" smtClean="0"/>
          </a:p>
          <a:p>
            <a:r>
              <a:rPr lang="en-US" dirty="0" smtClean="0"/>
              <a:t>D=81-32=49</a:t>
            </a:r>
          </a:p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=(-9+7)/2</a:t>
            </a:r>
            <a:r>
              <a:rPr lang="en-US" dirty="0" smtClean="0"/>
              <a:t>=</a:t>
            </a:r>
            <a:r>
              <a:rPr lang="ru-RU" dirty="0" smtClean="0"/>
              <a:t>-</a:t>
            </a:r>
            <a:r>
              <a:rPr lang="en-US" dirty="0" smtClean="0"/>
              <a:t>1</a:t>
            </a:r>
            <a:endParaRPr lang="en-US" dirty="0" smtClean="0"/>
          </a:p>
          <a:p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=(-9-7)/2=-8</a:t>
            </a:r>
          </a:p>
          <a:p>
            <a:r>
              <a:rPr lang="ru-RU" dirty="0" smtClean="0"/>
              <a:t>(2 - х)</a:t>
            </a:r>
            <a:r>
              <a:rPr lang="ru-RU" baseline="30000" dirty="0" smtClean="0"/>
              <a:t>3</a:t>
            </a:r>
            <a:r>
              <a:rPr lang="en-US" dirty="0" smtClean="0"/>
              <a:t>=</a:t>
            </a:r>
            <a:r>
              <a:rPr lang="ru-RU" dirty="0" smtClean="0"/>
              <a:t>-</a:t>
            </a:r>
            <a:r>
              <a:rPr lang="en-US" dirty="0" smtClean="0"/>
              <a:t>1                           </a:t>
            </a:r>
            <a:r>
              <a:rPr lang="ru-RU" dirty="0" smtClean="0"/>
              <a:t>(2 - х)</a:t>
            </a:r>
            <a:r>
              <a:rPr lang="ru-RU" baseline="30000" dirty="0" smtClean="0"/>
              <a:t>3</a:t>
            </a:r>
            <a:r>
              <a:rPr lang="en-US" dirty="0" smtClean="0"/>
              <a:t>=</a:t>
            </a:r>
            <a:r>
              <a:rPr lang="ru-RU" dirty="0" smtClean="0"/>
              <a:t>-</a:t>
            </a:r>
            <a:r>
              <a:rPr lang="en-US" dirty="0" smtClean="0"/>
              <a:t>8</a:t>
            </a:r>
            <a:endParaRPr lang="ru-RU" dirty="0" smtClean="0"/>
          </a:p>
          <a:p>
            <a:r>
              <a:rPr lang="ru-RU" dirty="0" smtClean="0"/>
              <a:t>2 - х</a:t>
            </a:r>
            <a:r>
              <a:rPr lang="en-US" dirty="0" smtClean="0"/>
              <a:t>=</a:t>
            </a:r>
            <a:r>
              <a:rPr lang="ru-RU" dirty="0" smtClean="0"/>
              <a:t>-</a:t>
            </a:r>
            <a:r>
              <a:rPr lang="en-US" dirty="0" smtClean="0"/>
              <a:t>1                               </a:t>
            </a:r>
            <a:r>
              <a:rPr lang="ru-RU" dirty="0" smtClean="0"/>
              <a:t>2 - х</a:t>
            </a:r>
            <a:r>
              <a:rPr lang="en-US" dirty="0" smtClean="0"/>
              <a:t>=</a:t>
            </a:r>
            <a:r>
              <a:rPr lang="ru-RU" dirty="0" smtClean="0"/>
              <a:t>-</a:t>
            </a:r>
            <a:r>
              <a:rPr lang="en-US" dirty="0" smtClean="0"/>
              <a:t>2</a:t>
            </a:r>
            <a:endParaRPr lang="ru-RU" dirty="0" smtClean="0"/>
          </a:p>
          <a:p>
            <a:r>
              <a:rPr lang="en-US" dirty="0" smtClean="0"/>
              <a:t>x=</a:t>
            </a:r>
            <a:r>
              <a:rPr lang="ru-RU" dirty="0" smtClean="0"/>
              <a:t>3</a:t>
            </a:r>
            <a:r>
              <a:rPr lang="en-US" dirty="0" smtClean="0"/>
              <a:t>                                     x=</a:t>
            </a:r>
            <a:r>
              <a:rPr lang="ru-RU" dirty="0" smtClean="0"/>
              <a:t>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aseline="30000" dirty="0" smtClean="0"/>
          </a:p>
          <a:p>
            <a:pPr marL="0" indent="0">
              <a:buNone/>
            </a:pPr>
            <a:r>
              <a:rPr lang="ru-RU" dirty="0" smtClean="0"/>
              <a:t>Ответ: </a:t>
            </a:r>
            <a:r>
              <a:rPr lang="en-US" dirty="0" smtClean="0"/>
              <a:t>x=</a:t>
            </a:r>
            <a:r>
              <a:rPr lang="ru-RU" dirty="0" smtClean="0"/>
              <a:t>3</a:t>
            </a:r>
            <a:r>
              <a:rPr lang="en-US" dirty="0" smtClean="0"/>
              <a:t>;         x=</a:t>
            </a:r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904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5105400" cy="609600"/>
          </a:xfrm>
        </p:spPr>
        <p:txBody>
          <a:bodyPr/>
          <a:lstStyle/>
          <a:p>
            <a:pPr eaLnBrk="1" hangingPunct="1"/>
            <a:r>
              <a:rPr lang="ru-RU" altLang="ru-RU" sz="4000" b="1" i="1" dirty="0" smtClean="0">
                <a:latin typeface="Constantia" pitchFamily="18" charset="0"/>
              </a:rPr>
              <a:t>Вариант 2.</a:t>
            </a:r>
            <a:endParaRPr lang="ru-RU" altLang="ru-RU" sz="4000" b="1" dirty="0" smtClean="0"/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600">
              <a:solidFill>
                <a:srgbClr val="000000"/>
              </a:solidFill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304800" y="1524000"/>
          <a:ext cx="8510588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3" imgW="4495800" imgH="2362200" progId="Equation.DSMT4">
                  <p:embed/>
                </p:oleObj>
              </mc:Choice>
              <mc:Fallback>
                <p:oleObj name="Equation" r:id="rId3" imgW="4495800" imgH="2362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0"/>
                        <a:ext cx="8510588" cy="487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2209800" y="762000"/>
          <a:ext cx="4800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5" imgW="1600200" imgH="203200" progId="Equation.DSMT4">
                  <p:embed/>
                </p:oleObj>
              </mc:Choice>
              <mc:Fallback>
                <p:oleObj name="Equation" r:id="rId5" imgW="16002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762000"/>
                        <a:ext cx="48006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5622925" y="6096000"/>
          <a:ext cx="33083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7" imgW="1333500" imgH="203200" progId="Equation.DSMT4">
                  <p:embed/>
                </p:oleObj>
              </mc:Choice>
              <mc:Fallback>
                <p:oleObj name="Equation" r:id="rId7" imgW="13335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6096000"/>
                        <a:ext cx="33083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465333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228600"/>
            <a:ext cx="3429000" cy="487363"/>
          </a:xfrm>
        </p:spPr>
        <p:txBody>
          <a:bodyPr/>
          <a:lstStyle/>
          <a:p>
            <a:pPr eaLnBrk="1" hangingPunct="1"/>
            <a:r>
              <a:rPr lang="ru-RU" altLang="ru-RU" sz="4000" b="1" i="1" dirty="0" smtClean="0">
                <a:latin typeface="Constantia" pitchFamily="18" charset="0"/>
              </a:rPr>
              <a:t>Вариант 3.</a:t>
            </a:r>
          </a:p>
        </p:txBody>
      </p:sp>
      <p:graphicFrame>
        <p:nvGraphicFramePr>
          <p:cNvPr id="14369" name="Group 33"/>
          <p:cNvGraphicFramePr>
            <a:graphicFrameLocks noGrp="1"/>
          </p:cNvGraphicFramePr>
          <p:nvPr>
            <p:ph type="tbl" idx="1"/>
          </p:nvPr>
        </p:nvGraphicFramePr>
        <p:xfrm>
          <a:off x="3733800" y="3200400"/>
          <a:ext cx="3048000" cy="67026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-8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645" marB="45645" anchor="b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5" name="Rectangle 5"/>
          <p:cNvSpPr>
            <a:spLocks noChangeArrowheads="1"/>
          </p:cNvSpPr>
          <p:nvPr/>
        </p:nvSpPr>
        <p:spPr bwMode="auto">
          <a:xfrm>
            <a:off x="0" y="2595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600">
              <a:solidFill>
                <a:srgbClr val="000000"/>
              </a:solidFill>
            </a:endParaRPr>
          </a:p>
        </p:txBody>
      </p:sp>
      <p:sp>
        <p:nvSpPr>
          <p:cNvPr id="23576" name="Rectangle 54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600">
              <a:solidFill>
                <a:srgbClr val="000000"/>
              </a:solidFill>
            </a:endParaRPr>
          </a:p>
        </p:txBody>
      </p:sp>
      <p:graphicFrame>
        <p:nvGraphicFramePr>
          <p:cNvPr id="23577" name="Object 28"/>
          <p:cNvGraphicFramePr>
            <a:graphicFrameLocks noChangeAspect="1"/>
          </p:cNvGraphicFramePr>
          <p:nvPr/>
        </p:nvGraphicFramePr>
        <p:xfrm>
          <a:off x="2552700" y="762000"/>
          <a:ext cx="4076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3" imgW="1358310" imgH="203112" progId="Equation.DSMT4">
                  <p:embed/>
                </p:oleObj>
              </mc:Choice>
              <mc:Fallback>
                <p:oleObj name="Equation" r:id="rId3" imgW="1358310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700" y="762000"/>
                        <a:ext cx="40767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609600" y="1143000"/>
          <a:ext cx="7346950" cy="550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5" imgW="3746500" imgH="2667000" progId="Equation.DSMT4">
                  <p:embed/>
                </p:oleObj>
              </mc:Choice>
              <mc:Fallback>
                <p:oleObj name="Equation" r:id="rId5" imgW="3746500" imgH="2667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143000"/>
                        <a:ext cx="7346950" cy="550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9" name="Object 29"/>
          <p:cNvGraphicFramePr>
            <a:graphicFrameLocks noChangeAspect="1"/>
          </p:cNvGraphicFramePr>
          <p:nvPr/>
        </p:nvGraphicFramePr>
        <p:xfrm>
          <a:off x="5562600" y="5562600"/>
          <a:ext cx="34147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7" imgW="1397000" imgH="431800" progId="Equation.DSMT4">
                  <p:embed/>
                </p:oleObj>
              </mc:Choice>
              <mc:Fallback>
                <p:oleObj name="Equation" r:id="rId7" imgW="13970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562600"/>
                        <a:ext cx="34147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362857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152400"/>
            <a:ext cx="4572000" cy="6096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latin typeface="Constantia" pitchFamily="18" charset="0"/>
              </a:rPr>
              <a:t>Вариант 4.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0" y="1804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600">
              <a:solidFill>
                <a:srgbClr val="000000"/>
              </a:solidFill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304800" y="1371600"/>
          <a:ext cx="5791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3" imgW="2641600" imgH="2311400" progId="Equation.DSMT4">
                  <p:embed/>
                </p:oleObj>
              </mc:Choice>
              <mc:Fallback>
                <p:oleObj name="Equation" r:id="rId3" imgW="2641600" imgH="231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371600"/>
                        <a:ext cx="5791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4724400" y="5638800"/>
          <a:ext cx="42227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5" imgW="1841500" imgH="431800" progId="Equation.DSMT4">
                  <p:embed/>
                </p:oleObj>
              </mc:Choice>
              <mc:Fallback>
                <p:oleObj name="Equation" r:id="rId5" imgW="1841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5638800"/>
                        <a:ext cx="42227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305050" y="762000"/>
          <a:ext cx="4762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7" imgW="1587500" imgH="228600" progId="Equation.DSMT4">
                  <p:embed/>
                </p:oleObj>
              </mc:Choice>
              <mc:Fallback>
                <p:oleObj name="Equation" r:id="rId7" imgW="1587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050" y="762000"/>
                        <a:ext cx="47625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715410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Заголовок 10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:r>
                  <a:rPr lang="ru-RU" dirty="0" smtClean="0"/>
                  <a:t>Вариант 5. 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+9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+9</m:t>
                      </m:r>
                      <m:r>
                        <a:rPr lang="ru-RU" i="1">
                          <a:latin typeface="Cambria Math"/>
                        </a:rPr>
                        <m:t>𝑥</m:t>
                      </m:r>
                      <m:r>
                        <a:rPr lang="ru-RU" i="1">
                          <a:latin typeface="Cambria Math"/>
                        </a:rPr>
                        <m:t>+2=0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Заголовок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9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096588" cy="254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730755"/>
            <a:ext cx="4685531" cy="312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5150822"/>
            <a:ext cx="37147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7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22417" y="116632"/>
                <a:ext cx="9144000" cy="1008112"/>
              </a:xfrm>
            </p:spPr>
            <p:txBody>
              <a:bodyPr>
                <a:normAutofit fontScale="90000"/>
              </a:bodyPr>
              <a:lstStyle/>
              <a:p>
                <a:pPr/>
                <a:r>
                  <a:rPr lang="ru-RU" dirty="0" smtClean="0"/>
                  <a:t>Вариант 6.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+</m:t>
                      </m:r>
                      <m:r>
                        <a:rPr lang="en-US" sz="2800" b="0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−</m:t>
                      </m:r>
                      <m:r>
                        <a:rPr lang="en-US" sz="2800" b="0" i="1">
                          <a:latin typeface="Cambria Math"/>
                        </a:rPr>
                        <m:t>5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−</m:t>
                      </m:r>
                      <m:r>
                        <a:rPr lang="en-US" sz="2800" b="0" i="1">
                          <a:latin typeface="Cambria Math"/>
                        </a:rPr>
                        <m:t>13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−</m:t>
                      </m:r>
                      <m:r>
                        <a:rPr lang="en-US" sz="2800" b="0" i="1">
                          <a:latin typeface="Cambria Math"/>
                        </a:rPr>
                        <m:t>13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−</m:t>
                      </m:r>
                      <m:r>
                        <a:rPr lang="en-US" sz="2800" b="0" i="1">
                          <a:latin typeface="Cambria Math"/>
                        </a:rPr>
                        <m:t>5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b="0" i="1">
                          <a:latin typeface="Cambria Math"/>
                        </a:rPr>
                        <m:t>+</m:t>
                      </m:r>
                      <m:r>
                        <a:rPr lang="en-US" sz="2800" b="0" i="1">
                          <a:latin typeface="Cambria Math"/>
                        </a:rPr>
                        <m:t>2</m:t>
                      </m:r>
                      <m:r>
                        <a:rPr lang="en-US" sz="2800" b="0" i="1">
                          <a:latin typeface="Cambria Math"/>
                        </a:rPr>
                        <m:t>𝑥</m:t>
                      </m:r>
                      <m:r>
                        <a:rPr lang="ru-RU" sz="2800" b="0" i="1">
                          <a:latin typeface="Cambria Math"/>
                        </a:rPr>
                        <m:t>+</m:t>
                      </m:r>
                      <m:r>
                        <a:rPr lang="en-US" sz="2800" b="0" i="1">
                          <a:latin typeface="Cambria Math"/>
                        </a:rPr>
                        <m:t>1</m:t>
                      </m:r>
                      <m:r>
                        <a:rPr lang="ru-RU" sz="2800" b="0" i="1">
                          <a:latin typeface="Cambria Math"/>
                        </a:rPr>
                        <m:t>=</m:t>
                      </m:r>
                      <m:r>
                        <a:rPr lang="en-US" sz="2800" b="0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417" y="116632"/>
                <a:ext cx="9144000" cy="1008112"/>
              </a:xfrm>
              <a:blipFill rotWithShape="1">
                <a:blip r:embed="rId2"/>
                <a:stretch>
                  <a:fillRect t="-14458" b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07504" y="112474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Любое возвратное уравнение нечетной степени сводится к квадратному уравнению четной степени, </a:t>
            </a:r>
            <a:r>
              <a:rPr lang="ru-RU" dirty="0" err="1"/>
              <a:t>т.к</a:t>
            </a:r>
            <a:r>
              <a:rPr lang="ru-RU" dirty="0"/>
              <a:t> у любого возвратного </a:t>
            </a:r>
            <a:r>
              <a:rPr lang="ru-RU" dirty="0" err="1"/>
              <a:t>ур</a:t>
            </a:r>
            <a:r>
              <a:rPr lang="ru-RU" dirty="0"/>
              <a:t>–</a:t>
            </a:r>
            <a:r>
              <a:rPr lang="ru-RU" dirty="0" err="1"/>
              <a:t>ия</a:t>
            </a:r>
            <a:r>
              <a:rPr lang="ru-RU" dirty="0"/>
              <a:t> нечетной степени один из корней </a:t>
            </a:r>
            <a:r>
              <a:rPr lang="ru-RU" b="1" dirty="0"/>
              <a:t>всегда равен  –</a:t>
            </a:r>
            <a:r>
              <a:rPr lang="ru-RU" b="1" dirty="0" smtClean="0"/>
              <a:t>1. </a:t>
            </a:r>
            <a:r>
              <a:rPr lang="ru-RU" dirty="0"/>
              <a:t>О</a:t>
            </a:r>
            <a:r>
              <a:rPr lang="ru-RU" dirty="0" smtClean="0"/>
              <a:t>чевидно, х=-1 корень уравнения.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" y="2048074"/>
            <a:ext cx="5112568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184" y="1916832"/>
            <a:ext cx="396044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33" y="4807345"/>
            <a:ext cx="54197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9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:r>
                  <a:rPr lang="ru-RU" dirty="0" smtClean="0"/>
                  <a:t>Вариант 7</a:t>
                </a:r>
                <a:br>
                  <a:rPr lang="ru-RU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ru-RU" sz="2800" b="1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8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>
                              <a:latin typeface="Cambria Math"/>
                            </a:rPr>
                            <m:t>𝒙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>
                          <a:latin typeface="Cambria Math"/>
                        </a:rPr>
                        <m:t>−</m:t>
                      </m:r>
                      <m:r>
                        <a:rPr lang="en-US" sz="2800" b="1" i="1">
                          <a:latin typeface="Cambria Math"/>
                        </a:rPr>
                        <m:t>𝟕</m:t>
                      </m:r>
                      <m:sSup>
                        <m:sSupPr>
                          <m:ctrlPr>
                            <a:rPr lang="ru-RU" sz="28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8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>
                        <a:rPr lang="en-US" sz="2800" b="1" i="1">
                          <a:latin typeface="Cambria Math"/>
                        </a:rPr>
                        <m:t>𝟏𝟑</m:t>
                      </m:r>
                      <m:sSup>
                        <m:sSupPr>
                          <m:ctrlPr>
                            <a:rPr lang="ru-RU" sz="28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800" b="1" i="1">
                          <a:latin typeface="Cambria Math"/>
                        </a:rPr>
                        <m:t>−</m:t>
                      </m:r>
                      <m:r>
                        <a:rPr lang="en-US" sz="2800" b="1" i="1">
                          <a:latin typeface="Cambria Math"/>
                        </a:rPr>
                        <m:t>𝟏</m:t>
                      </m:r>
                      <m:r>
                        <a:rPr lang="en-US" sz="28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2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Х=1, не является корнем уравнения</a:t>
            </a:r>
          </a:p>
          <a:p>
            <a:endParaRPr lang="ru-RU" sz="20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9719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08575"/>
            <a:ext cx="51530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17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8.</a:t>
            </a:r>
            <a:br>
              <a:rPr lang="ru-RU" dirty="0" smtClean="0"/>
            </a:br>
            <a:r>
              <a:rPr lang="en-US" sz="2800" dirty="0"/>
              <a:t>x</a:t>
            </a:r>
            <a:r>
              <a:rPr lang="ru-RU" sz="2800" baseline="30000" dirty="0"/>
              <a:t>5</a:t>
            </a:r>
            <a:r>
              <a:rPr lang="ru-RU" sz="2800" dirty="0"/>
              <a:t> – </a:t>
            </a:r>
            <a:r>
              <a:rPr lang="en-US" sz="2800" dirty="0"/>
              <a:t>x</a:t>
            </a:r>
            <a:r>
              <a:rPr lang="ru-RU" sz="2800" baseline="30000" dirty="0"/>
              <a:t>4</a:t>
            </a:r>
            <a:r>
              <a:rPr lang="ru-RU" sz="2800" dirty="0"/>
              <a:t> – 7</a:t>
            </a:r>
            <a:r>
              <a:rPr lang="en-US" sz="2800" dirty="0"/>
              <a:t>x</a:t>
            </a:r>
            <a:r>
              <a:rPr lang="ru-RU" sz="2800" baseline="30000" dirty="0"/>
              <a:t>3</a:t>
            </a:r>
            <a:r>
              <a:rPr lang="ru-RU" sz="2800" dirty="0"/>
              <a:t> + 7</a:t>
            </a:r>
            <a:r>
              <a:rPr lang="en-US" sz="2800" dirty="0"/>
              <a:t>x</a:t>
            </a:r>
            <a:r>
              <a:rPr lang="ru-RU" sz="2800" baseline="30000" dirty="0"/>
              <a:t>2</a:t>
            </a:r>
            <a:r>
              <a:rPr lang="ru-RU" sz="2800" dirty="0"/>
              <a:t> + 12</a:t>
            </a:r>
            <a:r>
              <a:rPr lang="en-US" sz="2800" dirty="0"/>
              <a:t>x</a:t>
            </a:r>
            <a:r>
              <a:rPr lang="ru-RU" sz="2800" dirty="0"/>
              <a:t> – 12 = 0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7801042" cy="3595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650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">
      <a:dk1>
        <a:srgbClr val="0066FF"/>
      </a:dk1>
      <a:lt1>
        <a:srgbClr val="FFFFFF"/>
      </a:lt1>
      <a:dk2>
        <a:srgbClr val="000066"/>
      </a:dk2>
      <a:lt2>
        <a:srgbClr val="FFFFFF"/>
      </a:lt2>
      <a:accent1>
        <a:srgbClr val="6699FF"/>
      </a:accent1>
      <a:accent2>
        <a:srgbClr val="3333FF"/>
      </a:accent2>
      <a:accent3>
        <a:srgbClr val="AAAAB8"/>
      </a:accent3>
      <a:accent4>
        <a:srgbClr val="DADADA"/>
      </a:accent4>
      <a:accent5>
        <a:srgbClr val="B8CAFF"/>
      </a:accent5>
      <a:accent6>
        <a:srgbClr val="2D2DE7"/>
      </a:accent6>
      <a:hlink>
        <a:srgbClr val="FFCC00"/>
      </a:hlink>
      <a:folHlink>
        <a:srgbClr val="0000CC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CC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E2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4">
        <a:dk1>
          <a:srgbClr val="000000"/>
        </a:dk1>
        <a:lt1>
          <a:srgbClr val="FFE5E5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0F0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5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FF8B17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6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DE6F00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ECBBAA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">
      <a:dk1>
        <a:srgbClr val="0066FF"/>
      </a:dk1>
      <a:lt1>
        <a:srgbClr val="FFFFFF"/>
      </a:lt1>
      <a:dk2>
        <a:srgbClr val="000066"/>
      </a:dk2>
      <a:lt2>
        <a:srgbClr val="FFFFFF"/>
      </a:lt2>
      <a:accent1>
        <a:srgbClr val="6699FF"/>
      </a:accent1>
      <a:accent2>
        <a:srgbClr val="3333FF"/>
      </a:accent2>
      <a:accent3>
        <a:srgbClr val="AAAAB8"/>
      </a:accent3>
      <a:accent4>
        <a:srgbClr val="DADADA"/>
      </a:accent4>
      <a:accent5>
        <a:srgbClr val="B8CAFF"/>
      </a:accent5>
      <a:accent6>
        <a:srgbClr val="2D2DE7"/>
      </a:accent6>
      <a:hlink>
        <a:srgbClr val="FFCC00"/>
      </a:hlink>
      <a:folHlink>
        <a:srgbClr val="0000CC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CC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E2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4">
        <a:dk1>
          <a:srgbClr val="000000"/>
        </a:dk1>
        <a:lt1>
          <a:srgbClr val="FFE5E5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0F0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5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FF8B17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6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DE6F00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ECBBAA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">
      <a:dk1>
        <a:srgbClr val="0066FF"/>
      </a:dk1>
      <a:lt1>
        <a:srgbClr val="FFFFFF"/>
      </a:lt1>
      <a:dk2>
        <a:srgbClr val="000066"/>
      </a:dk2>
      <a:lt2>
        <a:srgbClr val="FFFFFF"/>
      </a:lt2>
      <a:accent1>
        <a:srgbClr val="6699FF"/>
      </a:accent1>
      <a:accent2>
        <a:srgbClr val="3333FF"/>
      </a:accent2>
      <a:accent3>
        <a:srgbClr val="AAAAB8"/>
      </a:accent3>
      <a:accent4>
        <a:srgbClr val="DADADA"/>
      </a:accent4>
      <a:accent5>
        <a:srgbClr val="B8CAFF"/>
      </a:accent5>
      <a:accent6>
        <a:srgbClr val="2D2DE7"/>
      </a:accent6>
      <a:hlink>
        <a:srgbClr val="FFCC00"/>
      </a:hlink>
      <a:folHlink>
        <a:srgbClr val="0000CC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CC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E2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4">
        <a:dk1>
          <a:srgbClr val="000000"/>
        </a:dk1>
        <a:lt1>
          <a:srgbClr val="FFE5E5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0F0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5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FF8B17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6">
        <a:dk1>
          <a:srgbClr val="FFCC00"/>
        </a:dk1>
        <a:lt1>
          <a:srgbClr val="FFCCCC"/>
        </a:lt1>
        <a:dk2>
          <a:srgbClr val="FFFFFF"/>
        </a:dk2>
        <a:lt2>
          <a:srgbClr val="AF273E"/>
        </a:lt2>
        <a:accent1>
          <a:srgbClr val="DE6F00"/>
        </a:accent1>
        <a:accent2>
          <a:srgbClr val="FFE103"/>
        </a:accent2>
        <a:accent3>
          <a:srgbClr val="FFE2E2"/>
        </a:accent3>
        <a:accent4>
          <a:srgbClr val="DAAE00"/>
        </a:accent4>
        <a:accent5>
          <a:srgbClr val="ECBBAA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960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Тема Office</vt:lpstr>
      <vt:lpstr>Пиксел</vt:lpstr>
      <vt:lpstr>1_Пиксел</vt:lpstr>
      <vt:lpstr>2_Пиксел</vt:lpstr>
      <vt:lpstr>Equation</vt:lpstr>
      <vt:lpstr>Формула</vt:lpstr>
      <vt:lpstr>Решение самостоятельной работы</vt:lpstr>
      <vt:lpstr>Вариант 1.  (2 - х)6 + 9(2 – х)3 + 8 = 0 </vt:lpstr>
      <vt:lpstr>Вариант 2.</vt:lpstr>
      <vt:lpstr>Вариант 3.</vt:lpstr>
      <vt:lpstr>Вариант 4.</vt:lpstr>
      <vt:lpstr>Вариант 5.  〖2x〗^4+9x^3-x^2+9x+2=0</vt:lpstr>
      <vt:lpstr>Вариант 6. x^7+2x^6-5x^5-13x^4-13x^3-5x^2+2x+1=0</vt:lpstr>
      <vt:lpstr>Вариант 7 〖2〖(x〗^2+x+1)〗^2-7(x-1)^2=13〖(x〗^3-1)</vt:lpstr>
      <vt:lpstr>Вариант 8. x5 – x4 – 7x3 + 7x2 + 12x – 12 = 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12</cp:revision>
  <dcterms:created xsi:type="dcterms:W3CDTF">2018-01-20T07:42:42Z</dcterms:created>
  <dcterms:modified xsi:type="dcterms:W3CDTF">2018-03-12T11:06:11Z</dcterms:modified>
</cp:coreProperties>
</file>