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79" r:id="rId5"/>
    <p:sldId id="261" r:id="rId6"/>
    <p:sldId id="280" r:id="rId7"/>
    <p:sldId id="260" r:id="rId8"/>
    <p:sldId id="277" r:id="rId9"/>
    <p:sldId id="281" r:id="rId10"/>
    <p:sldId id="271" r:id="rId11"/>
    <p:sldId id="27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 яз (КЗ, %)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</c:v>
                </c:pt>
                <c:pt idx="1">
                  <c:v>41.4</c:v>
                </c:pt>
                <c:pt idx="2">
                  <c:v>55.4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Рус яз (УО, %)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92.4</c:v>
                </c:pt>
                <c:pt idx="1">
                  <c:v>97.2</c:v>
                </c:pt>
                <c:pt idx="2">
                  <c:v>97.2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Матем (КЗ,%)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34.6</c:v>
                </c:pt>
                <c:pt idx="1">
                  <c:v>41.6</c:v>
                </c:pt>
                <c:pt idx="2">
                  <c:v>37.799999999999997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Матем (УО, %)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93</c:v>
                </c:pt>
                <c:pt idx="1">
                  <c:v>82.4</c:v>
                </c:pt>
                <c:pt idx="2">
                  <c:v>86.6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6706048"/>
        <c:axId val="46707840"/>
        <c:axId val="0"/>
      </c:bar3DChart>
      <c:catAx>
        <c:axId val="467060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6707840"/>
        <c:crosses val="autoZero"/>
        <c:auto val="1"/>
        <c:lblAlgn val="ctr"/>
        <c:lblOffset val="100"/>
        <c:noMultiLvlLbl val="0"/>
      </c:catAx>
      <c:valAx>
        <c:axId val="46707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670604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90971-187A-4B82-BCC9-FDE9B04BBCC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A49AE1-B946-4082-9BDB-43FD6D4D10C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Развитие педагога как творческой личности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02F0AB0F-52F5-47D2-8D95-BCC0B64EB714}" type="parTrans" cxnId="{CC5BA827-ECB1-4535-A7C5-80654E6FBCE6}">
      <dgm:prSet/>
      <dgm:spPr/>
      <dgm:t>
        <a:bodyPr/>
        <a:lstStyle/>
        <a:p>
          <a:endParaRPr lang="ru-RU"/>
        </a:p>
      </dgm:t>
    </dgm:pt>
    <dgm:pt modelId="{01FA768F-6D44-481E-A6CA-3262C47570A0}" type="sibTrans" cxnId="{CC5BA827-ECB1-4535-A7C5-80654E6FBCE6}">
      <dgm:prSet/>
      <dgm:spPr>
        <a:solidFill>
          <a:schemeClr val="accent2">
            <a:alpha val="9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endParaRPr lang="ru-RU" b="1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4F3190F-C3C3-4D2C-A93B-35202A2DC13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Самостоятельный поиск методических решений педагогом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4C2376B0-FE99-4796-B684-32593054D01C}" type="parTrans" cxnId="{AE57BFC6-65F2-47DB-8525-C05866C6A859}">
      <dgm:prSet/>
      <dgm:spPr/>
      <dgm:t>
        <a:bodyPr/>
        <a:lstStyle/>
        <a:p>
          <a:endParaRPr lang="ru-RU"/>
        </a:p>
      </dgm:t>
    </dgm:pt>
    <dgm:pt modelId="{64D231A3-B677-4AE6-9837-9729F594845F}" type="sibTrans" cxnId="{AE57BFC6-65F2-47DB-8525-C05866C6A859}">
      <dgm:prSet/>
      <dgm:spPr>
        <a:solidFill>
          <a:schemeClr val="accent2">
            <a:alpha val="90000"/>
          </a:schemeClr>
        </a:soli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endParaRPr lang="ru-RU" b="1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D34F3234-0948-439A-A3D9-35C7B7778AD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Информационно-образовательная среда – главный инструмент педагога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1216D8B-CC02-4CC2-8C65-DF78BD0B2FA9}" type="parTrans" cxnId="{D0C5519A-C55D-4EFA-8AAB-F95BAF934D1C}">
      <dgm:prSet/>
      <dgm:spPr/>
      <dgm:t>
        <a:bodyPr/>
        <a:lstStyle/>
        <a:p>
          <a:endParaRPr lang="ru-RU"/>
        </a:p>
      </dgm:t>
    </dgm:pt>
    <dgm:pt modelId="{53A197A3-C108-469D-AD9B-37D1E1DD1500}" type="sibTrans" cxnId="{D0C5519A-C55D-4EFA-8AAB-F95BAF934D1C}">
      <dgm:prSet/>
      <dgm:spPr/>
      <dgm:t>
        <a:bodyPr/>
        <a:lstStyle/>
        <a:p>
          <a:endParaRPr lang="ru-RU"/>
        </a:p>
      </dgm:t>
    </dgm:pt>
    <dgm:pt modelId="{B538F661-4D24-43D8-B4FB-8F44A0A1F0E2}" type="pres">
      <dgm:prSet presAssocID="{0EA90971-187A-4B82-BCC9-FDE9B04BBCCA}" presName="outerComposite" presStyleCnt="0">
        <dgm:presLayoutVars>
          <dgm:chMax val="5"/>
          <dgm:dir/>
          <dgm:resizeHandles val="exact"/>
        </dgm:presLayoutVars>
      </dgm:prSet>
      <dgm:spPr/>
    </dgm:pt>
    <dgm:pt modelId="{8364EDB4-5D17-4A38-A024-169F6AF5C596}" type="pres">
      <dgm:prSet presAssocID="{0EA90971-187A-4B82-BCC9-FDE9B04BBCCA}" presName="dummyMaxCanvas" presStyleCnt="0">
        <dgm:presLayoutVars/>
      </dgm:prSet>
      <dgm:spPr/>
    </dgm:pt>
    <dgm:pt modelId="{C059F2F3-F335-4145-ADF5-FB35075A0CE5}" type="pres">
      <dgm:prSet presAssocID="{0EA90971-187A-4B82-BCC9-FDE9B04BBCCA}" presName="ThreeNodes_1" presStyleLbl="node1" presStyleIdx="0" presStyleCnt="3" custLinFactNeighborX="265" custLinFactNeighborY="865">
        <dgm:presLayoutVars>
          <dgm:bulletEnabled val="1"/>
        </dgm:presLayoutVars>
      </dgm:prSet>
      <dgm:spPr/>
    </dgm:pt>
    <dgm:pt modelId="{01A03C00-A2FB-411E-9A22-2BE89D9A2486}" type="pres">
      <dgm:prSet presAssocID="{0EA90971-187A-4B82-BCC9-FDE9B04BBCCA}" presName="ThreeNodes_2" presStyleLbl="node1" presStyleIdx="1" presStyleCnt="3" custScaleX="102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34AE9-57AF-4EBF-9F12-0C889DF491C7}" type="pres">
      <dgm:prSet presAssocID="{0EA90971-187A-4B82-BCC9-FDE9B04BBCCA}" presName="ThreeNodes_3" presStyleLbl="node1" presStyleIdx="2" presStyleCnt="3" custScaleX="102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E2E86-A8F4-447C-A679-B83ECDE4CB05}" type="pres">
      <dgm:prSet presAssocID="{0EA90971-187A-4B82-BCC9-FDE9B04BBCCA}" presName="ThreeConn_1-2" presStyleLbl="fgAccFollowNode1" presStyleIdx="0" presStyleCnt="2" custLinFactNeighborX="-40949" custLinFactNeighborY="-8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34C56-A89C-4E61-A094-E92BA9C0394B}" type="pres">
      <dgm:prSet presAssocID="{0EA90971-187A-4B82-BCC9-FDE9B04BBCCA}" presName="ThreeConn_2-3" presStyleLbl="fgAccFollowNode1" presStyleIdx="1" presStyleCnt="2" custLinFactNeighborX="-6158" custLinFactNeighborY="-2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CA41A-8494-4508-8641-E44B039282A2}" type="pres">
      <dgm:prSet presAssocID="{0EA90971-187A-4B82-BCC9-FDE9B04BBCCA}" presName="ThreeNodes_1_text" presStyleLbl="node1" presStyleIdx="2" presStyleCnt="3">
        <dgm:presLayoutVars>
          <dgm:bulletEnabled val="1"/>
        </dgm:presLayoutVars>
      </dgm:prSet>
      <dgm:spPr/>
    </dgm:pt>
    <dgm:pt modelId="{96A6D4EF-7C1C-4D4D-893F-F9EF0C9780BF}" type="pres">
      <dgm:prSet presAssocID="{0EA90971-187A-4B82-BCC9-FDE9B04BBCCA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97C8B-E758-47CD-8819-B5700720EE48}" type="pres">
      <dgm:prSet presAssocID="{0EA90971-187A-4B82-BCC9-FDE9B04BBCCA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0B1880-78DC-469A-9D1E-B33AA0E7947A}" type="presOf" srcId="{01FA768F-6D44-481E-A6CA-3262C47570A0}" destId="{605E2E86-A8F4-447C-A679-B83ECDE4CB05}" srcOrd="0" destOrd="0" presId="urn:microsoft.com/office/officeart/2005/8/layout/vProcess5"/>
    <dgm:cxn modelId="{B7A6CB74-978D-4388-A8FB-A46E855EAB19}" type="presOf" srcId="{EFA49AE1-B946-4082-9BDB-43FD6D4D10CF}" destId="{C57CA41A-8494-4508-8641-E44B039282A2}" srcOrd="1" destOrd="0" presId="urn:microsoft.com/office/officeart/2005/8/layout/vProcess5"/>
    <dgm:cxn modelId="{77A2E285-9E92-4A23-BCC9-3801D1F5024C}" type="presOf" srcId="{64D231A3-B677-4AE6-9837-9729F594845F}" destId="{6EB34C56-A89C-4E61-A094-E92BA9C0394B}" srcOrd="0" destOrd="0" presId="urn:microsoft.com/office/officeart/2005/8/layout/vProcess5"/>
    <dgm:cxn modelId="{C55837D1-A69F-4A82-84DC-C80C8028A757}" type="presOf" srcId="{34F3190F-C3C3-4D2C-A93B-35202A2DC131}" destId="{96A6D4EF-7C1C-4D4D-893F-F9EF0C9780BF}" srcOrd="1" destOrd="0" presId="urn:microsoft.com/office/officeart/2005/8/layout/vProcess5"/>
    <dgm:cxn modelId="{CC5BA827-ECB1-4535-A7C5-80654E6FBCE6}" srcId="{0EA90971-187A-4B82-BCC9-FDE9B04BBCCA}" destId="{EFA49AE1-B946-4082-9BDB-43FD6D4D10CF}" srcOrd="0" destOrd="0" parTransId="{02F0AB0F-52F5-47D2-8D95-BCC0B64EB714}" sibTransId="{01FA768F-6D44-481E-A6CA-3262C47570A0}"/>
    <dgm:cxn modelId="{8FC25BD7-72D9-43CA-A136-9A0F871DE7F7}" type="presOf" srcId="{D34F3234-0948-439A-A3D9-35C7B7778AD2}" destId="{3C097C8B-E758-47CD-8819-B5700720EE48}" srcOrd="1" destOrd="0" presId="urn:microsoft.com/office/officeart/2005/8/layout/vProcess5"/>
    <dgm:cxn modelId="{1BBFD950-CCE9-4AA1-9E77-90AF1B84725E}" type="presOf" srcId="{0EA90971-187A-4B82-BCC9-FDE9B04BBCCA}" destId="{B538F661-4D24-43D8-B4FB-8F44A0A1F0E2}" srcOrd="0" destOrd="0" presId="urn:microsoft.com/office/officeart/2005/8/layout/vProcess5"/>
    <dgm:cxn modelId="{D0C5519A-C55D-4EFA-8AAB-F95BAF934D1C}" srcId="{0EA90971-187A-4B82-BCC9-FDE9B04BBCCA}" destId="{D34F3234-0948-439A-A3D9-35C7B7778AD2}" srcOrd="2" destOrd="0" parTransId="{91216D8B-CC02-4CC2-8C65-DF78BD0B2FA9}" sibTransId="{53A197A3-C108-469D-AD9B-37D1E1DD1500}"/>
    <dgm:cxn modelId="{74EDF803-1158-46D7-8B59-F8F74A724EE4}" type="presOf" srcId="{34F3190F-C3C3-4D2C-A93B-35202A2DC131}" destId="{01A03C00-A2FB-411E-9A22-2BE89D9A2486}" srcOrd="0" destOrd="0" presId="urn:microsoft.com/office/officeart/2005/8/layout/vProcess5"/>
    <dgm:cxn modelId="{4387BB60-EFCD-4FEA-A486-84BF8D2E8E53}" type="presOf" srcId="{EFA49AE1-B946-4082-9BDB-43FD6D4D10CF}" destId="{C059F2F3-F335-4145-ADF5-FB35075A0CE5}" srcOrd="0" destOrd="0" presId="urn:microsoft.com/office/officeart/2005/8/layout/vProcess5"/>
    <dgm:cxn modelId="{315D1683-F2B0-40C3-B2AC-87871C61BCD3}" type="presOf" srcId="{D34F3234-0948-439A-A3D9-35C7B7778AD2}" destId="{3BF34AE9-57AF-4EBF-9F12-0C889DF491C7}" srcOrd="0" destOrd="0" presId="urn:microsoft.com/office/officeart/2005/8/layout/vProcess5"/>
    <dgm:cxn modelId="{AE57BFC6-65F2-47DB-8525-C05866C6A859}" srcId="{0EA90971-187A-4B82-BCC9-FDE9B04BBCCA}" destId="{34F3190F-C3C3-4D2C-A93B-35202A2DC131}" srcOrd="1" destOrd="0" parTransId="{4C2376B0-FE99-4796-B684-32593054D01C}" sibTransId="{64D231A3-B677-4AE6-9837-9729F594845F}"/>
    <dgm:cxn modelId="{E5258EF0-7C9C-4711-A49D-24E733CA6F82}" type="presParOf" srcId="{B538F661-4D24-43D8-B4FB-8F44A0A1F0E2}" destId="{8364EDB4-5D17-4A38-A024-169F6AF5C596}" srcOrd="0" destOrd="0" presId="urn:microsoft.com/office/officeart/2005/8/layout/vProcess5"/>
    <dgm:cxn modelId="{72673975-7A82-496A-AFE5-0764E8E9F4F1}" type="presParOf" srcId="{B538F661-4D24-43D8-B4FB-8F44A0A1F0E2}" destId="{C059F2F3-F335-4145-ADF5-FB35075A0CE5}" srcOrd="1" destOrd="0" presId="urn:microsoft.com/office/officeart/2005/8/layout/vProcess5"/>
    <dgm:cxn modelId="{5936D3C9-857A-4891-BE27-1522034FB529}" type="presParOf" srcId="{B538F661-4D24-43D8-B4FB-8F44A0A1F0E2}" destId="{01A03C00-A2FB-411E-9A22-2BE89D9A2486}" srcOrd="2" destOrd="0" presId="urn:microsoft.com/office/officeart/2005/8/layout/vProcess5"/>
    <dgm:cxn modelId="{5F9D50E4-1385-4CAF-8F82-A21CD56597F5}" type="presParOf" srcId="{B538F661-4D24-43D8-B4FB-8F44A0A1F0E2}" destId="{3BF34AE9-57AF-4EBF-9F12-0C889DF491C7}" srcOrd="3" destOrd="0" presId="urn:microsoft.com/office/officeart/2005/8/layout/vProcess5"/>
    <dgm:cxn modelId="{FDB19BDA-8291-4FA4-AC96-46D410DFDC7B}" type="presParOf" srcId="{B538F661-4D24-43D8-B4FB-8F44A0A1F0E2}" destId="{605E2E86-A8F4-447C-A679-B83ECDE4CB05}" srcOrd="4" destOrd="0" presId="urn:microsoft.com/office/officeart/2005/8/layout/vProcess5"/>
    <dgm:cxn modelId="{45D6AED8-D3F5-4A23-9CEC-FB3EA47E22E0}" type="presParOf" srcId="{B538F661-4D24-43D8-B4FB-8F44A0A1F0E2}" destId="{6EB34C56-A89C-4E61-A094-E92BA9C0394B}" srcOrd="5" destOrd="0" presId="urn:microsoft.com/office/officeart/2005/8/layout/vProcess5"/>
    <dgm:cxn modelId="{2FD07B3B-CE6E-4901-9BE4-95FB7AA3BA7D}" type="presParOf" srcId="{B538F661-4D24-43D8-B4FB-8F44A0A1F0E2}" destId="{C57CA41A-8494-4508-8641-E44B039282A2}" srcOrd="6" destOrd="0" presId="urn:microsoft.com/office/officeart/2005/8/layout/vProcess5"/>
    <dgm:cxn modelId="{C63534A9-EB10-4978-8004-0C11DB2F93EB}" type="presParOf" srcId="{B538F661-4D24-43D8-B4FB-8F44A0A1F0E2}" destId="{96A6D4EF-7C1C-4D4D-893F-F9EF0C9780BF}" srcOrd="7" destOrd="0" presId="urn:microsoft.com/office/officeart/2005/8/layout/vProcess5"/>
    <dgm:cxn modelId="{5C7CF671-74F5-47B5-8737-1C8F9F42C693}" type="presParOf" srcId="{B538F661-4D24-43D8-B4FB-8F44A0A1F0E2}" destId="{3C097C8B-E758-47CD-8819-B5700720EE4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59F2F3-F335-4145-ADF5-FB35075A0CE5}">
      <dsp:nvSpPr>
        <dsp:cNvPr id="0" name=""/>
        <dsp:cNvSpPr/>
      </dsp:nvSpPr>
      <dsp:spPr>
        <a:xfrm>
          <a:off x="-9224" y="10418"/>
          <a:ext cx="2631892" cy="12045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Развитие педагога как творческой личности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055" y="45697"/>
        <a:ext cx="1332139" cy="1133944"/>
      </dsp:txXfrm>
    </dsp:sp>
    <dsp:sp modelId="{01A03C00-A2FB-411E-9A22-2BE89D9A2486}">
      <dsp:nvSpPr>
        <dsp:cNvPr id="0" name=""/>
        <dsp:cNvSpPr/>
      </dsp:nvSpPr>
      <dsp:spPr>
        <a:xfrm>
          <a:off x="183627" y="1405253"/>
          <a:ext cx="2696689" cy="12045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Самостоятельный поиск методических решений педагогом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8906" y="1440532"/>
        <a:ext cx="1585985" cy="1133944"/>
      </dsp:txXfrm>
    </dsp:sp>
    <dsp:sp modelId="{3BF34AE9-57AF-4EBF-9F12-0C889DF491C7}">
      <dsp:nvSpPr>
        <dsp:cNvPr id="0" name=""/>
        <dsp:cNvSpPr/>
      </dsp:nvSpPr>
      <dsp:spPr>
        <a:xfrm>
          <a:off x="415853" y="2810506"/>
          <a:ext cx="2696689" cy="12045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Информационно-образовательная среда – главный инструмент педагога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1132" y="2845785"/>
        <a:ext cx="1585985" cy="1133944"/>
      </dsp:txXfrm>
    </dsp:sp>
    <dsp:sp modelId="{605E2E86-A8F4-447C-A679-B83ECDE4CB05}">
      <dsp:nvSpPr>
        <dsp:cNvPr id="0" name=""/>
        <dsp:cNvSpPr/>
      </dsp:nvSpPr>
      <dsp:spPr>
        <a:xfrm>
          <a:off x="1512165" y="848345"/>
          <a:ext cx="782926" cy="78292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b="1" kern="1200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1688323" y="848345"/>
        <a:ext cx="430610" cy="589152"/>
      </dsp:txXfrm>
    </dsp:sp>
    <dsp:sp modelId="{6EB34C56-A89C-4E61-A094-E92BA9C0394B}">
      <dsp:nvSpPr>
        <dsp:cNvPr id="0" name=""/>
        <dsp:cNvSpPr/>
      </dsp:nvSpPr>
      <dsp:spPr>
        <a:xfrm>
          <a:off x="2016779" y="2291792"/>
          <a:ext cx="782926" cy="78292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b="1" kern="1200" cap="none" spc="5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2192937" y="2291792"/>
        <a:ext cx="430610" cy="589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3A460-B876-4D1E-AA79-EA3D6FC37F67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61AB5-1D74-45A1-9361-75F75535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98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61AB5-1D74-45A1-9361-75F75535241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8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avuch\Desktop\ШНОР\2021-2022\для конкурса\1612579858_119-p-fon-dlya-prezentatsii-minimalizm-zelenii-18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5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Информационно-образовательная среда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инструмент преодоления риска учебной неуспешности учащихся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5887" y="5661248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МБОУ СОШ с. Углезаводск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заместитель директора по УВР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Федотова С.Х.</a:t>
            </a:r>
          </a:p>
        </p:txBody>
      </p:sp>
    </p:spTree>
    <p:extLst>
      <p:ext uri="{BB962C8B-B14F-4D97-AF65-F5344CB8AC3E}">
        <p14:creationId xmlns:p14="http://schemas.microsoft.com/office/powerpoint/2010/main" val="382345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4369"/>
            <a:ext cx="5270879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54216" y="1700808"/>
            <a:ext cx="399593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Успех каждого ученика – это успех педагогической команды!</a:t>
            </a:r>
          </a:p>
        </p:txBody>
      </p:sp>
    </p:spTree>
    <p:extLst>
      <p:ext uri="{BB962C8B-B14F-4D97-AF65-F5344CB8AC3E}">
        <p14:creationId xmlns:p14="http://schemas.microsoft.com/office/powerpoint/2010/main" val="115248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0794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3" b="26901"/>
          <a:stretch/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"/>
            <a:ext cx="4752528" cy="4766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МБОУ СОШ с. Углезаводск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ECAB1592-D54D-99A2-8A47-7A2707337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870734"/>
              </p:ext>
            </p:extLst>
          </p:nvPr>
        </p:nvGraphicFramePr>
        <p:xfrm>
          <a:off x="5004048" y="980728"/>
          <a:ext cx="3816425" cy="35458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3798864839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3478236378"/>
                    </a:ext>
                  </a:extLst>
                </a:gridCol>
                <a:gridCol w="875125"/>
                <a:gridCol w="9970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Педагогический коллектив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9092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2020-2021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2022-2023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4482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возраст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лет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года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06111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опыт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10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свыше 20 лет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лет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67415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высшей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4/19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5/23%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6/29%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76993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первой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5/24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5/23%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12/57%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6358068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62702"/>
              </p:ext>
            </p:extLst>
          </p:nvPr>
        </p:nvGraphicFramePr>
        <p:xfrm>
          <a:off x="323528" y="548680"/>
          <a:ext cx="4104456" cy="62788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68152"/>
                <a:gridCol w="849198"/>
                <a:gridCol w="943553"/>
                <a:gridCol w="94355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обучающихся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2020-2021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2022-2023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обучающихся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с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ОВЗ, из них дети-инвалиды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3/2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3/2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3/2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Неполных семей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Многодетных семей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Малообеспеченных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семей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Неблагополучных семей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Дети, состоящие на учете в ПДН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Риск учебной неуспешности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НОО</a:t>
                      </a:r>
                      <a:endParaRPr lang="ru-RU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32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1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311246-4C04-C573-E3AF-4DA09E80D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857" y="116632"/>
            <a:ext cx="8229600" cy="10484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доля обучающихся с рисками учебной неуспешности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FE62E01-F895-B3EC-1078-6E710D85723C}"/>
              </a:ext>
            </a:extLst>
          </p:cNvPr>
          <p:cNvSpPr txBox="1"/>
          <p:nvPr/>
        </p:nvSpPr>
        <p:spPr>
          <a:xfrm>
            <a:off x="251520" y="404664"/>
            <a:ext cx="38906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687847"/>
              </p:ext>
            </p:extLst>
          </p:nvPr>
        </p:nvGraphicFramePr>
        <p:xfrm>
          <a:off x="251520" y="3468939"/>
          <a:ext cx="3218719" cy="27896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29807"/>
                <a:gridCol w="457336"/>
                <a:gridCol w="594928"/>
                <a:gridCol w="638209"/>
                <a:gridCol w="698439"/>
              </a:tblGrid>
              <a:tr h="7014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ru-RU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чебный </a:t>
                      </a:r>
                      <a:r>
                        <a:rPr lang="ru-RU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Русский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язык</a:t>
                      </a:r>
                      <a:endParaRPr lang="ru-RU" sz="14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</a:t>
                      </a:r>
                      <a:endParaRPr lang="ru-RU" sz="14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421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КЗ,%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УО,%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КЗ,%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УО, %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22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2020-2021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622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2021-2022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622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2022-2023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282" y="3078480"/>
            <a:ext cx="197528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Результаты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ВПР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1080" y="1027109"/>
            <a:ext cx="8319392" cy="216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Причины снижения учебных результатов: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сложный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контингент обучающихся (ежегодное уменьшение доли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талантливых и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одаренных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обучающихся);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пробелы в навыках учебно-познавательной деятельности, снижение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мотивации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обучающихся;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рофессиональное выгорание педагогического коллектива.</a:t>
            </a: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919918575"/>
              </p:ext>
            </p:extLst>
          </p:nvPr>
        </p:nvGraphicFramePr>
        <p:xfrm>
          <a:off x="3657600" y="3272828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7521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B5D23008-A11A-B994-3DE8-642097912B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42440B7-D13C-B097-0BE3-5AB361C74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132856"/>
            <a:ext cx="8496944" cy="244827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приоритетные направления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­Создание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школьном уровне среды, поддерживающей обучение и создающей возможности для индивидуализации подходов к преподаванию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условий для профессионального развития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учителей, применяя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современные инструменты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образовательном процессе.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организации образовательного процесса.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88640"/>
            <a:ext cx="82150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снижение доли обучающихся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 рисками учебной неуспешности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счет 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создания информационно-образовательной среды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эффективного обучения и повышения мотивации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школьников к учебной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06777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2" b="5714"/>
          <a:stretch/>
        </p:blipFill>
        <p:spPr bwMode="auto">
          <a:xfrm>
            <a:off x="0" y="0"/>
            <a:ext cx="91288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6791767"/>
              </p:ext>
            </p:extLst>
          </p:nvPr>
        </p:nvGraphicFramePr>
        <p:xfrm>
          <a:off x="179512" y="692696"/>
          <a:ext cx="8352928" cy="57690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08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446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по выходу</a:t>
                      </a:r>
                      <a:r>
                        <a:rPr lang="ru-RU" sz="16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 зоны риска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25" marR="6042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Планируемый результат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25" marR="6042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82436">
                <a:tc>
                  <a:txBody>
                    <a:bodyPr/>
                    <a:lstStyle/>
                    <a:p>
                      <a:pPr>
                        <a:spcAft>
                          <a:spcPts val="135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информационно-образовательной учебной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среды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25" marR="6042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Открытие центра образования цифрового и гуманитарного профилей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«Точка роста» на базе МБОУ СОШ с. Углезаводск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(от 30.12.2020г. №227-ОД)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Обновление материально-технической базы: интерактивные панели, мобильный класс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Электронные формы учебников 8 класс «История России» под редакцией </a:t>
                      </a:r>
                      <a:r>
                        <a:rPr lang="ru-RU" sz="14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Торкунова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А.В.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400" baseline="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25" marR="6042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Обновление модели методического сопровождения учителей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Непрерывное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повышение профессионального мастерства педагогических работников на основе выявления профессиональных дефицитов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Активизация работы в рамках инновационной и исследовательской деятельности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82436">
                <a:tc>
                  <a:txBody>
                    <a:bodyPr/>
                    <a:lstStyle/>
                    <a:p>
                      <a:pPr algn="l">
                        <a:spcAft>
                          <a:spcPts val="135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Повышение мотивации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обучающихся 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Психолого-педагогическое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сопровождение всех участников образовательного процесса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Планирование и организация уроков, внеурочной деятельности и дополнительного образования с применением информационно-образовательной среды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68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нутый угол 12"/>
          <p:cNvSpPr/>
          <p:nvPr/>
        </p:nvSpPr>
        <p:spPr>
          <a:xfrm>
            <a:off x="3923928" y="1161647"/>
            <a:ext cx="2088232" cy="1619282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КПК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Вебинары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Индивидуальные и групповые консультации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Взаимопосещение уроков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3923929" y="3071462"/>
            <a:ext cx="2160240" cy="1725691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Профессиональное развитие педагога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Аттестация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Инновационная деятельность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Открытые уроки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Семинары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Обобщение опыта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Участие в конкурсах</a:t>
            </a:r>
          </a:p>
          <a:p>
            <a:pPr algn="ctr"/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17122" y="147990"/>
            <a:ext cx="90536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Модель методического сопровождения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6" name="Загнутый угол 35"/>
          <p:cNvSpPr/>
          <p:nvPr/>
        </p:nvSpPr>
        <p:spPr>
          <a:xfrm>
            <a:off x="3923928" y="5369701"/>
            <a:ext cx="2160241" cy="939619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Финансовое стимулирование педагогов</a:t>
            </a:r>
            <a:endParaRPr lang="ru-RU" sz="1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31502134"/>
              </p:ext>
            </p:extLst>
          </p:nvPr>
        </p:nvGraphicFramePr>
        <p:xfrm>
          <a:off x="179512" y="2006278"/>
          <a:ext cx="3096344" cy="4015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52893" y="1282155"/>
            <a:ext cx="3886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методического сопровождения педагога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2843808" y="2037066"/>
            <a:ext cx="1008112" cy="599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987824" y="2636912"/>
            <a:ext cx="864096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167844" y="2912485"/>
            <a:ext cx="684076" cy="18846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843808" y="2636912"/>
            <a:ext cx="1008112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059832" y="4079574"/>
            <a:ext cx="864096" cy="501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3275856" y="4725144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059832" y="3854819"/>
            <a:ext cx="792088" cy="18784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275856" y="5589240"/>
            <a:ext cx="6480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7" name="Picture 2">
            <a:extLst>
              <a:ext uri="{FF2B5EF4-FFF2-40B4-BE49-F238E27FC236}">
                <a16:creationId xmlns:a16="http://schemas.microsoft.com/office/drawing/2014/main" xmlns="" id="{E9075BCD-D324-19B7-D98B-CE3F996946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17135" r="16178" b="13093"/>
          <a:stretch/>
        </p:blipFill>
        <p:spPr bwMode="auto">
          <a:xfrm>
            <a:off x="6175026" y="1605320"/>
            <a:ext cx="2832801" cy="201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Объект 4">
            <a:extLst>
              <a:ext uri="{FF2B5EF4-FFF2-40B4-BE49-F238E27FC236}">
                <a16:creationId xmlns:a16="http://schemas.microsoft.com/office/drawing/2014/main" xmlns="" id="{20510CE5-BF91-B13A-7855-59E41CBAE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8"/>
          <a:srcRect l="5187" t="5385" r="6501" b="7954"/>
          <a:stretch/>
        </p:blipFill>
        <p:spPr>
          <a:xfrm>
            <a:off x="6175026" y="3936708"/>
            <a:ext cx="2832801" cy="208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5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7" y="97078"/>
            <a:ext cx="7632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работы обучающихся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7504" y="1772816"/>
            <a:ext cx="2232248" cy="12241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Урочная деятельность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94081" y="620298"/>
            <a:ext cx="4611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Информационно-образовательная среда –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универсальный инструмент учителя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0" y="3212975"/>
            <a:ext cx="2627784" cy="3096345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учебного процесса</a:t>
            </a:r>
            <a:endParaRPr lang="ru-RU" sz="1400" dirty="0"/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</a:t>
            </a:r>
            <a:endParaRPr lang="ru-RU" sz="1400" dirty="0"/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деятельность</a:t>
            </a:r>
            <a:endParaRPr lang="ru-RU" sz="1400" dirty="0"/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ситуации успешности для обучающихся</a:t>
            </a:r>
          </a:p>
          <a:p>
            <a:pPr marL="0" indent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168790" y="3284984"/>
            <a:ext cx="2699354" cy="2198645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коллективной деятельности: группы, пары</a:t>
            </a:r>
            <a:endParaRPr lang="ru-RU" sz="1400" dirty="0"/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навыков социального опыта: взаимодействие, сотрудничество</a:t>
            </a: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75856" y="1772816"/>
            <a:ext cx="2232248" cy="12241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рочная деятельность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люс 7"/>
          <p:cNvSpPr/>
          <p:nvPr/>
        </p:nvSpPr>
        <p:spPr>
          <a:xfrm>
            <a:off x="2520718" y="1988840"/>
            <a:ext cx="648072" cy="576064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98415" y="1772816"/>
            <a:ext cx="2232248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5939206" y="2060848"/>
            <a:ext cx="648072" cy="432048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Объект 6"/>
          <p:cNvSpPr txBox="1">
            <a:spLocks/>
          </p:cNvSpPr>
          <p:nvPr/>
        </p:nvSpPr>
        <p:spPr>
          <a:xfrm>
            <a:off x="6372200" y="3429000"/>
            <a:ext cx="2658463" cy="25922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Ежегодные победители и призеры муниципального и областного этапов конкурса научно-исследовательских работ «Старт в будущее»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 муниципального этапа ВСОШ по обществознанию, литературе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всероссийского проекта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КиноДвиж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номинация «Кино»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Победители и призеры регионального фестиваля по БПЛА г. Южно-Сахалинск</a:t>
            </a:r>
            <a:endParaRPr lang="ru-RU" sz="1800" dirty="0" smtClean="0"/>
          </a:p>
          <a:p>
            <a:pPr marL="0" indent="0">
              <a:buFont typeface="Arial" pitchFamily="34" charset="0"/>
              <a:buNone/>
            </a:pPr>
            <a:endParaRPr lang="ru-RU" sz="1400" dirty="0" smtClean="0"/>
          </a:p>
          <a:p>
            <a:pPr marL="0" indent="0">
              <a:buFont typeface="Arial" pitchFamily="34" charset="0"/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7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2A458E-8E90-6FF3-A1E0-E5FD10473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официального сайта (рубрики «Новости», «Объявления»);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участников образовательного процесса в АИС «Сетевой Город»;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общешкольные родительские собрания;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классные часы;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управлении школой (Совет школы);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мониторинги;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мероприятия (ярмарки, семейные спортивные соревнования).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29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1" b="1920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реализации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Снижение доли обучающихся с рисками учебной неуспешности с 5% до 1%.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МБОУ СОШ с. Углезаводск отсутствуют неуспевающие учащиеся, на протяжении 5 лет уровень обученности 100%.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2022-2023 учебном году все обучающиеся 9 и 11 класса получили аттестат об образовании.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Квалификационные категории педагогов: высшая – 7уч. (29%); 12уч. (50%).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с. Углезаводск с 2022г. входит в перечень школ со стабильно-высокими результатами по Сахалинской области.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2022-2023 учебном году – куратор МБОУ СОШ №1 г. Долинска, в 2023-2024 учебном году – куратор МБОУ СОШ №1 г. Долинска и МБОУ СОШ с. Стародубское (школ со стабильно-низкими образовательными результатами).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707</Words>
  <Application>Microsoft Office PowerPoint</Application>
  <PresentationFormat>Экран (4:3)</PresentationFormat>
  <Paragraphs>178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Информационно-образовательная среда  как инструмент преодоления риска учебной неуспешности учащихся</vt:lpstr>
      <vt:lpstr>МБОУ СОШ с. Углезаводск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</vt:lpstr>
      <vt:lpstr>Результаты реализации программы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Информационно-образовательная среда как инструмент преодоления риска низкой учебной мотивации учащихся</dc:title>
  <dc:creator>Zavuch</dc:creator>
  <cp:lastModifiedBy>Zavuch</cp:lastModifiedBy>
  <cp:revision>135</cp:revision>
  <dcterms:created xsi:type="dcterms:W3CDTF">2021-12-17T04:16:12Z</dcterms:created>
  <dcterms:modified xsi:type="dcterms:W3CDTF">2024-05-02T06:00:35Z</dcterms:modified>
</cp:coreProperties>
</file>