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</p:sldMasterIdLst>
  <p:sldIdLst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6" r:id="rId17"/>
    <p:sldId id="277" r:id="rId18"/>
    <p:sldId id="284" r:id="rId19"/>
    <p:sldId id="281" r:id="rId20"/>
    <p:sldId id="282" r:id="rId21"/>
    <p:sldId id="271" r:id="rId22"/>
    <p:sldId id="272" r:id="rId23"/>
    <p:sldId id="273" r:id="rId24"/>
    <p:sldId id="274" r:id="rId25"/>
    <p:sldId id="279" r:id="rId26"/>
    <p:sldId id="280" r:id="rId27"/>
    <p:sldId id="285" r:id="rId28"/>
    <p:sldId id="286" r:id="rId29"/>
    <p:sldId id="287" r:id="rId30"/>
    <p:sldId id="288" r:id="rId31"/>
    <p:sldId id="292" r:id="rId32"/>
    <p:sldId id="294" r:id="rId33"/>
    <p:sldId id="293" r:id="rId34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cm"/>
          <inkml:channel name="T" type="integer" max="2.14748E9" units="dev"/>
        </inkml:traceFormat>
        <inkml:channelProperties>
          <inkml:channelProperty channel="X" name="resolution" value="323.49689" units="1/cm"/>
          <inkml:channelProperty channel="Y" name="resolution" value="564.9483" units="1/cm"/>
          <inkml:channelProperty channel="F" name="resolution" value="292.28571" units="1/cm"/>
          <inkml:channelProperty channel="T" name="resolution" value="1" units="1/dev"/>
        </inkml:channelProperties>
      </inkml:inkSource>
      <inkml:timestamp xml:id="ts0" timeString="2023-04-04T04:19:41.35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22120 16643 1023 0,'15'-3'0'0,"6"-5"0"16,2-1 0-1,-3 3 0-15,-4 2 0 0,-4 3 0 16,-12 1 0-16,8-1 0 16,-8 1 0-1,0 0 0-15,8 0 0 16,-8 0 0 0,0 0 0-1,0 0 0-15,10 2 0 0,-2-20 0 0,-2-5 0 16,0 6 0-1,-2 7 0-15,-4 10 0 16,0 0 0-16,0 0 0 16,0 0 0-1,4-7 0-15,-4 7 0 16,0 0 0 0,0 0 0-1,0 0 0-15,0 0 0 16,0 0 0-16,0 0 0 15,0 0 0 1,0 0 0-16,5-5 0 16,-5 5 0-16,0 0 0 15,0 0 0-15,0 0 0 16,2-8 0-16,-4 2 0 16,-4 21 0-16,2-12 0 15,0 10 0 1,0 4 0-16,1-4 0 15,3-13 0 1,0 0 0 0,-7 6 0-16,-2-2 0 15,-3 0 0 1,5-1 0-16</inkml:trace>
  <inkml:trace contextRef="#ctx0" brushRef="#br0" timeOffset="3077.243">22088 16798 1023 0,'7'0'0'16,"-7"0"0"-16,0 0 0 31,0 0 0-31,0 0 0 0,0 0 0 16,0 0 0-16,0 0 0 15,5-5 0-15,-5 5 0 16,0 0 0-16,5-7 0 16,1 1 0-1,-6 6 0-15,7-5 0 16,0-1 0-16,-7 6 0 16,0 0 0-16,7-4 0 31,-7 4 0-31,0 0 0 15,0 0 0-15,0 0 0 16,0 0 0 0,8-1 0-16,-8 1 0 15,0 0 0-15,0 0 0 16,0 0 0 0,8-3 0-16,1-2 0 0,0 1 0 15,-3-3 0 1,-24 2 0-16,-3-2 0 15,6 3 0-15,5-1 0 16,10 5 0 0,0 0 0-16,0 0 0 15,-1-5 0 1,3-1 0 0,3 0 0-16,-5 6 0 15,9-6 0 1,-9 6 0-16,7-4 0 15,-7 4 0-15,8-7 0 16,-1 3 0-16,-7 4 0 16,0 0 0-16,0 0 0 15,0 0 0-15,0 0 0 16,0 0 0 0,0 0 0-16,0 0 0 15,0 0 0-15,0 0 0 16,0 0 0-1,0 0 0-15,0 0 0 0,0 0 0 16,0 0 0 0,6-3 0-16,4 3 0 15,-10 0 0-15,0 0 0 16,0 0 0 0,0 0 0-16,0 0 0 15,0 0 0 1,0 0 0-1,0 0 0-15,0 0 0 16,0 0 0-16,8-2 0 16,-8 2 0-1,0 0 0-15,9-3 0 16,-3-2 0-16,0 1 0 16,0 0 0-16,-6 4 0 15,6-5 0-15,-6 5 0 16,0 0 0-1,0 0 0-15,0 0 0 16,3-6 0 0,0 0 0-16,0 0 0 15,4 2 0 1,-7 4 0-16,0 0 0 16,0 0 0-1,0 0 0-15,0 0 0 16,4-7 0-16,-4 7 0 15,0 0 0 1,0 0 0-16,0 0 0 16,0 0 0-16,0 0 0 15,0-6 0-15,0 6 0 16,-1-6 0 0,-3-2 0-16,-2 2 0 15,2 0 0-15,-1 1 0 16,5 5 0-1,0 0 0-15,0 0 0 0,0 0 0 16,0 0 0 0,0 0 0-16,0 0 0 15,0 0 0-15,-4-8 0 16,0 2 0 0,0-1 0-16,0 2 0 15,-1-2 0 1,5 7 0-1,0 0 0-15,3-6 0 16,6 2 0-16,-1 0 0 16,-8 4 0-1,9-2 0-15,-9 2 0 16,0 0 0-16,0 0 0 16,0 0 0-16,0 0 0 15,0 0 0-15,0 0 0 16,0 0 0-1,0 0 0-15,0 0 0 16,0 0 0-16,0 0 0 16,0 0 0-16,0 0 0 31,0 0 0-31,0 0 0 16,0 0 0-16,0 0 0 15,0 0 0 1,0 0 0-16,0 0 0 15,0 0 0-15,0 0 0 16,0 0 0 0,0 0 0-16,0 0 0 0,-3-4 0 15,3 4 0 1,0 0 0-16,8 2 0 16,4-2 0-1,-12 0 0-15,0 0 0 16,0 0 0-16,0 4 0 31,-64-3 0-31,-14-2 0 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81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82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22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23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46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4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50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53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5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5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58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61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62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63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64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65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7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8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83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8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87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9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91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94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9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98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99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202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203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204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205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206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D3E7FB"/>
                </a:solidFill>
                <a:latin typeface="Constantia"/>
              </a:rPr>
              <a:t>Образец заголовка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76A3"/>
              </a:buClr>
              <a:buFont typeface="Arial"/>
              <a:buChar char="•"/>
            </a:pPr>
            <a:r>
              <a:rPr lang="ru-RU" sz="3200" b="1" strike="noStrike" spc="-1">
                <a:solidFill>
                  <a:srgbClr val="0076A3"/>
                </a:solidFill>
                <a:latin typeface="Constantia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561"/>
              </a:spcBef>
              <a:buClr>
                <a:srgbClr val="0076A3"/>
              </a:buClr>
              <a:buFont typeface="Arial"/>
              <a:buChar char="–"/>
            </a:pPr>
            <a:r>
              <a:rPr lang="ru-RU" sz="2800" b="1" strike="noStrike" spc="-1">
                <a:solidFill>
                  <a:srgbClr val="0076A3"/>
                </a:solidFill>
                <a:latin typeface="Constantia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79"/>
              </a:spcBef>
              <a:buClr>
                <a:srgbClr val="0076A3"/>
              </a:buClr>
              <a:buFont typeface="Arial"/>
              <a:buChar char="•"/>
            </a:pPr>
            <a:r>
              <a:rPr lang="ru-RU" sz="2400" b="1" strike="noStrike" spc="-1">
                <a:solidFill>
                  <a:srgbClr val="0076A3"/>
                </a:solidFill>
                <a:latin typeface="Constantia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400"/>
              </a:spcBef>
              <a:buClr>
                <a:srgbClr val="0076A3"/>
              </a:buClr>
              <a:buFont typeface="Arial"/>
              <a:buChar char="–"/>
            </a:pPr>
            <a:r>
              <a:rPr lang="ru-RU" sz="2000" b="1" strike="noStrike" spc="-1">
                <a:solidFill>
                  <a:srgbClr val="0076A3"/>
                </a:solidFill>
                <a:latin typeface="Constantia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400"/>
              </a:spcBef>
              <a:buClr>
                <a:srgbClr val="0076A3"/>
              </a:buClr>
              <a:buFont typeface="Arial"/>
              <a:buChar char="»"/>
            </a:pPr>
            <a:r>
              <a:rPr lang="ru-RU" sz="2000" b="1" strike="noStrike" spc="-1">
                <a:solidFill>
                  <a:srgbClr val="0076A3"/>
                </a:solidFill>
                <a:latin typeface="Constantia"/>
              </a:rPr>
              <a:t>Пятый уровень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A8B68751-98C8-43EF-9422-EBE58EDAFEB3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pPr>
                <a:lnSpc>
                  <a:spcPct val="100000"/>
                </a:lnSpc>
              </a:pPr>
              <a:t>04.04.2023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567B4F42-F1AF-4843-8831-EB53DEA3C14F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3007800" cy="1161720"/>
          </a:xfrm>
          <a:prstGeom prst="rect">
            <a:avLst/>
          </a:prstGeom>
        </p:spPr>
        <p:txBody>
          <a:bodyPr anchor="b"/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D3E7FB"/>
                </a:solidFill>
                <a:latin typeface="Constantia"/>
              </a:rPr>
              <a:t>Образец заголовка</a:t>
            </a:r>
            <a:endParaRPr lang="ru-RU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3575160" y="272880"/>
            <a:ext cx="5111280" cy="585288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76A3"/>
              </a:buClr>
              <a:buFont typeface="Arial"/>
              <a:buChar char="•"/>
            </a:pPr>
            <a:r>
              <a:rPr lang="ru-RU" sz="3200" b="1" strike="noStrike" spc="-1">
                <a:solidFill>
                  <a:srgbClr val="0076A3"/>
                </a:solidFill>
                <a:latin typeface="Constantia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561"/>
              </a:spcBef>
              <a:buClr>
                <a:srgbClr val="0076A3"/>
              </a:buClr>
              <a:buFont typeface="Arial"/>
              <a:buChar char="–"/>
            </a:pPr>
            <a:r>
              <a:rPr lang="ru-RU" sz="2800" b="1" strike="noStrike" spc="-1">
                <a:solidFill>
                  <a:srgbClr val="0076A3"/>
                </a:solidFill>
                <a:latin typeface="Constantia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79"/>
              </a:spcBef>
              <a:buClr>
                <a:srgbClr val="0076A3"/>
              </a:buClr>
              <a:buFont typeface="Arial"/>
              <a:buChar char="•"/>
            </a:pPr>
            <a:r>
              <a:rPr lang="ru-RU" sz="2400" b="1" strike="noStrike" spc="-1">
                <a:solidFill>
                  <a:srgbClr val="0076A3"/>
                </a:solidFill>
                <a:latin typeface="Constantia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400"/>
              </a:spcBef>
              <a:buClr>
                <a:srgbClr val="0076A3"/>
              </a:buClr>
              <a:buFont typeface="Arial"/>
              <a:buChar char="–"/>
            </a:pPr>
            <a:r>
              <a:rPr lang="ru-RU" sz="2000" b="1" strike="noStrike" spc="-1">
                <a:solidFill>
                  <a:srgbClr val="0076A3"/>
                </a:solidFill>
                <a:latin typeface="Constantia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400"/>
              </a:spcBef>
              <a:buClr>
                <a:srgbClr val="0076A3"/>
              </a:buClr>
              <a:buFont typeface="Arial"/>
              <a:buChar char="»"/>
            </a:pPr>
            <a:r>
              <a:rPr lang="ru-RU" sz="2000" b="1" strike="noStrike" spc="-1">
                <a:solidFill>
                  <a:srgbClr val="0076A3"/>
                </a:solidFill>
                <a:latin typeface="Constantia"/>
              </a:rPr>
              <a:t>Пятый уровень</a:t>
            </a:r>
          </a:p>
        </p:txBody>
      </p:sp>
      <p:sp>
        <p:nvSpPr>
          <p:cNvPr id="43" name="PlaceHolder 3"/>
          <p:cNvSpPr>
            <a:spLocks noGrp="1"/>
          </p:cNvSpPr>
          <p:nvPr>
            <p:ph type="body"/>
          </p:nvPr>
        </p:nvSpPr>
        <p:spPr>
          <a:xfrm>
            <a:off x="457200" y="1434960"/>
            <a:ext cx="3007800" cy="46908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  <a:spcBef>
                <a:spcPts val="281"/>
              </a:spcBef>
            </a:pPr>
            <a:r>
              <a:rPr lang="ru-RU" sz="1400" b="1" strike="noStrike" spc="-1">
                <a:solidFill>
                  <a:srgbClr val="0076A3"/>
                </a:solidFill>
                <a:latin typeface="Constantia"/>
              </a:rPr>
              <a:t>Образец текста</a:t>
            </a:r>
          </a:p>
        </p:txBody>
      </p:sp>
      <p:sp>
        <p:nvSpPr>
          <p:cNvPr id="44" name="PlaceHolder 4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A9562624-FCF5-454A-A575-45E3AA624A14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pPr>
                <a:lnSpc>
                  <a:spcPct val="100000"/>
                </a:lnSpc>
              </a:pPr>
              <a:t>04.04.2023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46" name="PlaceHolder 6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0C041F75-E965-42F6-9E4D-F577938DBED5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D3E7FB"/>
                </a:solidFill>
                <a:latin typeface="Constantia"/>
              </a:rPr>
              <a:t>Образец заголовка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AA931F66-D422-4A8B-BC6B-A4C279C04A14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pPr>
                <a:lnSpc>
                  <a:spcPct val="100000"/>
                </a:lnSpc>
              </a:pPr>
              <a:t>04.04.2023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86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6931669F-E43A-45E4-B63F-E3CD67BC38A9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87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1" strike="noStrike" spc="-1">
                <a:solidFill>
                  <a:srgbClr val="0076A3"/>
                </a:solidFill>
                <a:latin typeface="Constantia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1" strike="noStrike" spc="-1">
                <a:solidFill>
                  <a:srgbClr val="0076A3"/>
                </a:solidFill>
                <a:latin typeface="Constantia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1" strike="noStrike" spc="-1">
                <a:solidFill>
                  <a:srgbClr val="0076A3"/>
                </a:solidFill>
                <a:latin typeface="Constantia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1" strike="noStrike" spc="-1">
                <a:solidFill>
                  <a:srgbClr val="0076A3"/>
                </a:solidFill>
                <a:latin typeface="Constantia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1" strike="noStrike" spc="-1">
                <a:solidFill>
                  <a:srgbClr val="0076A3"/>
                </a:solidFill>
                <a:latin typeface="Constantia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1" strike="noStrike" spc="-1">
                <a:solidFill>
                  <a:srgbClr val="0076A3"/>
                </a:solidFill>
                <a:latin typeface="Constantia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1" strike="noStrike" spc="-1">
                <a:solidFill>
                  <a:srgbClr val="0076A3"/>
                </a:solidFill>
                <a:latin typeface="Constantia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D3E7FB"/>
                </a:solidFill>
                <a:latin typeface="Constantia"/>
              </a:rPr>
              <a:t>Образец заголовка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0076A3"/>
              </a:buClr>
              <a:buFont typeface="Arial"/>
              <a:buChar char="•"/>
            </a:pPr>
            <a:r>
              <a:rPr lang="ru-RU" sz="2800" b="1" strike="noStrike" spc="-1">
                <a:solidFill>
                  <a:srgbClr val="0076A3"/>
                </a:solidFill>
                <a:latin typeface="Constantia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479"/>
              </a:spcBef>
              <a:buClr>
                <a:srgbClr val="0076A3"/>
              </a:buClr>
              <a:buFont typeface="Arial"/>
              <a:buChar char="–"/>
            </a:pPr>
            <a:r>
              <a:rPr lang="ru-RU" sz="2400" b="1" strike="noStrike" spc="-1">
                <a:solidFill>
                  <a:srgbClr val="0076A3"/>
                </a:solidFill>
                <a:latin typeface="Constantia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00"/>
              </a:spcBef>
              <a:buClr>
                <a:srgbClr val="0076A3"/>
              </a:buClr>
              <a:buFont typeface="Arial"/>
              <a:buChar char="•"/>
            </a:pPr>
            <a:r>
              <a:rPr lang="ru-RU" sz="2000" b="1" strike="noStrike" spc="-1">
                <a:solidFill>
                  <a:srgbClr val="0076A3"/>
                </a:solidFill>
                <a:latin typeface="Constantia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360"/>
              </a:spcBef>
              <a:buClr>
                <a:srgbClr val="0076A3"/>
              </a:buClr>
              <a:buFont typeface="Arial"/>
              <a:buChar char="–"/>
            </a:pPr>
            <a:r>
              <a:rPr lang="ru-RU" sz="1800" b="1" strike="noStrike" spc="-1">
                <a:solidFill>
                  <a:srgbClr val="0076A3"/>
                </a:solidFill>
                <a:latin typeface="Constantia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360"/>
              </a:spcBef>
              <a:buClr>
                <a:srgbClr val="0076A3"/>
              </a:buClr>
              <a:buFont typeface="Arial"/>
              <a:buChar char="»"/>
            </a:pPr>
            <a:r>
              <a:rPr lang="ru-RU" sz="1800" b="1" strike="noStrike" spc="-1">
                <a:solidFill>
                  <a:srgbClr val="0076A3"/>
                </a:solidFill>
                <a:latin typeface="Constantia"/>
              </a:rPr>
              <a:t>Пятый уровень</a:t>
            </a: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0076A3"/>
              </a:buClr>
              <a:buFont typeface="Arial"/>
              <a:buChar char="•"/>
            </a:pPr>
            <a:r>
              <a:rPr lang="ru-RU" sz="2800" b="1" strike="noStrike" spc="-1">
                <a:solidFill>
                  <a:srgbClr val="0076A3"/>
                </a:solidFill>
                <a:latin typeface="Constantia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479"/>
              </a:spcBef>
              <a:buClr>
                <a:srgbClr val="0076A3"/>
              </a:buClr>
              <a:buFont typeface="Arial"/>
              <a:buChar char="–"/>
            </a:pPr>
            <a:r>
              <a:rPr lang="ru-RU" sz="2400" b="1" strike="noStrike" spc="-1">
                <a:solidFill>
                  <a:srgbClr val="0076A3"/>
                </a:solidFill>
                <a:latin typeface="Constantia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00"/>
              </a:spcBef>
              <a:buClr>
                <a:srgbClr val="0076A3"/>
              </a:buClr>
              <a:buFont typeface="Arial"/>
              <a:buChar char="•"/>
            </a:pPr>
            <a:r>
              <a:rPr lang="ru-RU" sz="2000" b="1" strike="noStrike" spc="-1">
                <a:solidFill>
                  <a:srgbClr val="0076A3"/>
                </a:solidFill>
                <a:latin typeface="Constantia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360"/>
              </a:spcBef>
              <a:buClr>
                <a:srgbClr val="0076A3"/>
              </a:buClr>
              <a:buFont typeface="Arial"/>
              <a:buChar char="–"/>
            </a:pPr>
            <a:r>
              <a:rPr lang="ru-RU" sz="1800" b="1" strike="noStrike" spc="-1">
                <a:solidFill>
                  <a:srgbClr val="0076A3"/>
                </a:solidFill>
                <a:latin typeface="Constantia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360"/>
              </a:spcBef>
              <a:buClr>
                <a:srgbClr val="0076A3"/>
              </a:buClr>
              <a:buFont typeface="Arial"/>
              <a:buChar char="»"/>
            </a:pPr>
            <a:r>
              <a:rPr lang="ru-RU" sz="1800" b="1" strike="noStrike" spc="-1">
                <a:solidFill>
                  <a:srgbClr val="0076A3"/>
                </a:solidFill>
                <a:latin typeface="Constantia"/>
              </a:rPr>
              <a:t>Пятый уровень</a:t>
            </a:r>
          </a:p>
        </p:txBody>
      </p:sp>
      <p:sp>
        <p:nvSpPr>
          <p:cNvPr id="127" name="PlaceHolder 4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60D15F86-53B3-4F31-B19A-CC7D0546947C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pPr>
                <a:lnSpc>
                  <a:spcPct val="100000"/>
                </a:lnSpc>
              </a:pPr>
              <a:t>04.04.2023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28" name="PlaceHolder 5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129" name="PlaceHolder 6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2542F6B8-BF9E-4095-8391-9C6E7B86847A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D3E7FB"/>
                </a:solidFill>
                <a:latin typeface="Constantia"/>
              </a:rPr>
              <a:t>Образец заголовка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A9592B2D-2686-428A-AFB9-0FF40F210FF4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pPr>
                <a:lnSpc>
                  <a:spcPct val="100000"/>
                </a:lnSpc>
              </a:pPr>
              <a:t>04.04.2023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68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169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1AC65252-7C18-4E45-947C-4E1D22D145F8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70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1" strike="noStrike" spc="-1">
                <a:solidFill>
                  <a:srgbClr val="0076A3"/>
                </a:solidFill>
                <a:latin typeface="Constantia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1" strike="noStrike" spc="-1">
                <a:solidFill>
                  <a:srgbClr val="0076A3"/>
                </a:solidFill>
                <a:latin typeface="Constantia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1" strike="noStrike" spc="-1">
                <a:solidFill>
                  <a:srgbClr val="0076A3"/>
                </a:solidFill>
                <a:latin typeface="Constantia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1" strike="noStrike" spc="-1">
                <a:solidFill>
                  <a:srgbClr val="0076A3"/>
                </a:solidFill>
                <a:latin typeface="Constantia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1" strike="noStrike" spc="-1">
                <a:solidFill>
                  <a:srgbClr val="0076A3"/>
                </a:solidFill>
                <a:latin typeface="Constantia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1" strike="noStrike" spc="-1">
                <a:solidFill>
                  <a:srgbClr val="0076A3"/>
                </a:solidFill>
                <a:latin typeface="Constantia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1" strike="noStrike" spc="-1">
                <a:solidFill>
                  <a:srgbClr val="0076A3"/>
                </a:solidFill>
                <a:latin typeface="Constantia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1.xml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TextShape 1"/>
          <p:cNvSpPr txBox="1"/>
          <p:nvPr/>
        </p:nvSpPr>
        <p:spPr>
          <a:xfrm>
            <a:off x="1371960" y="2322985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FF0000"/>
                </a:solidFill>
                <a:latin typeface="Times New Roman" panose="02020603050405020304" pitchFamily="18" charset="0"/>
                <a:ea typeface="Cambria Math"/>
                <a:cs typeface="Times New Roman" panose="02020603050405020304" pitchFamily="18" charset="0"/>
              </a:rPr>
              <a:t>Человек как житель биосферы и </a:t>
            </a:r>
          </a:p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FF0000"/>
                </a:solidFill>
                <a:latin typeface="Times New Roman" panose="02020603050405020304" pitchFamily="18" charset="0"/>
                <a:ea typeface="Cambria Math"/>
                <a:cs typeface="Times New Roman" panose="02020603050405020304" pitchFamily="18" charset="0"/>
              </a:rPr>
              <a:t>его влияние на природу Земли</a:t>
            </a:r>
            <a:br>
              <a:rPr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strike="noStrike" spc="-1" dirty="0">
                <a:solidFill>
                  <a:srgbClr val="FF0000"/>
                </a:solidFill>
                <a:latin typeface="Times New Roman" panose="02020603050405020304" pitchFamily="18" charset="0"/>
                <a:ea typeface="Cambria Math"/>
                <a:cs typeface="Times New Roman" panose="02020603050405020304" pitchFamily="18" charset="0"/>
              </a:rPr>
              <a:t>интегрированный урок</a:t>
            </a:r>
            <a:br>
              <a:rPr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strike="noStrike" spc="-1" dirty="0">
                <a:solidFill>
                  <a:srgbClr val="FF0000"/>
                </a:solidFill>
                <a:latin typeface="Times New Roman" panose="02020603050405020304" pitchFamily="18" charset="0"/>
                <a:ea typeface="Cambria Math"/>
                <a:cs typeface="Times New Roman" panose="02020603050405020304" pitchFamily="18" charset="0"/>
              </a:rPr>
              <a:t>биология + математика</a:t>
            </a:r>
            <a:br>
              <a:rPr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0" strike="noStrike" spc="-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90000" lnSpcReduction="20000"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C00000"/>
                </a:solidFill>
                <a:latin typeface="Cambria Math"/>
                <a:ea typeface="Cambria Math"/>
              </a:rPr>
              <a:t>Загрязнение атмосферы </a:t>
            </a:r>
            <a:br/>
            <a:r>
              <a:rPr lang="ru-RU" sz="4400" b="1" strike="noStrike" spc="-1">
                <a:solidFill>
                  <a:srgbClr val="C00000"/>
                </a:solidFill>
                <a:latin typeface="Cambria Math"/>
                <a:ea typeface="Cambria Math"/>
              </a:rPr>
              <a:t>(график)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87" name="Рисунок 286"/>
          <p:cNvPicPr/>
          <p:nvPr/>
        </p:nvPicPr>
        <p:blipFill>
          <a:blip r:embed="rId2"/>
          <a:stretch/>
        </p:blipFill>
        <p:spPr>
          <a:xfrm rot="21592200">
            <a:off x="1878480" y="1578240"/>
            <a:ext cx="5585400" cy="4689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89" name="Рисунок 288"/>
          <p:cNvPicPr/>
          <p:nvPr/>
        </p:nvPicPr>
        <p:blipFill>
          <a:blip r:embed="rId2"/>
          <a:stretch/>
        </p:blipFill>
        <p:spPr>
          <a:xfrm>
            <a:off x="1245960" y="1481040"/>
            <a:ext cx="6674040" cy="4998960"/>
          </a:xfrm>
          <a:prstGeom prst="rect">
            <a:avLst/>
          </a:prstGeom>
          <a:ln>
            <a:noFill/>
          </a:ln>
        </p:spPr>
      </p:pic>
      <p:sp>
        <p:nvSpPr>
          <p:cNvPr id="290" name="TextShape 2"/>
          <p:cNvSpPr txBox="1"/>
          <p:nvPr/>
        </p:nvSpPr>
        <p:spPr>
          <a:xfrm>
            <a:off x="1188000" y="207720"/>
            <a:ext cx="6516000" cy="12096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ru-RU" sz="4400" b="1" strike="noStrike" spc="-1">
                <a:solidFill>
                  <a:srgbClr val="C00000"/>
                </a:solidFill>
                <a:latin typeface="Cambria Math"/>
                <a:ea typeface="Cambria Math"/>
              </a:rPr>
              <a:t>Загрязнение атмосферы </a:t>
            </a:r>
            <a:br/>
            <a:r>
              <a:rPr lang="ru-RU" sz="4400" b="1" strike="noStrike" spc="-1">
                <a:solidFill>
                  <a:srgbClr val="C00000"/>
                </a:solidFill>
                <a:latin typeface="Cambria Math"/>
                <a:ea typeface="Cambria Math"/>
              </a:rPr>
              <a:t>(</a:t>
            </a:r>
            <a:r>
              <a:rPr lang="ru-RU" sz="3600" b="1" strike="noStrike" spc="-1">
                <a:solidFill>
                  <a:srgbClr val="C00000"/>
                </a:solidFill>
                <a:latin typeface="Cambria Math"/>
                <a:ea typeface="Cambria Math"/>
              </a:rPr>
              <a:t>круговая диаграмма</a:t>
            </a:r>
            <a:r>
              <a:rPr lang="ru-RU" sz="4400" b="1" strike="noStrike" spc="-1">
                <a:solidFill>
                  <a:srgbClr val="C00000"/>
                </a:solidFill>
                <a:latin typeface="Cambria Math"/>
                <a:ea typeface="Cambria Math"/>
              </a:rPr>
              <a:t>)</a:t>
            </a:r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C00000"/>
                </a:solidFill>
                <a:latin typeface="Cambria Math"/>
                <a:ea typeface="Cambria Math"/>
              </a:rPr>
              <a:t>Основные загрязнители почвы и воды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02" name="Picture 3"/>
          <p:cNvPicPr/>
          <p:nvPr/>
        </p:nvPicPr>
        <p:blipFill>
          <a:blip r:embed="rId2"/>
          <a:stretch/>
        </p:blipFill>
        <p:spPr>
          <a:xfrm>
            <a:off x="251640" y="1484640"/>
            <a:ext cx="8712720" cy="5184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C00000"/>
                </a:solidFill>
                <a:latin typeface="Cambria Math"/>
                <a:ea typeface="Cambria Math"/>
              </a:rPr>
              <a:t>Техногенное загрязнение воды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04" name="Содержимое 5"/>
          <p:cNvPicPr/>
          <p:nvPr/>
        </p:nvPicPr>
        <p:blipFill>
          <a:blip r:embed="rId2"/>
          <a:stretch/>
        </p:blipFill>
        <p:spPr>
          <a:xfrm>
            <a:off x="1259640" y="1340640"/>
            <a:ext cx="6624360" cy="51123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C00000"/>
                </a:solidFill>
                <a:latin typeface="Cambria Math"/>
                <a:ea typeface="Cambria Math"/>
              </a:rPr>
              <a:t>Леса – зеленые легкие нашей планеты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23" name="Picture 4"/>
          <p:cNvPicPr/>
          <p:nvPr/>
        </p:nvPicPr>
        <p:blipFill>
          <a:blip r:embed="rId2"/>
          <a:stretch/>
        </p:blipFill>
        <p:spPr>
          <a:xfrm>
            <a:off x="467640" y="1484640"/>
            <a:ext cx="8352720" cy="5040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C00000"/>
                </a:solidFill>
                <a:latin typeface="Cambria Math"/>
                <a:ea typeface="Cambria Math"/>
              </a:rPr>
              <a:t>Проблема сведения лесов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14" name="Содержимое 3"/>
          <p:cNvPicPr/>
          <p:nvPr/>
        </p:nvPicPr>
        <p:blipFill>
          <a:blip r:embed="rId2"/>
          <a:stretch/>
        </p:blipFill>
        <p:spPr>
          <a:xfrm>
            <a:off x="467640" y="1412640"/>
            <a:ext cx="3816000" cy="2520000"/>
          </a:xfrm>
          <a:prstGeom prst="rect">
            <a:avLst/>
          </a:prstGeom>
          <a:ln w="9360">
            <a:noFill/>
          </a:ln>
        </p:spPr>
      </p:pic>
      <p:pic>
        <p:nvPicPr>
          <p:cNvPr id="315" name="Picture 2"/>
          <p:cNvPicPr/>
          <p:nvPr/>
        </p:nvPicPr>
        <p:blipFill>
          <a:blip r:embed="rId3"/>
          <a:stretch/>
        </p:blipFill>
        <p:spPr>
          <a:xfrm>
            <a:off x="4428000" y="1412640"/>
            <a:ext cx="4464000" cy="5256360"/>
          </a:xfrm>
          <a:prstGeom prst="rect">
            <a:avLst/>
          </a:prstGeom>
          <a:ln>
            <a:noFill/>
          </a:ln>
        </p:spPr>
      </p:pic>
      <p:pic>
        <p:nvPicPr>
          <p:cNvPr id="316" name="Picture 3"/>
          <p:cNvPicPr/>
          <p:nvPr/>
        </p:nvPicPr>
        <p:blipFill>
          <a:blip r:embed="rId4"/>
          <a:stretch/>
        </p:blipFill>
        <p:spPr>
          <a:xfrm>
            <a:off x="467640" y="4077000"/>
            <a:ext cx="3809520" cy="2592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18" name="Рисунок 317"/>
          <p:cNvPicPr/>
          <p:nvPr/>
        </p:nvPicPr>
        <p:blipFill>
          <a:blip r:embed="rId2"/>
          <a:stretch/>
        </p:blipFill>
        <p:spPr>
          <a:xfrm>
            <a:off x="288000" y="313560"/>
            <a:ext cx="8572320" cy="6381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C00000"/>
                </a:solidFill>
                <a:latin typeface="Cambria Math"/>
                <a:ea typeface="Cambria Math"/>
              </a:rPr>
              <a:t>Задача № 1 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2" name="TextShape 2"/>
          <p:cNvSpPr txBox="1"/>
          <p:nvPr/>
        </p:nvSpPr>
        <p:spPr>
          <a:xfrm>
            <a:off x="457200" y="1162440"/>
            <a:ext cx="8398800" cy="5389560"/>
          </a:xfrm>
          <a:prstGeom prst="rect">
            <a:avLst/>
          </a:prstGeom>
          <a:noFill/>
          <a:ln w="9360"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800" b="1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В нашем селе действует тепловая котельная, работающая на природном газе. В процессе эксплуатации котельной в атмосферный воздух попадают выбросы в виде оксида азота и оксида углерода. Массы годового поступления выбросов на 1 тысячу кубических метров сжигаемого природного  газа  по видам составляют:</a:t>
            </a:r>
            <a:endParaRPr lang="ru-RU" sz="1800" b="1" strike="noStrike" spc="-1" dirty="0">
              <a:solidFill>
                <a:srgbClr val="0076A3"/>
              </a:solidFill>
              <a:latin typeface="Constantia"/>
              <a:ea typeface="Microsoft YaHei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а) оксид азота: 0,0018 тонн на 1 тыс. газа</a:t>
            </a:r>
            <a:endParaRPr lang="ru-RU" sz="1800" b="1" strike="noStrike" spc="-1" dirty="0">
              <a:solidFill>
                <a:srgbClr val="0076A3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б) оксид углерода: 0,00354 тонны на 1 тыс</a:t>
            </a:r>
            <a:r>
              <a:rPr lang="ru-RU" b="1" spc="-1" dirty="0">
                <a:solidFill>
                  <a:srgbClr val="000000"/>
                </a:solidFill>
                <a:latin typeface="Cambria Math"/>
                <a:ea typeface="Cambria Math"/>
              </a:rPr>
              <a:t>. газа</a:t>
            </a:r>
            <a:endParaRPr lang="ru-RU" sz="1800" b="1" strike="noStrike" spc="-1" dirty="0">
              <a:solidFill>
                <a:srgbClr val="0076A3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За 2018 котельной было выработано 7654 Гкал.  тепловой энергии, на это было потрачено  1324,119  тысячу кубических метров природного  газа.  Ранее данная котельная работала на жидком топливе – нефти, и на выработку такого же количества тепла затрачивалось 1733,7 тонн нефти. Массы годового поступления выбросов на 1 тонну сжигаемой нефти  по видам составляют:</a:t>
            </a:r>
            <a:endParaRPr lang="ru-RU" sz="1800" b="1" strike="noStrike" spc="-1" dirty="0">
              <a:solidFill>
                <a:srgbClr val="0076A3"/>
              </a:solidFill>
              <a:latin typeface="Times New Roman"/>
              <a:ea typeface="Times New Roman"/>
            </a:endParaRPr>
          </a:p>
          <a:p>
            <a:pPr>
              <a:lnSpc>
                <a:spcPct val="150000"/>
              </a:lnSpc>
            </a:pPr>
            <a:r>
              <a:rPr lang="ru-RU" sz="1800" b="1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а) оксид азота: 0,00282 тонн;</a:t>
            </a:r>
            <a:endParaRPr lang="ru-RU" sz="1800" b="1" strike="noStrike" spc="-1" dirty="0">
              <a:solidFill>
                <a:srgbClr val="0076A3"/>
              </a:solidFill>
              <a:latin typeface="Times New Roman"/>
              <a:ea typeface="Times New Roman"/>
            </a:endParaRPr>
          </a:p>
          <a:p>
            <a:pPr>
              <a:lnSpc>
                <a:spcPct val="150000"/>
              </a:lnSpc>
            </a:pPr>
            <a:r>
              <a:rPr lang="ru-RU" sz="1800" b="1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б) оксид углерода: 0,0131 тонны.</a:t>
            </a:r>
            <a:endParaRPr lang="ru-RU" sz="1800" b="1" strike="noStrike" spc="-1" dirty="0">
              <a:solidFill>
                <a:srgbClr val="0076A3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Рассчитайте количество выбросов за год для газовой  и нефтяной котельной  и сделайте выводы о экологическом эффекте от перемены используемого топлива.</a:t>
            </a:r>
            <a:endParaRPr lang="ru-RU" sz="1800" b="1" strike="noStrike" spc="-1" dirty="0">
              <a:solidFill>
                <a:srgbClr val="0076A3"/>
              </a:solidFill>
              <a:latin typeface="Times New Roman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C00000"/>
                </a:solidFill>
                <a:latin typeface="Cambria Math"/>
                <a:ea typeface="Cambria Math"/>
              </a:rPr>
              <a:t>Ответ к задаче № 1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9360">
            <a:noFill/>
          </a:ln>
        </p:spPr>
        <p:txBody>
          <a:bodyPr/>
          <a:lstStyle/>
          <a:p>
            <a:pPr algn="just">
              <a:lnSpc>
                <a:spcPct val="100000"/>
              </a:lnSpc>
              <a:spcBef>
                <a:spcPts val="1417"/>
              </a:spcBef>
            </a:pPr>
            <a:r>
              <a:rPr lang="ru-RU" sz="2000" b="1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Нефть:</a:t>
            </a:r>
            <a:endParaRPr lang="ru-RU" sz="2000" b="1" strike="noStrike" spc="-1" dirty="0">
              <a:solidFill>
                <a:srgbClr val="0076A3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00000"/>
              </a:lnSpc>
              <a:spcBef>
                <a:spcPts val="1417"/>
              </a:spcBef>
            </a:pPr>
            <a:r>
              <a:rPr lang="ru-RU" sz="2000" b="1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оксид азота 1733,7 *0,00282 = 4,889 тонн в год</a:t>
            </a:r>
            <a:endParaRPr lang="ru-RU" sz="2000" b="1" strike="noStrike" spc="-1" dirty="0">
              <a:solidFill>
                <a:srgbClr val="0076A3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00000"/>
              </a:lnSpc>
              <a:spcBef>
                <a:spcPts val="1417"/>
              </a:spcBef>
            </a:pPr>
            <a:r>
              <a:rPr lang="ru-RU" sz="2000" b="1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оксид углерода 1733,7 *0,0131 = 22,711 тонн в год</a:t>
            </a:r>
            <a:endParaRPr lang="ru-RU" sz="2000" b="1" strike="noStrike" spc="-1" dirty="0">
              <a:solidFill>
                <a:srgbClr val="0076A3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00000"/>
              </a:lnSpc>
              <a:spcBef>
                <a:spcPts val="1417"/>
              </a:spcBef>
            </a:pPr>
            <a:r>
              <a:rPr lang="ru-RU" sz="2000" b="1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Природный газ:</a:t>
            </a:r>
            <a:endParaRPr lang="ru-RU" sz="2000" b="1" strike="noStrike" spc="-1" dirty="0">
              <a:solidFill>
                <a:srgbClr val="0076A3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00000"/>
              </a:lnSpc>
              <a:spcBef>
                <a:spcPts val="1417"/>
              </a:spcBef>
            </a:pPr>
            <a:r>
              <a:rPr lang="ru-RU" sz="2000" b="1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оксид азота 1324,119 *0,0018= 2,383 тонны в год</a:t>
            </a:r>
            <a:endParaRPr lang="ru-RU" sz="2000" b="1" strike="noStrike" spc="-1" dirty="0">
              <a:solidFill>
                <a:srgbClr val="0076A3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00000"/>
              </a:lnSpc>
              <a:spcBef>
                <a:spcPts val="1417"/>
              </a:spcBef>
            </a:pPr>
            <a:r>
              <a:rPr lang="ru-RU" sz="2000" b="1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оксид углерода 1324,119 *0,00354 = 4,687 тонн в год</a:t>
            </a:r>
            <a:endParaRPr lang="ru-RU" sz="2000" b="1" strike="noStrike" spc="-1" dirty="0">
              <a:solidFill>
                <a:srgbClr val="0076A3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00000"/>
              </a:lnSpc>
              <a:spcBef>
                <a:spcPts val="1417"/>
              </a:spcBef>
            </a:pPr>
            <a:r>
              <a:rPr lang="ru-RU" sz="2000" b="1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 </a:t>
            </a:r>
            <a:r>
              <a:rPr lang="ru-RU" sz="20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Экономия : Нефть – газ</a:t>
            </a:r>
            <a:endParaRPr lang="ru-RU" sz="2000" b="1" strike="noStrike" spc="-1" dirty="0">
              <a:solidFill>
                <a:srgbClr val="0076A3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00000"/>
              </a:lnSpc>
              <a:spcBef>
                <a:spcPts val="1417"/>
              </a:spcBef>
            </a:pPr>
            <a:r>
              <a:rPr lang="ru-RU" sz="2000" b="1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оксид азота 4,889 -2,383= 2,506  тонны в год</a:t>
            </a:r>
            <a:endParaRPr lang="ru-RU" sz="2000" b="1" strike="noStrike" spc="-1" dirty="0">
              <a:solidFill>
                <a:srgbClr val="0076A3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00000"/>
              </a:lnSpc>
              <a:spcBef>
                <a:spcPts val="1417"/>
              </a:spcBef>
            </a:pPr>
            <a:r>
              <a:rPr lang="ru-RU" sz="2000" b="1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оксид углерода 22,711-4,687 = 18,024  тонны в год.</a:t>
            </a:r>
            <a:endParaRPr lang="ru-RU" sz="2000" b="1" strike="noStrike" spc="-1" dirty="0">
              <a:solidFill>
                <a:srgbClr val="0076A3"/>
              </a:solidFill>
              <a:latin typeface="Times New Roman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C00000"/>
                </a:solidFill>
                <a:latin typeface="Cambria Math"/>
                <a:ea typeface="Cambria Math"/>
              </a:rPr>
              <a:t>Задача №2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9360"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641"/>
              </a:spcBef>
            </a:pPr>
            <a:r>
              <a:rPr lang="ru-RU" sz="3200" b="1" strike="noStrike" spc="-1">
                <a:solidFill>
                  <a:srgbClr val="000000"/>
                </a:solidFill>
                <a:latin typeface="Cambria Math"/>
                <a:ea typeface="Cambria Math"/>
              </a:rPr>
              <a:t>           </a:t>
            </a:r>
            <a:r>
              <a:rPr lang="ru-RU" sz="2800" b="1" strike="noStrike" spc="-1">
                <a:solidFill>
                  <a:srgbClr val="000000"/>
                </a:solidFill>
                <a:latin typeface="Cambria Math"/>
                <a:ea typeface="Cambria Math"/>
              </a:rPr>
              <a:t>1 автомобиль в год проезжает около 10000 км и сжигает 10 тонн бензина. </a:t>
            </a:r>
            <a:endParaRPr lang="ru-RU" sz="28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1" strike="noStrike" spc="-1">
                <a:solidFill>
                  <a:srgbClr val="000000"/>
                </a:solidFill>
                <a:latin typeface="Cambria Math"/>
                <a:ea typeface="Cambria Math"/>
              </a:rPr>
              <a:t>             При этом в атмосферу выбрасывается 160 тонн выхлопных газов, в которых содержится около 200 различных веществ, в том числе 800 кг оксида углерода, 400 кг оксида азота, 32 кг ядовитого свинца.</a:t>
            </a:r>
            <a:endParaRPr lang="ru-RU" sz="28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</a:pPr>
            <a:r>
              <a:rPr lang="ru-RU" sz="2800" b="1" strike="noStrike" spc="-1">
                <a:solidFill>
                  <a:srgbClr val="000000"/>
                </a:solidFill>
                <a:latin typeface="Cambria Math"/>
                <a:ea typeface="Cambria Math"/>
              </a:rPr>
              <a:t>            Выразите эти величины в % от числа 160 тонн.</a:t>
            </a:r>
            <a:endParaRPr lang="ru-RU" sz="28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TextShape 1"/>
          <p:cNvSpPr txBox="1"/>
          <p:nvPr/>
        </p:nvSpPr>
        <p:spPr>
          <a:xfrm>
            <a:off x="467640" y="6926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000" b="1" strike="noStrike" spc="-1">
                <a:solidFill>
                  <a:srgbClr val="C00000"/>
                </a:solidFill>
                <a:latin typeface="Arial Black"/>
              </a:rPr>
              <a:t>Сельскохозяйственная революция</a:t>
            </a:r>
            <a:br/>
            <a:endParaRPr lang="ru-RU" sz="4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1" name="TextShape 2"/>
          <p:cNvSpPr txBox="1"/>
          <p:nvPr/>
        </p:nvSpPr>
        <p:spPr>
          <a:xfrm>
            <a:off x="467640" y="1772640"/>
            <a:ext cx="3682440" cy="4911480"/>
          </a:xfrm>
          <a:prstGeom prst="rect">
            <a:avLst/>
          </a:prstGeom>
          <a:noFill/>
          <a:ln w="9360"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1" strike="noStrike" spc="-1">
                <a:solidFill>
                  <a:srgbClr val="000000"/>
                </a:solidFill>
                <a:latin typeface="Arial Black"/>
              </a:rPr>
              <a:t>освоение различных типов топлива</a:t>
            </a:r>
            <a:endParaRPr lang="ru-RU" sz="24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1" strike="noStrike" spc="-1">
                <a:solidFill>
                  <a:srgbClr val="000000"/>
                </a:solidFill>
                <a:latin typeface="Arial Black"/>
              </a:rPr>
              <a:t>применение машин</a:t>
            </a:r>
            <a:endParaRPr lang="ru-RU" sz="24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1" strike="noStrike" spc="-1">
                <a:solidFill>
                  <a:srgbClr val="000000"/>
                </a:solidFill>
                <a:latin typeface="Arial Black"/>
              </a:rPr>
              <a:t>использование транспорта</a:t>
            </a:r>
            <a:endParaRPr lang="ru-RU" sz="24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1" strike="noStrike" spc="-1">
                <a:solidFill>
                  <a:srgbClr val="000000"/>
                </a:solidFill>
                <a:latin typeface="Arial Black"/>
              </a:rPr>
              <a:t>создание крупных населенных пунктов и городов</a:t>
            </a:r>
            <a:endParaRPr lang="ru-RU" sz="24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</a:pPr>
            <a:endParaRPr lang="ru-RU" sz="2400" b="1" strike="noStrike" spc="-1">
              <a:solidFill>
                <a:srgbClr val="0076A3"/>
              </a:solidFill>
              <a:latin typeface="Constantia"/>
            </a:endParaRPr>
          </a:p>
        </p:txBody>
      </p:sp>
      <p:pic>
        <p:nvPicPr>
          <p:cNvPr id="262" name="Picture 2"/>
          <p:cNvPicPr/>
          <p:nvPr/>
        </p:nvPicPr>
        <p:blipFill>
          <a:blip r:embed="rId2"/>
          <a:stretch/>
        </p:blipFill>
        <p:spPr>
          <a:xfrm>
            <a:off x="4428000" y="1989000"/>
            <a:ext cx="4428720" cy="4320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C00000"/>
                </a:solidFill>
                <a:latin typeface="Cambria Math"/>
                <a:ea typeface="Cambria Math"/>
              </a:rPr>
              <a:t>Ответ к задаче № 2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9360"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641"/>
              </a:spcBef>
            </a:pPr>
            <a:r>
              <a:rPr lang="ru-RU" sz="3200" b="1" strike="noStrike" spc="-1">
                <a:solidFill>
                  <a:srgbClr val="000000"/>
                </a:solidFill>
                <a:latin typeface="Cambria Math"/>
                <a:ea typeface="Cambria Math"/>
              </a:rPr>
              <a:t>А)  0,5  %</a:t>
            </a:r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</a:pPr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</a:pPr>
            <a:r>
              <a:rPr lang="ru-RU" sz="3200" b="1" strike="noStrike" spc="-1">
                <a:solidFill>
                  <a:srgbClr val="000000"/>
                </a:solidFill>
                <a:latin typeface="Cambria Math"/>
                <a:ea typeface="Cambria Math"/>
              </a:rPr>
              <a:t>Б) 0,25 %</a:t>
            </a:r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</a:pPr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</a:pPr>
            <a:r>
              <a:rPr lang="ru-RU" sz="3200" b="1" strike="noStrike" spc="-1">
                <a:solidFill>
                  <a:srgbClr val="000000"/>
                </a:solidFill>
                <a:latin typeface="Cambria Math"/>
                <a:ea typeface="Cambria Math"/>
              </a:rPr>
              <a:t>В) 0,02 %</a:t>
            </a:r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C00000"/>
                </a:solidFill>
                <a:latin typeface="Cambria Math"/>
                <a:ea typeface="Cambria Math"/>
              </a:rPr>
              <a:t>Задача  № 3 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8" name="TextShape 2"/>
          <p:cNvSpPr txBox="1"/>
          <p:nvPr/>
        </p:nvSpPr>
        <p:spPr>
          <a:xfrm>
            <a:off x="637200" y="3600000"/>
            <a:ext cx="8218800" cy="2952000"/>
          </a:xfrm>
          <a:prstGeom prst="rect">
            <a:avLst/>
          </a:prstGeom>
          <a:noFill/>
          <a:ln w="9360">
            <a:noFill/>
          </a:ln>
        </p:spPr>
        <p:txBody>
          <a:bodyPr/>
          <a:lstStyle/>
          <a:p>
            <a:pPr marL="343080" indent="-342720" algn="just">
              <a:lnSpc>
                <a:spcPct val="100000"/>
              </a:lnSpc>
              <a:spcBef>
                <a:spcPts val="400"/>
              </a:spcBef>
            </a:pPr>
            <a:r>
              <a:rPr lang="ru-RU" sz="2000" b="1" strike="noStrike" spc="-1">
                <a:solidFill>
                  <a:srgbClr val="000000"/>
                </a:solidFill>
                <a:latin typeface="Constantia"/>
              </a:rPr>
              <a:t>    </a:t>
            </a:r>
            <a:r>
              <a:rPr lang="ru-RU" sz="1500" b="1" strike="noStrike" spc="-1">
                <a:solidFill>
                  <a:srgbClr val="000000"/>
                </a:solidFill>
                <a:latin typeface="Constantia"/>
              </a:rPr>
              <a:t>  </a:t>
            </a:r>
            <a:r>
              <a:rPr lang="ru-RU" sz="15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Несмотря на то, что запасы пресной воды с каждым годом уменьшаются, люди продолжают неразумно</a:t>
            </a:r>
            <a:r>
              <a:rPr lang="ru-RU" sz="1500" b="1" strike="noStrike" spc="-1">
                <a:solidFill>
                  <a:srgbClr val="000000"/>
                </a:solidFill>
                <a:latin typeface="Constantia"/>
              </a:rPr>
              <a:t> </a:t>
            </a:r>
            <a:r>
              <a:rPr lang="ru-RU" sz="15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использовать и бесполезно тратить воду. В Рыбаловском сельском поселении проживают 2044 человек, средний  расход воды по нормативу составляет 3 кубических метра на человека в месяц. С 2008 года для экономии воды стали устанавливать внутриквартирные прибору учета.  Не имея прибора учета, платя за 3 кубических метра с человека, фактически расходуют еще больше. На 01.01.2019 года в нашем поселении  установлено 362 прибора учета, в этих квартирах проживает 1086 человек. Средний расход воды в этих квартирах за 2018 год составил 1,75  кубических метра на человека в месяц. </a:t>
            </a:r>
            <a:r>
              <a:rPr lang="ru-RU" sz="1500" b="1" strike="noStrike" spc="-1">
                <a:solidFill>
                  <a:srgbClr val="000000"/>
                </a:solidFill>
                <a:latin typeface="Constantia"/>
              </a:rPr>
              <a:t>Рассчитайте  экономию потребления воды в поселении за год, после установки приборов учета. Приведите примеры, как вы экономите воду дома.</a:t>
            </a:r>
            <a:endParaRPr lang="ru-RU" sz="1500" b="1" strike="noStrike" spc="-1">
              <a:solidFill>
                <a:srgbClr val="0076A3"/>
              </a:solidFill>
              <a:latin typeface="Constantia"/>
            </a:endParaRPr>
          </a:p>
        </p:txBody>
      </p:sp>
      <p:pic>
        <p:nvPicPr>
          <p:cNvPr id="309" name="Picture 2"/>
          <p:cNvPicPr/>
          <p:nvPr/>
        </p:nvPicPr>
        <p:blipFill>
          <a:blip r:embed="rId2"/>
          <a:stretch/>
        </p:blipFill>
        <p:spPr>
          <a:xfrm>
            <a:off x="5040000" y="1152000"/>
            <a:ext cx="3456000" cy="2236320"/>
          </a:xfrm>
          <a:prstGeom prst="rect">
            <a:avLst/>
          </a:prstGeom>
          <a:ln>
            <a:noFill/>
          </a:ln>
        </p:spPr>
      </p:pic>
      <p:pic>
        <p:nvPicPr>
          <p:cNvPr id="310" name="Picture 1"/>
          <p:cNvPicPr/>
          <p:nvPr/>
        </p:nvPicPr>
        <p:blipFill>
          <a:blip r:embed="rId3"/>
          <a:stretch/>
        </p:blipFill>
        <p:spPr>
          <a:xfrm>
            <a:off x="654480" y="1152000"/>
            <a:ext cx="3449520" cy="2276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C00000"/>
                </a:solidFill>
                <a:latin typeface="Cambria Math"/>
                <a:ea typeface="Cambria Math"/>
              </a:rPr>
              <a:t>Ответ к задаче № 3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2" name="TextShape 2"/>
          <p:cNvSpPr txBox="1"/>
          <p:nvPr/>
        </p:nvSpPr>
        <p:spPr>
          <a:xfrm>
            <a:off x="482760" y="1656000"/>
            <a:ext cx="8229240" cy="4525560"/>
          </a:xfrm>
          <a:prstGeom prst="rect">
            <a:avLst/>
          </a:prstGeom>
          <a:noFill/>
          <a:ln w="9360">
            <a:noFill/>
          </a:ln>
        </p:spPr>
        <p:txBody>
          <a:bodyPr/>
          <a:lstStyle/>
          <a:p>
            <a:pPr algn="just">
              <a:lnSpc>
                <a:spcPct val="100000"/>
              </a:lnSpc>
              <a:spcBef>
                <a:spcPts val="1417"/>
              </a:spcBef>
            </a:pPr>
            <a:r>
              <a:rPr lang="ru-RU" sz="2400" b="1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Расход без счетчиков в месяц: 2044*3 =6132 куб. м.</a:t>
            </a:r>
            <a:endParaRPr lang="ru-RU" sz="2400" b="1" strike="noStrike" spc="-1" dirty="0">
              <a:solidFill>
                <a:srgbClr val="0076A3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00000"/>
              </a:lnSpc>
              <a:spcBef>
                <a:spcPts val="1417"/>
              </a:spcBef>
            </a:pPr>
            <a:r>
              <a:rPr lang="ru-RU" sz="2400" b="1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В год 6132*12 мес. = 73584 куб. м.</a:t>
            </a:r>
            <a:endParaRPr lang="ru-RU" sz="2400" b="1" strike="noStrike" spc="-1" dirty="0">
              <a:solidFill>
                <a:srgbClr val="0076A3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00000"/>
              </a:lnSpc>
              <a:spcBef>
                <a:spcPts val="1417"/>
              </a:spcBef>
            </a:pPr>
            <a:r>
              <a:rPr lang="ru-RU" sz="2400" b="1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Расход по приборам учета в месяц: 1086*1,75 =1900,5 куб. м.</a:t>
            </a:r>
            <a:endParaRPr lang="ru-RU" sz="2400" b="1" strike="noStrike" spc="-1" dirty="0">
              <a:solidFill>
                <a:srgbClr val="0076A3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00000"/>
              </a:lnSpc>
              <a:spcBef>
                <a:spcPts val="1417"/>
              </a:spcBef>
            </a:pPr>
            <a:r>
              <a:rPr lang="ru-RU" sz="2400" b="1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Расход остальных потребителей в месяц: (2044-1086) * 3 = 2874  куб. м.</a:t>
            </a:r>
            <a:endParaRPr lang="ru-RU" sz="2400" b="1" strike="noStrike" spc="-1" dirty="0">
              <a:solidFill>
                <a:srgbClr val="0076A3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00000"/>
              </a:lnSpc>
              <a:spcBef>
                <a:spcPts val="1417"/>
              </a:spcBef>
            </a:pPr>
            <a:r>
              <a:rPr lang="ru-RU" sz="2400" b="1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 </a:t>
            </a:r>
            <a:r>
              <a:rPr lang="ru-RU" sz="24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Всего в год потребление после установки приборов учета в поселении: (1900,5+2874) *12 мес. =57294 куб. м.</a:t>
            </a:r>
            <a:endParaRPr lang="ru-RU" sz="2400" b="1" strike="noStrike" spc="-1" dirty="0">
              <a:solidFill>
                <a:srgbClr val="0076A3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00000"/>
              </a:lnSpc>
              <a:spcBef>
                <a:spcPts val="1417"/>
              </a:spcBef>
            </a:pPr>
            <a:r>
              <a:rPr lang="ru-RU" sz="2400" b="1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Экономия 73584 -57294 = 16290 куб. м в год</a:t>
            </a:r>
            <a:endParaRPr lang="ru-RU" sz="2400" b="1" strike="noStrike" spc="-1" dirty="0">
              <a:solidFill>
                <a:srgbClr val="0076A3"/>
              </a:solidFill>
              <a:latin typeface="Times New Roman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C00000"/>
                </a:solidFill>
                <a:latin typeface="Cambria Math"/>
                <a:ea typeface="Cambria Math"/>
              </a:rPr>
              <a:t>Задача № 4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9360">
            <a:noFill/>
          </a:ln>
        </p:spPr>
        <p:txBody>
          <a:bodyPr/>
          <a:lstStyle/>
          <a:p>
            <a:pPr marL="343080" indent="-342720" algn="just">
              <a:lnSpc>
                <a:spcPct val="100000"/>
              </a:lnSpc>
              <a:spcBef>
                <a:spcPts val="641"/>
              </a:spcBef>
            </a:pPr>
            <a:r>
              <a:rPr lang="ru-RU" sz="3200" b="1" strike="noStrike" spc="-1">
                <a:solidFill>
                  <a:srgbClr val="000000"/>
                </a:solidFill>
                <a:latin typeface="Cambria Math"/>
                <a:ea typeface="Cambria Math"/>
              </a:rPr>
              <a:t>         250 кг макулатуры сохраняют одно крупное дерево, 1 тонна макулатуры – 0,5 га леса среднего возраста. </a:t>
            </a:r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 algn="just">
              <a:lnSpc>
                <a:spcPct val="100000"/>
              </a:lnSpc>
              <a:spcBef>
                <a:spcPts val="641"/>
              </a:spcBef>
            </a:pPr>
            <a:r>
              <a:rPr lang="ru-RU" sz="3200" b="1" strike="noStrike" spc="-1">
                <a:solidFill>
                  <a:srgbClr val="000000"/>
                </a:solidFill>
                <a:latin typeface="Cambria Math"/>
                <a:ea typeface="Cambria Math"/>
              </a:rPr>
              <a:t>         Седьмую часть всех отходов города составляет бумага. </a:t>
            </a:r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 algn="just">
              <a:lnSpc>
                <a:spcPct val="100000"/>
              </a:lnSpc>
              <a:spcBef>
                <a:spcPts val="641"/>
              </a:spcBef>
            </a:pPr>
            <a:r>
              <a:rPr lang="ru-RU" sz="3200" b="1" strike="noStrike" spc="-1">
                <a:solidFill>
                  <a:srgbClr val="000000"/>
                </a:solidFill>
                <a:latin typeface="Cambria Math"/>
                <a:ea typeface="Cambria Math"/>
              </a:rPr>
              <a:t>         Найдите, сколько деревьев и гектаров леса мы могли бы сохранить, если за год вывозится 49 000 тонн мусора.</a:t>
            </a:r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C00000"/>
                </a:solidFill>
                <a:latin typeface="Cambria Math"/>
                <a:ea typeface="Cambria Math"/>
              </a:rPr>
              <a:t>Ответ к задаче № 4 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9360"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641"/>
              </a:spcBef>
            </a:pPr>
            <a:r>
              <a:rPr lang="ru-RU" sz="3200" b="1" strike="noStrike" spc="-1">
                <a:solidFill>
                  <a:srgbClr val="000000"/>
                </a:solidFill>
                <a:latin typeface="Cambria Math"/>
                <a:ea typeface="Cambria Math"/>
              </a:rPr>
              <a:t>49000 : 7 = 7 000 тонн = 7 000 000 кг</a:t>
            </a:r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</a:pPr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</a:pPr>
            <a:r>
              <a:rPr lang="ru-RU" sz="3200" b="1" strike="noStrike" spc="-1">
                <a:solidFill>
                  <a:srgbClr val="000000"/>
                </a:solidFill>
                <a:latin typeface="Cambria Math"/>
                <a:ea typeface="Cambria Math"/>
              </a:rPr>
              <a:t>7 000 000 : 250 = 28 000 деревьев</a:t>
            </a:r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</a:pPr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</a:pPr>
            <a:r>
              <a:rPr lang="ru-RU" sz="3200" b="1" strike="noStrike" spc="-1">
                <a:solidFill>
                  <a:srgbClr val="000000"/>
                </a:solidFill>
                <a:latin typeface="Cambria Math"/>
                <a:ea typeface="Cambria Math"/>
              </a:rPr>
              <a:t>7 000 : 0,5 = 3 500 га леса</a:t>
            </a:r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C00000"/>
                </a:solidFill>
                <a:latin typeface="Cambria Math"/>
                <a:ea typeface="Cambria Math"/>
              </a:rPr>
              <a:t>Задача № 5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9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9360">
            <a:noFill/>
          </a:ln>
        </p:spPr>
        <p:txBody>
          <a:bodyPr/>
          <a:lstStyle/>
          <a:p>
            <a:pPr marL="343080" indent="-342720" algn="just">
              <a:lnSpc>
                <a:spcPct val="100000"/>
              </a:lnSpc>
              <a:spcBef>
                <a:spcPts val="641"/>
              </a:spcBef>
            </a:pPr>
            <a:r>
              <a:rPr lang="ru-RU" sz="3200" b="1" strike="noStrike" spc="-1">
                <a:solidFill>
                  <a:srgbClr val="000000"/>
                </a:solidFill>
                <a:latin typeface="Cambria Math"/>
                <a:ea typeface="Cambria Math"/>
              </a:rPr>
              <a:t>         Томские экологи выяснили, что 1 га придорожного соснового леса задерживает 24 тонны пыли в год. Сколько тонн пыли задерживает 1 га придорожного леса за месяц, за неделю, за один день?</a:t>
            </a:r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C00000"/>
                </a:solidFill>
                <a:latin typeface="Cambria Math"/>
                <a:ea typeface="Cambria Math"/>
              </a:rPr>
              <a:t>Ответ к задаче № 5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9360">
            <a:noFill/>
          </a:ln>
        </p:spPr>
        <p:txBody>
          <a:bodyPr/>
          <a:lstStyle/>
          <a:p>
            <a:pPr marL="343080" indent="-342720" algn="ctr">
              <a:lnSpc>
                <a:spcPct val="100000"/>
              </a:lnSpc>
              <a:spcBef>
                <a:spcPts val="641"/>
              </a:spcBef>
            </a:pPr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 algn="ctr">
              <a:lnSpc>
                <a:spcPct val="100000"/>
              </a:lnSpc>
              <a:spcBef>
                <a:spcPts val="641"/>
              </a:spcBef>
            </a:pPr>
            <a:r>
              <a:rPr lang="ru-RU" sz="3200" b="1" strike="noStrike" spc="-1">
                <a:solidFill>
                  <a:srgbClr val="000000"/>
                </a:solidFill>
                <a:latin typeface="Cambria Math"/>
                <a:ea typeface="Cambria Math"/>
              </a:rPr>
              <a:t>24 : 12=2 т. за месяц</a:t>
            </a:r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 algn="ctr">
              <a:lnSpc>
                <a:spcPct val="100000"/>
              </a:lnSpc>
              <a:spcBef>
                <a:spcPts val="641"/>
              </a:spcBef>
            </a:pPr>
            <a:r>
              <a:rPr lang="ru-RU" sz="3200" b="1" strike="noStrike" spc="-1">
                <a:solidFill>
                  <a:srgbClr val="000000"/>
                </a:solidFill>
                <a:latin typeface="Cambria Math"/>
                <a:ea typeface="Cambria Math"/>
              </a:rPr>
              <a:t>2 : 4=0,5 т. за неделю</a:t>
            </a:r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 algn="ctr">
              <a:lnSpc>
                <a:spcPct val="100000"/>
              </a:lnSpc>
              <a:spcBef>
                <a:spcPts val="641"/>
              </a:spcBef>
            </a:pPr>
            <a:r>
              <a:rPr lang="ru-RU" sz="3200" b="1" strike="noStrike" spc="-1">
                <a:solidFill>
                  <a:srgbClr val="000000"/>
                </a:solidFill>
                <a:latin typeface="Cambria Math"/>
                <a:ea typeface="Cambria Math"/>
              </a:rPr>
              <a:t>0,5 : 7=0,066 т. за один день </a:t>
            </a:r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 algn="ctr">
              <a:lnSpc>
                <a:spcPct val="100000"/>
              </a:lnSpc>
              <a:spcBef>
                <a:spcPts val="641"/>
              </a:spcBef>
            </a:pPr>
            <a:r>
              <a:rPr lang="ru-RU" sz="3200" b="1" strike="noStrike" spc="-1">
                <a:solidFill>
                  <a:srgbClr val="000000"/>
                </a:solidFill>
                <a:latin typeface="Cambria Math"/>
                <a:ea typeface="Cambria Math"/>
              </a:rPr>
              <a:t>(24 : 365=0,066)</a:t>
            </a:r>
            <a:endParaRPr lang="ru-RU" sz="32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4800" b="1" strike="noStrike" spc="-1" dirty="0">
                <a:solidFill>
                  <a:srgbClr val="CE181E"/>
                </a:solidFill>
                <a:latin typeface="Calibri"/>
              </a:rPr>
              <a:t>ВЫВОД</a:t>
            </a:r>
          </a:p>
        </p:txBody>
      </p:sp>
      <p:sp>
        <p:nvSpPr>
          <p:cNvPr id="340" name="TextShape 2"/>
          <p:cNvSpPr txBox="1"/>
          <p:nvPr/>
        </p:nvSpPr>
        <p:spPr>
          <a:xfrm>
            <a:off x="439920" y="1434600"/>
            <a:ext cx="7984080" cy="43621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>
              <a:spcBef>
                <a:spcPts val="1191"/>
              </a:spcBef>
              <a:spcAft>
                <a:spcPts val="992"/>
              </a:spcAft>
            </a:pPr>
            <a:r>
              <a:rPr lang="ru-RU" sz="2600" b="0" strike="noStrike" spc="-1">
                <a:latin typeface="Arial"/>
              </a:rPr>
              <a:t>Человечество в процессе жизнедеятельности безусловно влияет на различные экологические системы. </a:t>
            </a:r>
          </a:p>
          <a:p>
            <a:pPr algn="ctr">
              <a:spcBef>
                <a:spcPts val="1191"/>
              </a:spcBef>
              <a:spcAft>
                <a:spcPts val="992"/>
              </a:spcAft>
            </a:pPr>
            <a:r>
              <a:rPr lang="ru-RU" sz="2600" b="0" strike="noStrike" spc="-1">
                <a:latin typeface="Arial"/>
              </a:rPr>
              <a:t>Только объединение всего человечества вокруг глобальных экологических проблем может позволить их решить. Мы сможем изменить ситуацию к лучшему, только начав с себя. Это будет первый шаг на долгом пути поиска выхода из экологического кризиса.</a:t>
            </a:r>
          </a:p>
          <a:p>
            <a:endParaRPr lang="ru-RU" sz="2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Calibri" pitchFamily="34" charset="0"/>
              </a:rPr>
              <a:t>РЕФЛЕКСИЯ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pPr>
              <a:buNone/>
            </a:pPr>
            <a:endParaRPr lang="en-US" sz="3200" b="1" dirty="0">
              <a:latin typeface="Calibri" pitchFamily="34" charset="0"/>
            </a:endParaRPr>
          </a:p>
          <a:p>
            <a:pPr>
              <a:buNone/>
            </a:pPr>
            <a:endParaRPr lang="en-US" sz="3200" b="1" dirty="0">
              <a:latin typeface="Calibri" pitchFamily="34" charset="0"/>
            </a:endParaRPr>
          </a:p>
          <a:p>
            <a:pPr>
              <a:buNone/>
            </a:pPr>
            <a:endParaRPr lang="en-US" sz="3200" b="1" dirty="0">
              <a:latin typeface="Calibri" pitchFamily="34" charset="0"/>
            </a:endParaRPr>
          </a:p>
          <a:p>
            <a:pPr>
              <a:buNone/>
            </a:pPr>
            <a:endParaRPr lang="en-US" sz="3200" b="1" dirty="0">
              <a:latin typeface="Calibri" pitchFamily="34" charset="0"/>
            </a:endParaRPr>
          </a:p>
          <a:p>
            <a:pPr>
              <a:buNone/>
            </a:pPr>
            <a:endParaRPr lang="en-US" sz="3200" b="1" dirty="0">
              <a:latin typeface="Calibri" pitchFamily="34" charset="0"/>
            </a:endParaRPr>
          </a:p>
          <a:p>
            <a:pPr>
              <a:buNone/>
            </a:pPr>
            <a:endParaRPr lang="en-US" sz="3200" b="1" dirty="0">
              <a:latin typeface="Calibri" pitchFamily="34" charset="0"/>
            </a:endParaRPr>
          </a:p>
          <a:p>
            <a:pPr>
              <a:buNone/>
            </a:pPr>
            <a:endParaRPr lang="en-US" sz="3200" b="1" dirty="0">
              <a:latin typeface="Calibri" pitchFamily="34" charset="0"/>
            </a:endParaRPr>
          </a:p>
          <a:p>
            <a:pPr>
              <a:buNone/>
            </a:pPr>
            <a:endParaRPr lang="en-US" sz="3200" b="1" dirty="0">
              <a:latin typeface="Calibri" pitchFamily="34" charset="0"/>
            </a:endParaRPr>
          </a:p>
          <a:p>
            <a:pPr>
              <a:buNone/>
            </a:pPr>
            <a:endParaRPr lang="en-US" sz="3200" b="1" dirty="0">
              <a:latin typeface="Calibri" pitchFamily="34" charset="0"/>
            </a:endParaRPr>
          </a:p>
          <a:p>
            <a:pPr>
              <a:buNone/>
            </a:pPr>
            <a:endParaRPr lang="en-US" sz="3200" b="1" dirty="0">
              <a:latin typeface="Calibri" pitchFamily="34" charset="0"/>
            </a:endParaRPr>
          </a:p>
          <a:p>
            <a:pPr>
              <a:buNone/>
            </a:pPr>
            <a:endParaRPr lang="en-US" sz="3200" b="1" dirty="0">
              <a:latin typeface="Calibri" pitchFamily="34" charset="0"/>
            </a:endParaRPr>
          </a:p>
          <a:p>
            <a:pPr>
              <a:buNone/>
            </a:pPr>
            <a:endParaRPr lang="en-US" sz="3200" b="1" dirty="0">
              <a:latin typeface="Calibri" pitchFamily="34" charset="0"/>
            </a:endParaRPr>
          </a:p>
          <a:p>
            <a:pPr>
              <a:buNone/>
            </a:pPr>
            <a:endParaRPr lang="en-US" sz="3200" b="1" dirty="0">
              <a:latin typeface="Calibri" pitchFamily="34" charset="0"/>
            </a:endParaRPr>
          </a:p>
          <a:p>
            <a:pPr>
              <a:buNone/>
            </a:pPr>
            <a:endParaRPr lang="en-US" sz="3200" b="1" dirty="0">
              <a:latin typeface="Calibri" pitchFamily="34" charset="0"/>
            </a:endParaRPr>
          </a:p>
          <a:p>
            <a:pPr>
              <a:buNone/>
            </a:pPr>
            <a:endParaRPr lang="en-US" sz="3200" b="1" dirty="0">
              <a:latin typeface="Calibri" pitchFamily="34" charset="0"/>
            </a:endParaRPr>
          </a:p>
          <a:p>
            <a:pPr>
              <a:buNone/>
            </a:pPr>
            <a:endParaRPr lang="en-US" sz="3200" b="1" dirty="0">
              <a:latin typeface="Calibri" pitchFamily="34" charset="0"/>
            </a:endParaRPr>
          </a:p>
          <a:p>
            <a:pPr algn="ctr">
              <a:buNone/>
            </a:pPr>
            <a:r>
              <a:rPr lang="ru-RU" sz="3200" b="1" dirty="0">
                <a:latin typeface="Calibri" pitchFamily="34" charset="0"/>
              </a:rPr>
              <a:t>Определите как вы работали сегодня на уроке</a:t>
            </a:r>
            <a:endParaRPr lang="ru-RU" sz="3200" dirty="0">
              <a:latin typeface="Calibri" pitchFamily="34" charset="0"/>
            </a:endParaRPr>
          </a:p>
          <a:p>
            <a:r>
              <a:rPr lang="ru-RU" sz="3200" dirty="0">
                <a:latin typeface="Calibri" pitchFamily="34" charset="0"/>
              </a:rPr>
              <a:t>Спустя рукава</a:t>
            </a:r>
          </a:p>
          <a:p>
            <a:r>
              <a:rPr lang="ru-RU" sz="3200" dirty="0">
                <a:latin typeface="Calibri" pitchFamily="34" charset="0"/>
              </a:rPr>
              <a:t>Краем уха</a:t>
            </a:r>
          </a:p>
          <a:p>
            <a:r>
              <a:rPr lang="ru-RU" sz="3200" dirty="0">
                <a:latin typeface="Calibri" pitchFamily="34" charset="0"/>
              </a:rPr>
              <a:t>Как рыба об лед</a:t>
            </a:r>
          </a:p>
          <a:p>
            <a:r>
              <a:rPr lang="ru-RU" sz="3200" dirty="0">
                <a:latin typeface="Calibri" pitchFamily="34" charset="0"/>
              </a:rPr>
              <a:t>Шевелить мозгами</a:t>
            </a:r>
          </a:p>
          <a:p>
            <a:r>
              <a:rPr lang="ru-RU" sz="3200" dirty="0">
                <a:latin typeface="Calibri" pitchFamily="34" charset="0"/>
              </a:rPr>
              <a:t>Ловить ворон</a:t>
            </a:r>
          </a:p>
          <a:p>
            <a:r>
              <a:rPr lang="ru-RU" sz="3200" dirty="0">
                <a:latin typeface="Calibri" pitchFamily="34" charset="0"/>
              </a:rPr>
              <a:t>В два счета</a:t>
            </a:r>
          </a:p>
          <a:p>
            <a:r>
              <a:rPr lang="ru-RU" sz="3200" dirty="0">
                <a:latin typeface="Calibri" pitchFamily="34" charset="0"/>
              </a:rPr>
              <a:t>Войти во вкус</a:t>
            </a:r>
          </a:p>
          <a:p>
            <a:r>
              <a:rPr lang="ru-RU" sz="3200" dirty="0">
                <a:latin typeface="Calibri" pitchFamily="34" charset="0"/>
              </a:rPr>
              <a:t>Держать ухо востро</a:t>
            </a:r>
          </a:p>
          <a:p>
            <a:r>
              <a:rPr lang="ru-RU" sz="3200" dirty="0">
                <a:latin typeface="Calibri" pitchFamily="34" charset="0"/>
              </a:rPr>
              <a:t>Комар носа не подточит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TextShape 1"/>
          <p:cNvSpPr txBox="1"/>
          <p:nvPr/>
        </p:nvSpPr>
        <p:spPr>
          <a:xfrm>
            <a:off x="457200" y="274680"/>
            <a:ext cx="8229240" cy="17413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3600" b="1" strike="noStrike" spc="-1">
                <a:solidFill>
                  <a:srgbClr val="CE181E"/>
                </a:solidFill>
                <a:latin typeface="Times New Roman"/>
                <a:ea typeface="Microsoft YaHei"/>
              </a:rPr>
              <a:t>Домашнее задание. </a:t>
            </a:r>
            <a:br/>
            <a:r>
              <a:rPr lang="ru-RU" sz="3600" b="1" strike="noStrike" spc="-1">
                <a:solidFill>
                  <a:srgbClr val="CE181E"/>
                </a:solidFill>
                <a:latin typeface="Times New Roman"/>
                <a:ea typeface="Microsoft YaHei"/>
              </a:rPr>
              <a:t>Написать   эссе  </a:t>
            </a:r>
            <a:br/>
            <a:r>
              <a:rPr lang="ru-RU" sz="3600" b="1" strike="noStrike" spc="-1">
                <a:solidFill>
                  <a:srgbClr val="CE181E"/>
                </a:solidFill>
                <a:latin typeface="Times New Roman"/>
                <a:ea typeface="Microsoft YaHei"/>
              </a:rPr>
              <a:t>«Моя помощь природе»</a:t>
            </a:r>
            <a:endParaRPr lang="ru-RU" sz="3600" b="1" strike="noStrike" spc="-1">
              <a:solidFill>
                <a:srgbClr val="CE181E"/>
              </a:solidFill>
              <a:latin typeface="Times New Roman"/>
            </a:endParaRPr>
          </a:p>
        </p:txBody>
      </p:sp>
      <p:sp>
        <p:nvSpPr>
          <p:cNvPr id="342" name="TextShape 2"/>
          <p:cNvSpPr txBox="1"/>
          <p:nvPr/>
        </p:nvSpPr>
        <p:spPr>
          <a:xfrm>
            <a:off x="2016000" y="2520000"/>
            <a:ext cx="5649480" cy="2088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ru-RU" sz="4800" b="1" strike="noStrike" spc="-1">
                <a:solidFill>
                  <a:srgbClr val="CE181E"/>
                </a:solidFill>
                <a:latin typeface="Arial"/>
              </a:rPr>
              <a:t>СПАСИБО </a:t>
            </a:r>
            <a:endParaRPr lang="ru-RU" sz="4800" b="0" strike="noStrike" spc="-1">
              <a:latin typeface="Arial"/>
            </a:endParaRPr>
          </a:p>
          <a:p>
            <a:pPr algn="ctr"/>
            <a:r>
              <a:rPr lang="ru-RU" sz="4800" b="1" strike="noStrike" spc="-1">
                <a:solidFill>
                  <a:srgbClr val="CE181E"/>
                </a:solidFill>
                <a:latin typeface="Arial"/>
              </a:rPr>
              <a:t>ЗА ВНИМАНИЕ!</a:t>
            </a:r>
            <a:endParaRPr lang="ru-RU" sz="48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88000" lnSpcReduction="20000"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C00000"/>
                </a:solidFill>
                <a:latin typeface="Arial Black"/>
              </a:rPr>
              <a:t>Промышленная революция</a:t>
            </a:r>
            <a:br/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4" name="TextShape 2"/>
          <p:cNvSpPr txBox="1"/>
          <p:nvPr/>
        </p:nvSpPr>
        <p:spPr>
          <a:xfrm>
            <a:off x="539640" y="1196640"/>
            <a:ext cx="3466440" cy="4425120"/>
          </a:xfrm>
          <a:prstGeom prst="rect">
            <a:avLst/>
          </a:prstGeom>
          <a:noFill/>
          <a:ln w="9360"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1" strike="noStrike" spc="-1">
                <a:solidFill>
                  <a:srgbClr val="000000"/>
                </a:solidFill>
                <a:latin typeface="Arial Black"/>
              </a:rPr>
              <a:t>освоение ископаемых видов энергии (каменного угля, нефти, газа)</a:t>
            </a:r>
            <a:endParaRPr lang="ru-RU" sz="20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1" strike="noStrike" spc="-1">
                <a:solidFill>
                  <a:srgbClr val="000000"/>
                </a:solidFill>
                <a:latin typeface="Arial Black"/>
              </a:rPr>
              <a:t>изобретение парового двигателя</a:t>
            </a:r>
            <a:endParaRPr lang="ru-RU" sz="20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1" strike="noStrike" spc="-1">
                <a:solidFill>
                  <a:srgbClr val="000000"/>
                </a:solidFill>
                <a:latin typeface="Arial Black"/>
              </a:rPr>
              <a:t>применение механизированного транспорта и различных машин</a:t>
            </a:r>
            <a:endParaRPr lang="ru-RU" sz="20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1" strike="noStrike" spc="-1">
                <a:solidFill>
                  <a:srgbClr val="000000"/>
                </a:solidFill>
                <a:latin typeface="Arial Black"/>
              </a:rPr>
              <a:t>преобразование производительных сил</a:t>
            </a:r>
            <a:endParaRPr lang="ru-RU" sz="2000" b="1" strike="noStrike" spc="-1">
              <a:solidFill>
                <a:srgbClr val="0076A3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ru-RU" sz="2000" b="1" strike="noStrike" spc="-1">
              <a:solidFill>
                <a:srgbClr val="0076A3"/>
              </a:solidFill>
              <a:latin typeface="Constantia"/>
            </a:endParaRPr>
          </a:p>
        </p:txBody>
      </p:sp>
      <p:pic>
        <p:nvPicPr>
          <p:cNvPr id="265" name="Picture 2"/>
          <p:cNvPicPr/>
          <p:nvPr/>
        </p:nvPicPr>
        <p:blipFill>
          <a:blip r:embed="rId2"/>
          <a:stretch/>
        </p:blipFill>
        <p:spPr>
          <a:xfrm>
            <a:off x="4428000" y="1196640"/>
            <a:ext cx="4457520" cy="5184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65500" lnSpcReduction="20000"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C00000"/>
                </a:solidFill>
                <a:latin typeface="Arial Black"/>
              </a:rPr>
              <a:t>Научно-техническая революция (НТР)</a:t>
            </a:r>
            <a:br/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7" name="TextShape 2"/>
          <p:cNvSpPr txBox="1"/>
          <p:nvPr/>
        </p:nvSpPr>
        <p:spPr>
          <a:xfrm>
            <a:off x="457200" y="1214280"/>
            <a:ext cx="8229240" cy="4911480"/>
          </a:xfrm>
          <a:prstGeom prst="rect">
            <a:avLst/>
          </a:prstGeom>
          <a:noFill/>
          <a:ln w="9360"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1" strike="noStrike" spc="-1">
                <a:solidFill>
                  <a:srgbClr val="000000"/>
                </a:solidFill>
                <a:latin typeface="Arial Black"/>
              </a:rPr>
              <a:t>загрязнение окружающей среды</a:t>
            </a:r>
            <a:endParaRPr lang="ru-RU" sz="24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1" strike="noStrike" spc="-1">
                <a:solidFill>
                  <a:srgbClr val="000000"/>
                </a:solidFill>
                <a:latin typeface="Arial Black"/>
              </a:rPr>
              <a:t>энергетический кризис</a:t>
            </a:r>
            <a:endParaRPr lang="ru-RU" sz="2400" b="1" strike="noStrike" spc="-1">
              <a:solidFill>
                <a:srgbClr val="0076A3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1" strike="noStrike" spc="-1">
                <a:solidFill>
                  <a:srgbClr val="000000"/>
                </a:solidFill>
                <a:latin typeface="Arial Black"/>
              </a:rPr>
              <a:t>глобальные экологические катастрофы</a:t>
            </a:r>
            <a:endParaRPr lang="ru-RU" sz="2400" b="1" strike="noStrike" spc="-1">
              <a:solidFill>
                <a:srgbClr val="0076A3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lang="ru-RU" sz="2400" b="1" strike="noStrike" spc="-1">
              <a:solidFill>
                <a:srgbClr val="0076A3"/>
              </a:solidFill>
              <a:latin typeface="Constantia"/>
            </a:endParaRPr>
          </a:p>
        </p:txBody>
      </p:sp>
      <p:pic>
        <p:nvPicPr>
          <p:cNvPr id="268" name="Picture 2"/>
          <p:cNvPicPr/>
          <p:nvPr/>
        </p:nvPicPr>
        <p:blipFill>
          <a:blip r:embed="rId2"/>
          <a:stretch/>
        </p:blipFill>
        <p:spPr>
          <a:xfrm>
            <a:off x="1357200" y="2571840"/>
            <a:ext cx="6357600" cy="41518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TextShape 1"/>
          <p:cNvSpPr txBox="1"/>
          <p:nvPr/>
        </p:nvSpPr>
        <p:spPr>
          <a:xfrm>
            <a:off x="457200" y="272880"/>
            <a:ext cx="8146800" cy="63540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98500"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C00000"/>
                </a:solidFill>
                <a:latin typeface="Arial Black"/>
              </a:rPr>
              <a:t>АНТРОПОГЕННЫЕ ФАКТОРЫ</a:t>
            </a: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70" name="Содержимое 4"/>
          <p:cNvPicPr/>
          <p:nvPr/>
        </p:nvPicPr>
        <p:blipFill>
          <a:blip r:embed="rId2"/>
          <a:stretch/>
        </p:blipFill>
        <p:spPr>
          <a:xfrm>
            <a:off x="467640" y="980640"/>
            <a:ext cx="8218800" cy="4320000"/>
          </a:xfrm>
          <a:prstGeom prst="rect">
            <a:avLst/>
          </a:prstGeom>
          <a:ln w="9360">
            <a:noFill/>
          </a:ln>
        </p:spPr>
      </p:pic>
      <p:sp>
        <p:nvSpPr>
          <p:cNvPr id="271" name="TextShape 2"/>
          <p:cNvSpPr txBox="1"/>
          <p:nvPr/>
        </p:nvSpPr>
        <p:spPr>
          <a:xfrm>
            <a:off x="457200" y="5373360"/>
            <a:ext cx="8218800" cy="752760"/>
          </a:xfrm>
          <a:prstGeom prst="rect">
            <a:avLst/>
          </a:prstGeom>
          <a:noFill/>
          <a:ln w="9360">
            <a:noFill/>
          </a:ln>
        </p:spPr>
        <p:txBody>
          <a:bodyPr/>
          <a:lstStyle/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lang="ru-RU" sz="2800" b="1" strike="noStrike" spc="-1">
                <a:solidFill>
                  <a:srgbClr val="C00000"/>
                </a:solidFill>
                <a:latin typeface="Arial Black"/>
              </a:rPr>
              <a:t>ГЛОБАЛЬНЫЙ ЭКОЛОГИЧЕСКИЙ КРИЗИС</a:t>
            </a:r>
            <a:endParaRPr lang="ru-RU" sz="2800" b="1" strike="noStrike" spc="-1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90500"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C00000"/>
                </a:solidFill>
                <a:latin typeface="Arial Black"/>
              </a:rPr>
              <a:t>экологическая катастрофа 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3" name="TextShape 2"/>
          <p:cNvSpPr txBox="1"/>
          <p:nvPr/>
        </p:nvSpPr>
        <p:spPr>
          <a:xfrm>
            <a:off x="457200" y="1600200"/>
            <a:ext cx="8229240" cy="1256760"/>
          </a:xfrm>
          <a:prstGeom prst="rect">
            <a:avLst/>
          </a:prstGeom>
          <a:noFill/>
          <a:ln w="9360">
            <a:noFill/>
          </a:ln>
        </p:spPr>
        <p:txBody>
          <a:bodyPr/>
          <a:lstStyle/>
          <a:p>
            <a:pPr marL="343080" indent="-342720" algn="ctr">
              <a:lnSpc>
                <a:spcPct val="100000"/>
              </a:lnSpc>
              <a:spcBef>
                <a:spcPts val="479"/>
              </a:spcBef>
            </a:pPr>
            <a:r>
              <a:rPr lang="ru-RU" sz="2400" b="1" strike="noStrike" spc="-1">
                <a:solidFill>
                  <a:srgbClr val="C00000"/>
                </a:solidFill>
                <a:latin typeface="Arial Black"/>
              </a:rPr>
              <a:t>переход системы из одного устойчивого состояния в другое</a:t>
            </a:r>
            <a:endParaRPr lang="ru-RU" sz="2400" b="1" strike="noStrike" spc="-1">
              <a:solidFill>
                <a:srgbClr val="0076A3"/>
              </a:solidFill>
              <a:latin typeface="Constantia"/>
            </a:endParaRPr>
          </a:p>
        </p:txBody>
      </p:sp>
      <p:pic>
        <p:nvPicPr>
          <p:cNvPr id="274" name="Picture 1"/>
          <p:cNvPicPr/>
          <p:nvPr/>
        </p:nvPicPr>
        <p:blipFill>
          <a:blip r:embed="rId2"/>
          <a:stretch/>
        </p:blipFill>
        <p:spPr>
          <a:xfrm>
            <a:off x="467640" y="2421000"/>
            <a:ext cx="2520000" cy="1728000"/>
          </a:xfrm>
          <a:prstGeom prst="rect">
            <a:avLst/>
          </a:prstGeom>
          <a:ln>
            <a:noFill/>
          </a:ln>
        </p:spPr>
      </p:pic>
      <p:pic>
        <p:nvPicPr>
          <p:cNvPr id="275" name="Picture 2"/>
          <p:cNvPicPr/>
          <p:nvPr/>
        </p:nvPicPr>
        <p:blipFill>
          <a:blip r:embed="rId3"/>
          <a:stretch/>
        </p:blipFill>
        <p:spPr>
          <a:xfrm>
            <a:off x="6300360" y="2493000"/>
            <a:ext cx="2376000" cy="1728000"/>
          </a:xfrm>
          <a:prstGeom prst="rect">
            <a:avLst/>
          </a:prstGeom>
          <a:ln>
            <a:noFill/>
          </a:ln>
        </p:spPr>
      </p:pic>
      <p:pic>
        <p:nvPicPr>
          <p:cNvPr id="276" name="Picture 7"/>
          <p:cNvPicPr/>
          <p:nvPr/>
        </p:nvPicPr>
        <p:blipFill>
          <a:blip r:embed="rId4"/>
          <a:stretch/>
        </p:blipFill>
        <p:spPr>
          <a:xfrm>
            <a:off x="3204000" y="2781000"/>
            <a:ext cx="2880720" cy="1944000"/>
          </a:xfrm>
          <a:prstGeom prst="rect">
            <a:avLst/>
          </a:prstGeom>
          <a:ln w="9360">
            <a:noFill/>
          </a:ln>
        </p:spPr>
      </p:pic>
      <p:pic>
        <p:nvPicPr>
          <p:cNvPr id="277" name="Picture 4"/>
          <p:cNvPicPr/>
          <p:nvPr/>
        </p:nvPicPr>
        <p:blipFill>
          <a:blip r:embed="rId5"/>
          <a:stretch/>
        </p:blipFill>
        <p:spPr>
          <a:xfrm>
            <a:off x="6300360" y="4509000"/>
            <a:ext cx="2376000" cy="1988640"/>
          </a:xfrm>
          <a:prstGeom prst="rect">
            <a:avLst/>
          </a:prstGeom>
          <a:ln>
            <a:noFill/>
          </a:ln>
        </p:spPr>
      </p:pic>
      <p:pic>
        <p:nvPicPr>
          <p:cNvPr id="278" name="Picture 2"/>
          <p:cNvPicPr/>
          <p:nvPr/>
        </p:nvPicPr>
        <p:blipFill>
          <a:blip r:embed="rId6"/>
          <a:stretch/>
        </p:blipFill>
        <p:spPr>
          <a:xfrm>
            <a:off x="395640" y="4509000"/>
            <a:ext cx="2592000" cy="1997640"/>
          </a:xfrm>
          <a:prstGeom prst="rect">
            <a:avLst/>
          </a:prstGeom>
          <a:ln>
            <a:noFill/>
          </a:ln>
        </p:spPr>
      </p:pic>
      <p:pic>
        <p:nvPicPr>
          <p:cNvPr id="279" name="Picture 4"/>
          <p:cNvPicPr/>
          <p:nvPr/>
        </p:nvPicPr>
        <p:blipFill>
          <a:blip r:embed="rId7"/>
          <a:stretch/>
        </p:blipFill>
        <p:spPr>
          <a:xfrm>
            <a:off x="3348000" y="4797000"/>
            <a:ext cx="2664000" cy="1781640"/>
          </a:xfrm>
          <a:prstGeom prst="rect">
            <a:avLst/>
          </a:prstGeom>
          <a:ln>
            <a:noFill/>
          </a:ln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F984DE7C-E17C-4C3D-8D78-962FC7EE9412}"/>
                  </a:ext>
                </a:extLst>
              </p14:cNvPr>
              <p14:cNvContentPartPr/>
              <p14:nvPr/>
            </p14:nvContentPartPr>
            <p14:xfrm>
              <a:off x="7950600" y="5946840"/>
              <a:ext cx="73440" cy="100800"/>
            </p14:xfrm>
          </p:contentPart>
        </mc:Choice>
        <mc:Fallback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F984DE7C-E17C-4C3D-8D78-962FC7EE941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941240" y="5937480"/>
                <a:ext cx="92160" cy="1195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88000" lnSpcReduction="20000"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-1" dirty="0">
                <a:solidFill>
                  <a:srgbClr val="C00000"/>
                </a:solidFill>
                <a:latin typeface="Arial Black"/>
              </a:rPr>
              <a:t>ГЛОБАЛЬНЫЕ ПРОБЛЕМЫ</a:t>
            </a:r>
            <a:br>
              <a:rPr/>
            </a:br>
            <a:endParaRPr lang="ru-RU" sz="4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9360"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76A3"/>
              </a:buClr>
              <a:buFont typeface="Arial"/>
              <a:buChar char="•"/>
            </a:pPr>
            <a:r>
              <a:rPr lang="ru-RU" sz="2400" b="1" strike="noStrike" spc="-1" dirty="0">
                <a:solidFill>
                  <a:srgbClr val="0076A3"/>
                </a:solidFill>
                <a:latin typeface="Arial Black"/>
              </a:rPr>
              <a:t>ЗАГРЯЗНЕНИЕ АТМОСФЕРЫ</a:t>
            </a:r>
            <a:endParaRPr lang="ru-RU" sz="2400" b="1" strike="noStrike" spc="-1" dirty="0">
              <a:solidFill>
                <a:srgbClr val="0076A3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76A3"/>
              </a:buClr>
              <a:buFont typeface="Arial"/>
              <a:buChar char="•"/>
            </a:pPr>
            <a:r>
              <a:rPr lang="ru-RU" sz="2400" b="1" strike="noStrike" spc="-1" dirty="0">
                <a:solidFill>
                  <a:srgbClr val="0076A3"/>
                </a:solidFill>
                <a:latin typeface="Arial Black"/>
              </a:rPr>
              <a:t>ЗАГРЯЗНЕНИЯ </a:t>
            </a:r>
            <a:r>
              <a:rPr lang="ru-RU" sz="2400" b="1" spc="-1" dirty="0">
                <a:solidFill>
                  <a:srgbClr val="0076A3"/>
                </a:solidFill>
                <a:latin typeface="Arial Black"/>
              </a:rPr>
              <a:t>ГИДРОСФЕРЫ</a:t>
            </a:r>
            <a:endParaRPr lang="ru-RU" sz="2400" b="1" strike="noStrike" spc="-1" dirty="0">
              <a:solidFill>
                <a:srgbClr val="0076A3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76A3"/>
              </a:buClr>
              <a:buFont typeface="Arial"/>
              <a:buChar char="•"/>
            </a:pPr>
            <a:r>
              <a:rPr lang="ru-RU" sz="2400" b="1" strike="noStrike" spc="-1" dirty="0">
                <a:solidFill>
                  <a:srgbClr val="0076A3"/>
                </a:solidFill>
                <a:latin typeface="Arial Black"/>
              </a:rPr>
              <a:t>УНИЧТОЖЕНИЕ ЛЕСОВ</a:t>
            </a:r>
            <a:endParaRPr lang="ru-RU" sz="2400" b="1" strike="noStrike" spc="-1" dirty="0">
              <a:solidFill>
                <a:srgbClr val="0076A3"/>
              </a:solidFill>
              <a:latin typeface="Constantia"/>
            </a:endParaRPr>
          </a:p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76A3"/>
              </a:buClr>
              <a:buFont typeface="Arial"/>
              <a:buChar char="•"/>
            </a:pPr>
            <a:endParaRPr lang="ru-RU" sz="2400" b="1" strike="noStrike" spc="-1" dirty="0">
              <a:solidFill>
                <a:srgbClr val="0076A3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lang="ru-RU" sz="2400" b="1" strike="noStrike" spc="-1" dirty="0">
              <a:solidFill>
                <a:srgbClr val="0076A3"/>
              </a:solidFill>
              <a:latin typeface="Constantia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lang="ru-RU" sz="2400" b="1" strike="noStrike" spc="-1" dirty="0">
              <a:solidFill>
                <a:srgbClr val="0076A3"/>
              </a:solidFill>
              <a:latin typeface="Constant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98500"/>
          </a:bodyPr>
          <a:lstStyle/>
          <a:p>
            <a:pPr algn="ctr">
              <a:lnSpc>
                <a:spcPct val="100000"/>
              </a:lnSpc>
            </a:pPr>
            <a:r>
              <a:rPr lang="ru-RU" sz="4000" b="1" strike="noStrike" spc="-1">
                <a:solidFill>
                  <a:srgbClr val="C00000"/>
                </a:solidFill>
                <a:latin typeface="Arial Black"/>
              </a:rPr>
              <a:t>ЗАГРЯЗНЕНИЕ АТМОСФЕРЫ</a:t>
            </a:r>
            <a:endParaRPr lang="ru-RU" sz="4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83" name="Picture 2"/>
          <p:cNvPicPr/>
          <p:nvPr/>
        </p:nvPicPr>
        <p:blipFill>
          <a:blip r:embed="rId2"/>
          <a:stretch/>
        </p:blipFill>
        <p:spPr>
          <a:xfrm>
            <a:off x="683640" y="1268640"/>
            <a:ext cx="7848360" cy="51843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90000" lnSpcReduction="20000"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C00000"/>
                </a:solidFill>
                <a:latin typeface="Cambria Math"/>
                <a:ea typeface="Cambria Math"/>
              </a:rPr>
              <a:t>Загрязнение атмосферы</a:t>
            </a:r>
            <a:br/>
            <a:r>
              <a:rPr lang="ru-RU" sz="4400" b="1" strike="noStrike" spc="-1">
                <a:solidFill>
                  <a:srgbClr val="C00000"/>
                </a:solidFill>
                <a:latin typeface="Cambria Math"/>
                <a:ea typeface="Cambria Math"/>
              </a:rPr>
              <a:t>(столбчатая диаграмма)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85" name="Picture 2"/>
          <p:cNvPicPr/>
          <p:nvPr/>
        </p:nvPicPr>
        <p:blipFill>
          <a:blip r:embed="rId2"/>
          <a:stretch/>
        </p:blipFill>
        <p:spPr>
          <a:xfrm>
            <a:off x="323640" y="1484640"/>
            <a:ext cx="8568720" cy="5184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planettt5</Template>
  <TotalTime>664</TotalTime>
  <Words>956</Words>
  <Application>Microsoft Office PowerPoint</Application>
  <PresentationFormat>Экран (4:3)</PresentationFormat>
  <Paragraphs>121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29</vt:i4>
      </vt:variant>
    </vt:vector>
  </HeadingPairs>
  <TitlesOfParts>
    <vt:vector size="44" baseType="lpstr">
      <vt:lpstr>Microsoft YaHei</vt:lpstr>
      <vt:lpstr>Arial</vt:lpstr>
      <vt:lpstr>Arial Black</vt:lpstr>
      <vt:lpstr>Calibri</vt:lpstr>
      <vt:lpstr>Cambria Math</vt:lpstr>
      <vt:lpstr>Constantia</vt:lpstr>
      <vt:lpstr>DejaVu Sans</vt:lpstr>
      <vt:lpstr>Symbol</vt:lpstr>
      <vt:lpstr>Times New Roman</vt:lpstr>
      <vt:lpstr>Wingdings</vt:lpstr>
      <vt:lpstr>Office Theme</vt:lpstr>
      <vt:lpstr>Office Theme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</vt:lpstr>
      <vt:lpstr>Презентация PowerPoint</vt:lpstr>
    </vt:vector>
  </TitlesOfParts>
  <Company>Lenovo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Человек как житель биосферы и его влияние на природу Земли</dc:title>
  <dc:subject/>
  <dc:creator>User</dc:creator>
  <dc:description/>
  <cp:lastModifiedBy>Учитель</cp:lastModifiedBy>
  <cp:revision>132</cp:revision>
  <dcterms:created xsi:type="dcterms:W3CDTF">2012-11-04T05:07:17Z</dcterms:created>
  <dcterms:modified xsi:type="dcterms:W3CDTF">2023-04-04T05:13:30Z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Company">
    <vt:lpwstr>Lenovo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4</vt:i4>
  </property>
  <property fmtid="{D5CDD505-2E9C-101B-9397-08002B2CF9AE}" pid="8" name="Notes">
    <vt:i4>0</vt:i4>
  </property>
  <property fmtid="{D5CDD505-2E9C-101B-9397-08002B2CF9AE}" pid="9" name="PresentationFormat">
    <vt:lpwstr>Экран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43</vt:i4>
  </property>
</Properties>
</file>