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3" r:id="rId2"/>
    <p:sldMasterId id="2147483695" r:id="rId3"/>
    <p:sldMasterId id="2147483707" r:id="rId4"/>
    <p:sldMasterId id="2147483719" r:id="rId5"/>
  </p:sldMasterIdLst>
  <p:sldIdLst>
    <p:sldId id="257" r:id="rId6"/>
    <p:sldId id="261" r:id="rId7"/>
    <p:sldId id="275" r:id="rId8"/>
    <p:sldId id="277" r:id="rId9"/>
    <p:sldId id="279" r:id="rId10"/>
    <p:sldId id="258" r:id="rId11"/>
    <p:sldId id="263" r:id="rId12"/>
    <p:sldId id="270" r:id="rId13"/>
    <p:sldId id="265" r:id="rId14"/>
    <p:sldId id="266" r:id="rId15"/>
    <p:sldId id="268" r:id="rId16"/>
    <p:sldId id="267" r:id="rId17"/>
    <p:sldId id="269" r:id="rId18"/>
    <p:sldId id="271" r:id="rId19"/>
    <p:sldId id="272" r:id="rId20"/>
    <p:sldId id="273" r:id="rId21"/>
    <p:sldId id="260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radley Hand ITC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radley Hand ITC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radley Hand ITC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radley Hand ITC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radley Hand ITC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radley Hand ITC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radley Hand ITC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radley Hand ITC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radley Hand ITC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80"/>
    <a:srgbClr val="9999FF"/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3" autoAdjust="0"/>
    <p:restoredTop sz="94660"/>
  </p:normalViewPr>
  <p:slideViewPr>
    <p:cSldViewPr>
      <p:cViewPr varScale="1">
        <p:scale>
          <a:sx n="69" d="100"/>
          <a:sy n="69" d="100"/>
        </p:scale>
        <p:origin x="-17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C8D2F67-7B74-4938-B7A3-4A26C16112E4}" type="datetimeFigureOut">
              <a:rPr lang="ru-RU"/>
              <a:pPr>
                <a:defRPr/>
              </a:pPr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250EC7C-C4A8-4E12-B3EA-4639AFEBB3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F88FE34-8862-4D46-B688-F49C704D9BDD}" type="datetimeFigureOut">
              <a:rPr lang="ru-RU"/>
              <a:pPr>
                <a:defRPr/>
              </a:pPr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3216B66-F7B7-40A3-9C74-FFA51FACE2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7BB28DF-9206-40DE-A17F-DA0192A22841}" type="datetimeFigureOut">
              <a:rPr lang="ru-RU"/>
              <a:pPr>
                <a:defRPr/>
              </a:pPr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4159587-6705-40CB-A08E-877A8153CD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53F6-F52C-4AE0-912D-EDE9AEF517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C419-391C-43CF-AE12-793695355B9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669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53F6-F52C-4AE0-912D-EDE9AEF517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C419-391C-43CF-AE12-793695355B9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474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53F6-F52C-4AE0-912D-EDE9AEF517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C419-391C-43CF-AE12-793695355B9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9159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53F6-F52C-4AE0-912D-EDE9AEF517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C419-391C-43CF-AE12-793695355B9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1432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53F6-F52C-4AE0-912D-EDE9AEF517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C419-391C-43CF-AE12-793695355B9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4454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53F6-F52C-4AE0-912D-EDE9AEF517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C419-391C-43CF-AE12-793695355B9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9911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53F6-F52C-4AE0-912D-EDE9AEF517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C419-391C-43CF-AE12-793695355B9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1850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53F6-F52C-4AE0-912D-EDE9AEF517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C419-391C-43CF-AE12-793695355B9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26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4B95FE3-F27D-4479-8EDB-D777FE95CF78}" type="datetimeFigureOut">
              <a:rPr lang="ru-RU"/>
              <a:pPr>
                <a:defRPr/>
              </a:pPr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CFFF4F-B847-4CA9-A55E-AD269B1302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53F6-F52C-4AE0-912D-EDE9AEF517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C419-391C-43CF-AE12-793695355B9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8099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53F6-F52C-4AE0-912D-EDE9AEF517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C419-391C-43CF-AE12-793695355B9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854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53F6-F52C-4AE0-912D-EDE9AEF517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C419-391C-43CF-AE12-793695355B9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3360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1258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4590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353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6777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4457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0355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00" y="404664"/>
            <a:ext cx="3600000" cy="5400000"/>
          </a:xfrm>
          <a:prstGeom prst="rect">
            <a:avLst/>
          </a:prstGeom>
          <a:effectLst/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6000" y="404664"/>
            <a:ext cx="3600000" cy="5400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345302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D6B0C91-981C-4D06-9E2A-0E592B34B9C8}" type="datetimeFigureOut">
              <a:rPr lang="ru-RU"/>
              <a:pPr>
                <a:defRPr/>
              </a:pPr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3D1B634-1DFB-4553-B972-8D651C88F9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3488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1142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5051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3764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7051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4837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3851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5060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2028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247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4CFFF17-781E-4D05-9619-22F2F061B9FE}" type="datetimeFigureOut">
              <a:rPr lang="ru-RU"/>
              <a:pPr>
                <a:defRPr/>
              </a:pPr>
              <a:t>04.02.2022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3EBBD8B-B573-4843-B1DA-03CCD9093C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00" y="404664"/>
            <a:ext cx="3600000" cy="5400000"/>
          </a:xfrm>
          <a:prstGeom prst="rect">
            <a:avLst/>
          </a:prstGeom>
          <a:effectLst/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6000" y="404664"/>
            <a:ext cx="3600000" cy="5400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6225809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70836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9404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9148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5309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237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1065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62166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4437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576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859C031-AE7A-44FC-8238-01C2F5594E5E}" type="datetimeFigureOut">
              <a:rPr lang="ru-RU"/>
              <a:pPr>
                <a:defRPr/>
              </a:pPr>
              <a:t>04.02.2022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A84ACC4-F50B-45E3-86A1-FD24ECEEF9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4114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00" y="404664"/>
            <a:ext cx="3600000" cy="5400000"/>
          </a:xfrm>
          <a:prstGeom prst="rect">
            <a:avLst/>
          </a:prstGeom>
          <a:effectLst/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6000" y="404664"/>
            <a:ext cx="3600000" cy="5400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05474664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27243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84633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51056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196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30E8AA9-49C2-4180-A10F-D7365E941B0B}" type="datetimeFigureOut">
              <a:rPr lang="ru-RU"/>
              <a:pPr>
                <a:defRPr/>
              </a:pPr>
              <a:t>04.02.2022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89BE8AA-8FB8-4DEF-A803-0524E28B1E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567AA46-5CD2-4E25-8E0E-A622A33C3607}" type="datetimeFigureOut">
              <a:rPr lang="ru-RU"/>
              <a:pPr>
                <a:defRPr/>
              </a:pPr>
              <a:t>04.02.2022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9FA99B1-6A73-46D9-8070-2E16BAD029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33975B0-333F-4DB2-8293-1A655876455E}" type="datetimeFigureOut">
              <a:rPr lang="ru-RU"/>
              <a:pPr>
                <a:defRPr/>
              </a:pPr>
              <a:t>04.02.2022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B2657E3-D411-4011-8FE0-6A79ADA3F7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65F2549-BBD0-4AE6-A735-E749AD4B95A4}" type="datetimeFigureOut">
              <a:rPr lang="ru-RU"/>
              <a:pPr>
                <a:defRPr/>
              </a:pPr>
              <a:t>04.02.2022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9805DB3-ADB8-43B7-93B7-3A118DDE7A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2" descr="https://avatanplus.com/files/resources/original/5700bcbf48023153dae14b3f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pic>
        <p:nvPicPr>
          <p:cNvPr id="1027" name="Picture 7" descr="D:\Лидия\шаблоны\Ольга Бор\Care Bears\облака.pn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2060575" y="1563688"/>
            <a:ext cx="4813300" cy="8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B4453F6-F52C-4AE0-912D-EDE9AEF517DE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04.02.2022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BCDC419-391C-43CF-AE12-793695355B9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1040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r="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04.02.2022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3180"/>
            </a:avLst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7991" y="6642556"/>
            <a:ext cx="73930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800" dirty="0" smtClean="0">
                <a:solidFill>
                  <a:srgbClr val="4F81BD">
                    <a:lumMod val="20000"/>
                    <a:lumOff val="80000"/>
                  </a:srgbClr>
                </a:solidFill>
                <a:latin typeface="Calibri"/>
              </a:rPr>
              <a:t>© </a:t>
            </a:r>
            <a:r>
              <a:rPr lang="en-US" sz="800" dirty="0" err="1" smtClean="0">
                <a:solidFill>
                  <a:srgbClr val="4F81BD">
                    <a:lumMod val="20000"/>
                    <a:lumOff val="80000"/>
                  </a:srgbClr>
                </a:solidFill>
                <a:latin typeface="Calibri"/>
              </a:rPr>
              <a:t>FokinaLida</a:t>
            </a:r>
            <a:endParaRPr lang="ru-RU" sz="800" dirty="0">
              <a:solidFill>
                <a:srgbClr val="4F81BD">
                  <a:lumMod val="20000"/>
                  <a:lumOff val="80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4938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r="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04.02.2022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3180"/>
            </a:avLst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7991" y="6642556"/>
            <a:ext cx="73930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800" dirty="0" smtClean="0">
                <a:solidFill>
                  <a:srgbClr val="4F81BD">
                    <a:lumMod val="20000"/>
                    <a:lumOff val="80000"/>
                  </a:srgbClr>
                </a:solidFill>
                <a:latin typeface="Calibri"/>
              </a:rPr>
              <a:t>© </a:t>
            </a:r>
            <a:r>
              <a:rPr lang="en-US" sz="800" dirty="0" err="1" smtClean="0">
                <a:solidFill>
                  <a:srgbClr val="4F81BD">
                    <a:lumMod val="20000"/>
                    <a:lumOff val="80000"/>
                  </a:srgbClr>
                </a:solidFill>
                <a:latin typeface="Calibri"/>
              </a:rPr>
              <a:t>FokinaLida</a:t>
            </a:r>
            <a:endParaRPr lang="ru-RU" sz="800" dirty="0">
              <a:solidFill>
                <a:srgbClr val="4F81BD">
                  <a:lumMod val="20000"/>
                  <a:lumOff val="80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9334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r="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04.02.2022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3180"/>
            </a:avLst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7991" y="6642556"/>
            <a:ext cx="73930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800" dirty="0" smtClean="0">
                <a:solidFill>
                  <a:srgbClr val="4F81BD">
                    <a:lumMod val="20000"/>
                    <a:lumOff val="80000"/>
                  </a:srgbClr>
                </a:solidFill>
                <a:latin typeface="Calibri"/>
              </a:rPr>
              <a:t>© </a:t>
            </a:r>
            <a:r>
              <a:rPr lang="en-US" sz="800" dirty="0" err="1" smtClean="0">
                <a:solidFill>
                  <a:srgbClr val="4F81BD">
                    <a:lumMod val="20000"/>
                    <a:lumOff val="80000"/>
                  </a:srgbClr>
                </a:solidFill>
                <a:latin typeface="Calibri"/>
              </a:rPr>
              <a:t>FokinaLida</a:t>
            </a:r>
            <a:endParaRPr lang="ru-RU" sz="800" dirty="0">
              <a:solidFill>
                <a:srgbClr val="4F81BD">
                  <a:lumMod val="20000"/>
                  <a:lumOff val="80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8048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gif"/><Relationship Id="rId3" Type="http://schemas.openxmlformats.org/officeDocument/2006/relationships/image" Target="../media/image39.gif"/><Relationship Id="rId7" Type="http://schemas.openxmlformats.org/officeDocument/2006/relationships/image" Target="../media/image4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gif"/><Relationship Id="rId11" Type="http://schemas.openxmlformats.org/officeDocument/2006/relationships/image" Target="../media/image47.gif"/><Relationship Id="rId5" Type="http://schemas.openxmlformats.org/officeDocument/2006/relationships/image" Target="../media/image41.gif"/><Relationship Id="rId10" Type="http://schemas.openxmlformats.org/officeDocument/2006/relationships/image" Target="../media/image46.gif"/><Relationship Id="rId4" Type="http://schemas.openxmlformats.org/officeDocument/2006/relationships/image" Target="../media/image40.gif"/><Relationship Id="rId9" Type="http://schemas.openxmlformats.org/officeDocument/2006/relationships/image" Target="../media/image45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nepovtorimosti.ru/wp-content/uploads/2012/04/135-e1335940598704.jpg" TargetMode="External"/><Relationship Id="rId13" Type="http://schemas.openxmlformats.org/officeDocument/2006/relationships/hyperlink" Target="https://nsportal.ru/nachalnaya-shkola/zdorovyy-obraz-zhizni/2014/07/29/trenazhyor-dlya-glaz-u-pruda" TargetMode="External"/><Relationship Id="rId3" Type="http://schemas.openxmlformats.org/officeDocument/2006/relationships/hyperlink" Target="http://www.olgabor.com/" TargetMode="External"/><Relationship Id="rId7" Type="http://schemas.openxmlformats.org/officeDocument/2006/relationships/hyperlink" Target="http://1.bp.blogspot.com/-g55Ds9g0BzI/VjdLPXQ-UnI/AAAAAAAAAX0/OdueuP7widA/s1600/foto-gambar-kambing-saanen.jpg" TargetMode="External"/><Relationship Id="rId12" Type="http://schemas.openxmlformats.org/officeDocument/2006/relationships/hyperlink" Target="http://syamozero.ru/images/thumb/9/95/Kardy.jpg/300px-Kardy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4sg.com.ua/pictures/board/94572.jpg" TargetMode="External"/><Relationship Id="rId11" Type="http://schemas.openxmlformats.org/officeDocument/2006/relationships/hyperlink" Target="http://www.ukalcanada.com/img/product/100339001_1.jpg?fv=C7DD90C83E38C7692D5F2A2EE0D8DC09-8941" TargetMode="External"/><Relationship Id="rId5" Type="http://schemas.openxmlformats.org/officeDocument/2006/relationships/hyperlink" Target="http://www.vokrugsada.ru/wp-content/uploads/kartoshka.jpg" TargetMode="External"/><Relationship Id="rId10" Type="http://schemas.openxmlformats.org/officeDocument/2006/relationships/hyperlink" Target="http://grounde.ru/wp-content/uploads/2014/04/strizhka-ovec-mex-sherst-6-1024x768.jpg" TargetMode="External"/><Relationship Id="rId4" Type="http://schemas.openxmlformats.org/officeDocument/2006/relationships/hyperlink" Target="http://img-fotki.yandex.ru/get/9162/121244854.85/0_b5ea0_a8f75874_XL.jpg" TargetMode="External"/><Relationship Id="rId9" Type="http://schemas.openxmlformats.org/officeDocument/2006/relationships/hyperlink" Target="http://risovach.ru/upload/2014/04/generator/naivnaya-ovca_47751932_orig_.jpeg" TargetMode="External"/><Relationship Id="rId14" Type="http://schemas.openxmlformats.org/officeDocument/2006/relationships/hyperlink" Target="https://easyen.ru/load/nachalnykh/igra/igra_na_vnimanie_shhenok_s_korzinoj_najdi_10_otlichij/217-1-0-4358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microsoft.com/office/2007/relationships/hdphoto" Target="../media/hdphoto5.wdp"/><Relationship Id="rId18" Type="http://schemas.openxmlformats.org/officeDocument/2006/relationships/image" Target="../media/image16.png"/><Relationship Id="rId3" Type="http://schemas.openxmlformats.org/officeDocument/2006/relationships/image" Target="../media/image8.png"/><Relationship Id="rId21" Type="http://schemas.microsoft.com/office/2007/relationships/hdphoto" Target="../media/hdphoto9.wdp"/><Relationship Id="rId7" Type="http://schemas.openxmlformats.org/officeDocument/2006/relationships/image" Target="../media/image10.png"/><Relationship Id="rId12" Type="http://schemas.openxmlformats.org/officeDocument/2006/relationships/image" Target="../media/image13.jpeg"/><Relationship Id="rId17" Type="http://schemas.microsoft.com/office/2007/relationships/hdphoto" Target="../media/hdphoto7.wdp"/><Relationship Id="rId2" Type="http://schemas.openxmlformats.org/officeDocument/2006/relationships/audio" Target="../media/audio1.wav"/><Relationship Id="rId16" Type="http://schemas.openxmlformats.org/officeDocument/2006/relationships/image" Target="../media/image15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51.xml"/><Relationship Id="rId6" Type="http://schemas.microsoft.com/office/2007/relationships/hdphoto" Target="../media/hdphoto2.wdp"/><Relationship Id="rId11" Type="http://schemas.openxmlformats.org/officeDocument/2006/relationships/image" Target="../media/image12.jpeg"/><Relationship Id="rId5" Type="http://schemas.openxmlformats.org/officeDocument/2006/relationships/image" Target="../media/image9.png"/><Relationship Id="rId15" Type="http://schemas.microsoft.com/office/2007/relationships/hdphoto" Target="../media/hdphoto6.wdp"/><Relationship Id="rId23" Type="http://schemas.openxmlformats.org/officeDocument/2006/relationships/image" Target="../media/image19.png"/><Relationship Id="rId10" Type="http://schemas.microsoft.com/office/2007/relationships/hdphoto" Target="../media/hdphoto4.wdp"/><Relationship Id="rId19" Type="http://schemas.microsoft.com/office/2007/relationships/hdphoto" Target="../media/hdphoto8.wdp"/><Relationship Id="rId4" Type="http://schemas.microsoft.com/office/2007/relationships/hdphoto" Target="../media/hdphoto1.wdp"/><Relationship Id="rId9" Type="http://schemas.openxmlformats.org/officeDocument/2006/relationships/image" Target="../media/image11.png"/><Relationship Id="rId14" Type="http://schemas.openxmlformats.org/officeDocument/2006/relationships/image" Target="../media/image14.png"/><Relationship Id="rId22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5"/>
          <p:cNvSpPr txBox="1">
            <a:spLocks noChangeArrowheads="1"/>
          </p:cNvSpPr>
          <p:nvPr/>
        </p:nvSpPr>
        <p:spPr bwMode="auto">
          <a:xfrm>
            <a:off x="900113" y="1125538"/>
            <a:ext cx="698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00FF"/>
                </a:solidFill>
                <a:latin typeface="Lucida Handwriting" pitchFamily="66" charset="0"/>
              </a:rPr>
              <a:t>ГКОУ «Плоскошская специальная школа-интернат»</a:t>
            </a:r>
          </a:p>
        </p:txBody>
      </p:sp>
      <p:sp>
        <p:nvSpPr>
          <p:cNvPr id="13314" name="Text Box 6"/>
          <p:cNvSpPr txBox="1">
            <a:spLocks noChangeArrowheads="1"/>
          </p:cNvSpPr>
          <p:nvPr/>
        </p:nvSpPr>
        <p:spPr bwMode="auto">
          <a:xfrm>
            <a:off x="2535238" y="2116138"/>
            <a:ext cx="412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3315" name="Text Box 8"/>
          <p:cNvSpPr txBox="1">
            <a:spLocks noChangeArrowheads="1"/>
          </p:cNvSpPr>
          <p:nvPr/>
        </p:nvSpPr>
        <p:spPr bwMode="auto">
          <a:xfrm>
            <a:off x="3184525" y="2403475"/>
            <a:ext cx="41957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3316" name="Text Box 9"/>
          <p:cNvSpPr txBox="1">
            <a:spLocks noChangeArrowheads="1"/>
          </p:cNvSpPr>
          <p:nvPr/>
        </p:nvSpPr>
        <p:spPr bwMode="auto">
          <a:xfrm>
            <a:off x="2124075" y="2060575"/>
            <a:ext cx="55435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0000FF"/>
                </a:solidFill>
              </a:rPr>
              <a:t>«Что нового мы узнали о животных </a:t>
            </a:r>
            <a:r>
              <a:rPr lang="ru-RU" sz="3200" b="1" dirty="0" err="1" smtClean="0">
                <a:solidFill>
                  <a:srgbClr val="0000FF"/>
                </a:solidFill>
              </a:rPr>
              <a:t>домашнег</a:t>
            </a:r>
            <a:r>
              <a:rPr lang="ru-RU" sz="3200" b="1" dirty="0" smtClean="0">
                <a:solidFill>
                  <a:srgbClr val="0000FF"/>
                </a:solidFill>
              </a:rPr>
              <a:t> хозяйства?»</a:t>
            </a:r>
            <a:endParaRPr lang="ru-RU" sz="3200" b="1" dirty="0">
              <a:solidFill>
                <a:srgbClr val="0000FF"/>
              </a:solidFill>
            </a:endParaRPr>
          </a:p>
        </p:txBody>
      </p:sp>
      <p:sp>
        <p:nvSpPr>
          <p:cNvPr id="13317" name="Text Box 10"/>
          <p:cNvSpPr txBox="1">
            <a:spLocks noChangeArrowheads="1"/>
          </p:cNvSpPr>
          <p:nvPr/>
        </p:nvSpPr>
        <p:spPr bwMode="auto">
          <a:xfrm>
            <a:off x="1763713" y="3644900"/>
            <a:ext cx="59039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 dirty="0">
                <a:solidFill>
                  <a:srgbClr val="0000FF"/>
                </a:solidFill>
              </a:rPr>
              <a:t>Автор: учитель </a:t>
            </a:r>
            <a:r>
              <a:rPr lang="ru-RU" sz="2400" b="1" dirty="0" smtClean="0">
                <a:solidFill>
                  <a:srgbClr val="0000FF"/>
                </a:solidFill>
              </a:rPr>
              <a:t> </a:t>
            </a:r>
            <a:r>
              <a:rPr lang="ru-RU" sz="2400" b="1" dirty="0">
                <a:solidFill>
                  <a:srgbClr val="0000FF"/>
                </a:solidFill>
              </a:rPr>
              <a:t>Белова Наталья </a:t>
            </a:r>
            <a:r>
              <a:rPr lang="ru-RU" sz="2400" b="1" dirty="0" smtClean="0">
                <a:solidFill>
                  <a:srgbClr val="0000FF"/>
                </a:solidFill>
              </a:rPr>
              <a:t>Геннадьевна</a:t>
            </a:r>
          </a:p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0000FF"/>
                </a:solidFill>
              </a:rPr>
              <a:t>Плоскошь, 2021</a:t>
            </a:r>
            <a:endParaRPr lang="ru-RU" sz="2400" b="1" dirty="0">
              <a:solidFill>
                <a:srgbClr val="0000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ru-RU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326895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609600" indent="-609600"/>
            <a:r>
              <a:rPr lang="ru-RU" b="1" dirty="0" smtClean="0">
                <a:solidFill>
                  <a:srgbClr val="0000FF"/>
                </a:solidFill>
              </a:rPr>
              <a:t>Как называется шкура коз?</a:t>
            </a:r>
          </a:p>
          <a:p>
            <a:pPr marL="609600" indent="-609600"/>
            <a:r>
              <a:rPr lang="ru-RU" b="1" dirty="0" smtClean="0">
                <a:solidFill>
                  <a:srgbClr val="0000FF"/>
                </a:solidFill>
              </a:rPr>
              <a:t>Как называется овечье мясо?</a:t>
            </a:r>
          </a:p>
          <a:p>
            <a:pPr marL="609600" indent="-609600"/>
            <a:r>
              <a:rPr lang="ru-RU" b="1" dirty="0">
                <a:solidFill>
                  <a:srgbClr val="0000FF"/>
                </a:solidFill>
              </a:rPr>
              <a:t>Чем покрыто тело овец и коз</a:t>
            </a:r>
            <a:r>
              <a:rPr lang="ru-RU" b="1" dirty="0" smtClean="0">
                <a:solidFill>
                  <a:srgbClr val="0000FF"/>
                </a:solidFill>
              </a:rPr>
              <a:t>?</a:t>
            </a:r>
          </a:p>
          <a:p>
            <a:pPr marL="609600" indent="-609600"/>
            <a:r>
              <a:rPr lang="ru-RU" b="1" dirty="0">
                <a:solidFill>
                  <a:srgbClr val="0000FF"/>
                </a:solidFill>
              </a:rPr>
              <a:t>Каким образом из козы получают пух?</a:t>
            </a:r>
            <a:br>
              <a:rPr lang="ru-RU" b="1" dirty="0">
                <a:solidFill>
                  <a:srgbClr val="0000FF"/>
                </a:solidFill>
              </a:rPr>
            </a:br>
            <a:endParaRPr lang="ru-RU" b="1" dirty="0" smtClean="0">
              <a:solidFill>
                <a:srgbClr val="0000FF"/>
              </a:solidFill>
            </a:endParaRP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6011863" y="1628775"/>
            <a:ext cx="24479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accent2"/>
                </a:solidFill>
                <a:latin typeface="Arial" charset="0"/>
              </a:rPr>
              <a:t>КОЗЛИНА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6443663" y="2133600"/>
            <a:ext cx="27003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chemeClr val="accent2"/>
                </a:solidFill>
                <a:latin typeface="Arial" charset="0"/>
              </a:rPr>
              <a:t>БАРАНИНА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660232" y="2741612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/>
                </a:solidFill>
              </a:rPr>
              <a:t>ШЕРСТЬЮ</a:t>
            </a:r>
            <a:endParaRPr lang="ru-RU" sz="3200" b="1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69930" y="4006284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/>
                </a:solidFill>
              </a:rPr>
              <a:t>ВЫЧЕСЫВАЮТ</a:t>
            </a:r>
            <a:endParaRPr lang="ru-RU" sz="32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838200" indent="-838200"/>
            <a:r>
              <a:rPr lang="ru-RU" sz="3200" b="1" smtClean="0">
                <a:solidFill>
                  <a:srgbClr val="0000FF"/>
                </a:solidFill>
              </a:rPr>
              <a:t>Рассмотрите рисунок и определите овца изменилась после: </a:t>
            </a:r>
            <a:br>
              <a:rPr lang="ru-RU" sz="3200" b="1" smtClean="0">
                <a:solidFill>
                  <a:srgbClr val="0000FF"/>
                </a:solidFill>
              </a:rPr>
            </a:br>
            <a:r>
              <a:rPr lang="ru-RU" sz="3200" b="1" smtClean="0">
                <a:solidFill>
                  <a:srgbClr val="0000FF"/>
                </a:solidFill>
              </a:rPr>
              <a:t>кормления; стрижки; чески.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68313" y="1773239"/>
            <a:ext cx="8229600" cy="331194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ru-RU" dirty="0" smtClean="0"/>
          </a:p>
        </p:txBody>
      </p:sp>
      <p:pic>
        <p:nvPicPr>
          <p:cNvPr id="4" name="Рисунок 3" descr="http://risovach.ru/upload/2014/04/generator/naivnaya-ovca_47751932_orig_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54947"/>
            <a:ext cx="4043828" cy="32302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http://grounde.ru/wp-content/uploads/2014/04/strizhka-ovec-mex-sherst-6-1024x76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864467"/>
            <a:ext cx="3970784" cy="32207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843808" y="5301208"/>
            <a:ext cx="3528392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    стрижка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13806" y="642850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838200" indent="-838200"/>
            <a:r>
              <a:rPr lang="ru-RU" sz="3200" b="1" dirty="0">
                <a:solidFill>
                  <a:srgbClr val="0000FF"/>
                </a:solidFill>
              </a:rPr>
              <a:t>Рассмотрите рисунок и назовите  </a:t>
            </a:r>
            <a:r>
              <a:rPr lang="ru-RU" sz="3200" b="1" dirty="0" smtClean="0">
                <a:solidFill>
                  <a:srgbClr val="0000FF"/>
                </a:solidFill>
              </a:rPr>
              <a:t>корма, </a:t>
            </a:r>
            <a:r>
              <a:rPr lang="ru-RU" sz="3200" b="1" dirty="0">
                <a:solidFill>
                  <a:srgbClr val="0000FF"/>
                </a:solidFill>
              </a:rPr>
              <a:t>которые не используют для </a:t>
            </a:r>
            <a:r>
              <a:rPr lang="ru-RU" sz="3200" b="1" dirty="0" smtClean="0">
                <a:solidFill>
                  <a:srgbClr val="0000FF"/>
                </a:solidFill>
              </a:rPr>
              <a:t>питания овец и коз</a:t>
            </a:r>
            <a:r>
              <a:rPr lang="ru-RU" sz="3200" b="1" dirty="0">
                <a:solidFill>
                  <a:srgbClr val="0000FF"/>
                </a:solidFill>
              </a:rPr>
              <a:t/>
            </a:r>
            <a:br>
              <a:rPr lang="ru-RU" sz="3200" b="1" dirty="0">
                <a:solidFill>
                  <a:srgbClr val="0000FF"/>
                </a:solidFill>
              </a:rPr>
            </a:br>
            <a:r>
              <a:rPr lang="ru-RU" sz="3200" b="1" dirty="0">
                <a:solidFill>
                  <a:srgbClr val="0000FF"/>
                </a:solidFill>
              </a:rPr>
              <a:t/>
            </a:r>
            <a:br>
              <a:rPr lang="ru-RU" sz="3200" b="1" dirty="0">
                <a:solidFill>
                  <a:srgbClr val="0000FF"/>
                </a:solidFill>
              </a:rPr>
            </a:br>
            <a:endParaRPr lang="ru-RU" sz="3200" b="1" dirty="0" smtClean="0">
              <a:solidFill>
                <a:srgbClr val="0000FF"/>
              </a:solidFill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4" name="Рисунок 3" descr="http://xn--80aaf6ac.xn--p1aebm.xn--p1ai/wp-content/uploads/2017/07/Beetroot-with-lelllllllllllave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1744" y="4035492"/>
            <a:ext cx="2304256" cy="15488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http://img-fotki.yandex.ru/get/9162/121244854.85/0_b5ea0_a8f75874_X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5014" y="4038691"/>
            <a:ext cx="2233664" cy="15456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http://www.vokrugsada.ru/wp-content/uploads/kartoshk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8396" y="2204864"/>
            <a:ext cx="2293102" cy="16583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http://esentai-gurme.kz/upload/iblock/17d/17d13495432285b26b8ce386e84ebb63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34122" y="4038691"/>
            <a:ext cx="2158995" cy="18081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http://dom-krolika.ru/images/stories/razvedenie-krolikov/osnovnie-vidi-korma-dlya-krolikov/19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23624" y="1843099"/>
            <a:ext cx="2356445" cy="1800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http://www.4sg.com.ua/pictures/board/9457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77762" y="1893986"/>
            <a:ext cx="2135798" cy="16984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838200" indent="-838200"/>
            <a:r>
              <a:rPr lang="ru-RU" sz="3200" b="1" smtClean="0">
                <a:solidFill>
                  <a:srgbClr val="0000FF"/>
                </a:solidFill>
              </a:rPr>
              <a:t>Рассмотрите рисунок и назовите предметы и их назначение.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4" name="Рисунок 3" descr="http://www.ukalcanada.com/img/product/100339001_1.jpg?fv=C7DD90C83E38C7692D5F2A2EE0D8DC09-894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08058"/>
            <a:ext cx="313084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yamozero.ru/images/thumb/9/95/Kardy.jpg/300px-Kardy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742" y="3489768"/>
            <a:ext cx="3387340" cy="1620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75674" y="5110158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00FF"/>
                </a:solidFill>
              </a:rPr>
              <a:t>Приспособление для причесывания пуха</a:t>
            </a:r>
            <a:endParaRPr lang="ru-RU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2476210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00FF"/>
                </a:solidFill>
              </a:rPr>
              <a:t>Ножницы для стрижки овец</a:t>
            </a:r>
            <a:endParaRPr lang="ru-RU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00FF"/>
              </a:solidFill>
            </a:endParaRPr>
          </a:p>
        </p:txBody>
      </p:sp>
      <p:pic>
        <p:nvPicPr>
          <p:cNvPr id="11" name="Рисунок 10" descr="http://storage7.fermer.ru/2008/03/182717/1275615661_ches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255588"/>
            <a:ext cx="3888432" cy="1422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932040" y="2708920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00FF"/>
                </a:solidFill>
              </a:rPr>
              <a:t>Гребень для вычесывания пуха у коз</a:t>
            </a:r>
            <a:endParaRPr lang="ru-RU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00FF"/>
              </a:solidFill>
            </a:endParaRPr>
          </a:p>
        </p:txBody>
      </p:sp>
      <p:pic>
        <p:nvPicPr>
          <p:cNvPr id="13" name="Рисунок 12" descr="https://otvet.imgsmail.ru/download/5594ad6d074c43b048a42ce924238c90_i-4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513300"/>
            <a:ext cx="4104456" cy="159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551974" y="5169023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00FF"/>
                </a:solidFill>
              </a:rPr>
              <a:t>Гребень для причесывания шерсти</a:t>
            </a:r>
            <a:endParaRPr lang="ru-RU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0-tub-ru.yandex.net/i?id=99fb262edee20a317304d99b0f5e9919-94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86000" y="2000240"/>
            <a:ext cx="457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libri"/>
              </a:rPr>
              <a:t>Тренажёр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libri"/>
              </a:rPr>
              <a:t>для глаз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alibri"/>
              </a:rPr>
              <a:t>«У пруда»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754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0-tub-ru.yandex.net/i?id=99fb262edee20a317304d99b0f5e9919-94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Анимашки Бабочки, разные бабочки, разные анимашки | Smayli.ru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928934"/>
            <a:ext cx="1836000" cy="1836000"/>
          </a:xfrm>
          <a:prstGeom prst="rect">
            <a:avLst/>
          </a:prstGeom>
          <a:noFill/>
        </p:spPr>
      </p:pic>
      <p:pic>
        <p:nvPicPr>
          <p:cNvPr id="4102" name="Picture 6" descr="Анимашки Животные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3000372"/>
            <a:ext cx="2052000" cy="1428760"/>
          </a:xfrm>
          <a:prstGeom prst="rect">
            <a:avLst/>
          </a:prstGeom>
          <a:noFill/>
        </p:spPr>
      </p:pic>
      <p:pic>
        <p:nvPicPr>
          <p:cNvPr id="4114" name="Picture 18" descr="Анимашки Животные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4500569"/>
            <a:ext cx="1034999" cy="900000"/>
          </a:xfrm>
          <a:prstGeom prst="rect">
            <a:avLst/>
          </a:prstGeom>
          <a:noFill/>
        </p:spPr>
      </p:pic>
      <p:pic>
        <p:nvPicPr>
          <p:cNvPr id="4116" name="Picture 20" descr="Анимашки Животные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4414" y="5857892"/>
            <a:ext cx="1230141" cy="684000"/>
          </a:xfrm>
          <a:prstGeom prst="rect">
            <a:avLst/>
          </a:prstGeom>
          <a:noFill/>
        </p:spPr>
      </p:pic>
      <p:pic>
        <p:nvPicPr>
          <p:cNvPr id="4118" name="Picture 22" descr="Водоросли тянутся вверх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8" y="4842000"/>
            <a:ext cx="1051837" cy="2016000"/>
          </a:xfrm>
          <a:prstGeom prst="rect">
            <a:avLst/>
          </a:prstGeom>
          <a:noFill/>
        </p:spPr>
      </p:pic>
      <p:pic>
        <p:nvPicPr>
          <p:cNvPr id="4120" name="Picture 24" descr="Паук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00957" y="2786058"/>
            <a:ext cx="1679998" cy="1008000"/>
          </a:xfrm>
          <a:prstGeom prst="rect">
            <a:avLst/>
          </a:prstGeom>
          <a:noFill/>
        </p:spPr>
      </p:pic>
      <p:pic>
        <p:nvPicPr>
          <p:cNvPr id="4108" name="Picture 12" descr="Анимашки Животные, анимированные животные, разные картинки животных | Smayli.ru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28728" y="1000108"/>
            <a:ext cx="1598399" cy="1944000"/>
          </a:xfrm>
          <a:prstGeom prst="rect">
            <a:avLst/>
          </a:prstGeom>
          <a:noFill/>
        </p:spPr>
      </p:pic>
      <p:pic>
        <p:nvPicPr>
          <p:cNvPr id="4126" name="Picture 30" descr="Анимашки Животные, анимированные животные, разные картинки животных | Smayli.ru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072066" y="1928802"/>
            <a:ext cx="1115404" cy="972000"/>
          </a:xfrm>
          <a:prstGeom prst="rect">
            <a:avLst/>
          </a:prstGeom>
          <a:noFill/>
        </p:spPr>
      </p:pic>
      <p:pic>
        <p:nvPicPr>
          <p:cNvPr id="4128" name="Picture 32" descr="http://animashky.ru/flist/objiv/4/43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214810" y="714356"/>
            <a:ext cx="2714399" cy="208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5927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284E-6 L 0.33681 -0.44912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0" y="-2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500"/>
                            </p:stCondLst>
                            <p:childTnLst>
                              <p:par>
                                <p:cTn id="22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3" dur="3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6" dur="3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500"/>
                            </p:stCondLst>
                            <p:childTnLst>
                              <p:par>
                                <p:cTn id="2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29" dur="5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500"/>
                            </p:stCondLst>
                            <p:childTnLst>
                              <p:par>
                                <p:cTn id="3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6000"/>
                            </p:stCondLst>
                            <p:childTnLst>
                              <p:par>
                                <p:cTn id="4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9000"/>
                            </p:stCondLst>
                            <p:childTnLst>
                              <p:par>
                                <p:cTn id="45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9500"/>
                            </p:stCondLst>
                            <p:childTnLst>
                              <p:par>
                                <p:cTn id="4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0"/>
                            </p:stCondLst>
                            <p:childTnLst>
                              <p:par>
                                <p:cTn id="5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83904E-6 L 4.16667E-6 -0.41952 " pathEditMode="relative" ptsTypes="AA">
                                      <p:cBhvr>
                                        <p:cTn id="55" dur="30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500"/>
                            </p:stCondLst>
                            <p:childTnLst>
                              <p:par>
                                <p:cTn id="57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8" dur="5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60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6000"/>
                            </p:stCondLst>
                            <p:childTnLst>
                              <p:par>
                                <p:cTn id="6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-2.58094E-6 C 0.06338 -0.10268 0.12692 -0.20537 0.12449 -0.17183 C 0.12206 -0.1383 -0.02204 0.18732 -0.01458 0.20074 C -0.00711 0.21415 0.15765 -0.10407 0.16945 -0.09089 C 0.18126 -0.07771 0.04636 0.26642 0.05643 0.27983 C 0.0665 0.29325 0.21511 -0.0111 0.23039 -0.00972 C 0.24567 -0.00833 0.13473 0.27613 0.14775 0.28769 C 0.16077 0.29926 0.29272 0.05643 0.30869 0.05967 C 0.32466 0.0629 0.23143 0.28515 0.24341 0.30689 C 0.25539 0.32863 0.34827 0.18941 0.38108 0.19102 C 0.4139 0.19264 0.42744 0.30643 0.44046 0.3166 C 0.45348 0.32678 0.45626 0.26434 0.45938 0.25277 " pathEditMode="relative" ptsTypes="aaaaaaaaaaaA">
                                      <p:cBhvr>
                                        <p:cTn id="65" dur="5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1000"/>
                            </p:stCondLst>
                            <p:childTnLst>
                              <p:par>
                                <p:cTn id="6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1500"/>
                            </p:stCondLst>
                            <p:childTnLst>
                              <p:par>
                                <p:cTn id="7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1500"/>
                            </p:stCondLst>
                            <p:childTnLst>
                              <p:par>
                                <p:cTn id="74" presetID="6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04255E-6 L 0.09514 -4.04255E-6 L 0.09514 0.06476 L 0.19027 0.06476 L 0.19027 0.12951 L 0.28541 0.12951 L 0.28541 0.19427 L 0.38055 0.19427 L 0.38055 0.25902 L 0.47569 0.25902 L 0.47569 0.32378 L 0.57083 0.32378 L 0.57083 0.38853 L 0.66597 0.38853 L 0.66597 0.45352 " pathEditMode="relative" rAng="0" ptsTypes="FFFFFFFFFFFFFFF">
                                      <p:cBhvr>
                                        <p:cTn id="75" dur="3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00" y="2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4500"/>
                            </p:stCondLst>
                            <p:childTnLst>
                              <p:par>
                                <p:cTn id="77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8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5000"/>
                            </p:stCondLst>
                            <p:childTnLst>
                              <p:par>
                                <p:cTn id="8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3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3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8000"/>
                            </p:stCondLst>
                            <p:childTnLst>
                              <p:par>
                                <p:cTn id="8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7" dur="3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1000"/>
                            </p:stCondLst>
                            <p:childTnLst>
                              <p:par>
                                <p:cTn id="8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10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2000"/>
                            </p:stCondLst>
                            <p:childTnLst>
                              <p:par>
                                <p:cTn id="9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3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3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5000"/>
                            </p:stCondLst>
                            <p:childTnLst>
                              <p:par>
                                <p:cTn id="9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9" dur="3000"/>
                                        <p:tgtEl>
                                          <p:spTgt spid="4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1659285"/>
            <a:ext cx="65527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alt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Arial" panose="020B0604020202020204" pitchFamily="34" charset="0"/>
              </a:rPr>
              <a:t>Сегодня я изучил тему…………</a:t>
            </a:r>
          </a:p>
          <a:p>
            <a:pPr lvl="0"/>
            <a:r>
              <a:rPr lang="ru-RU" alt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Arial" panose="020B0604020202020204" pitchFamily="34" charset="0"/>
              </a:rPr>
              <a:t>Было интересно………..</a:t>
            </a:r>
          </a:p>
          <a:p>
            <a:pPr lvl="0"/>
            <a:r>
              <a:rPr lang="ru-RU" alt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Arial" panose="020B0604020202020204" pitchFamily="34" charset="0"/>
              </a:rPr>
              <a:t>Было трудно…………</a:t>
            </a:r>
          </a:p>
          <a:p>
            <a:pPr lvl="0"/>
            <a:r>
              <a:rPr lang="ru-RU" alt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Arial" panose="020B0604020202020204" pitchFamily="34" charset="0"/>
              </a:rPr>
              <a:t>У меня получилось……</a:t>
            </a:r>
          </a:p>
          <a:p>
            <a:pPr lvl="0"/>
            <a:r>
              <a:rPr lang="ru-RU" alt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Arial" panose="020B0604020202020204" pitchFamily="34" charset="0"/>
              </a:rPr>
              <a:t>Теперь я могу………</a:t>
            </a:r>
          </a:p>
        </p:txBody>
      </p:sp>
    </p:spTree>
    <p:extLst>
      <p:ext uri="{BB962C8B-B14F-4D97-AF65-F5344CB8AC3E}">
        <p14:creationId xmlns:p14="http://schemas.microsoft.com/office/powerpoint/2010/main" val="220028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Группа 1"/>
          <p:cNvGrpSpPr>
            <a:grpSpLocks/>
          </p:cNvGrpSpPr>
          <p:nvPr/>
        </p:nvGrpSpPr>
        <p:grpSpPr bwMode="auto">
          <a:xfrm>
            <a:off x="1043608" y="-1323528"/>
            <a:ext cx="6715125" cy="3456384"/>
            <a:chOff x="597457" y="-170760"/>
            <a:chExt cx="7925152" cy="458299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597457" y="-170760"/>
              <a:ext cx="7925152" cy="4861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schemeClr val="accent3">
                    <a:lumMod val="75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5616" y="3885601"/>
              <a:ext cx="6491880" cy="526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hlinkClick r:id="rId2"/>
                </a:rPr>
                <a:t> http://linda6035.ucoz.ru/</a:t>
              </a:r>
              <a:r>
                <a:rPr lang="ru-RU" sz="2000" dirty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</a:p>
          </p:txBody>
        </p:sp>
      </p:grpSp>
      <p:sp>
        <p:nvSpPr>
          <p:cNvPr id="19458" name="TextBox 6"/>
          <p:cNvSpPr txBox="1">
            <a:spLocks noChangeArrowheads="1"/>
          </p:cNvSpPr>
          <p:nvPr/>
        </p:nvSpPr>
        <p:spPr bwMode="auto">
          <a:xfrm>
            <a:off x="1682750" y="989013"/>
            <a:ext cx="576103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77933C"/>
                </a:solidFill>
                <a:latin typeface="Monotype Corsiva" pitchFamily="66" charset="0"/>
              </a:rPr>
              <a:t>Информационные источники</a:t>
            </a:r>
          </a:p>
          <a:p>
            <a:pPr algn="ctr">
              <a:spcAft>
                <a:spcPts val="1000"/>
              </a:spcAft>
            </a:pPr>
            <a:r>
              <a:rPr lang="ru-RU" u="sng" dirty="0" smtClean="0">
                <a:solidFill>
                  <a:srgbClr val="77933C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http</a:t>
            </a:r>
            <a:r>
              <a:rPr lang="ru-RU" u="sng" dirty="0">
                <a:solidFill>
                  <a:srgbClr val="77933C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  <a:hlinkClick r:id="rId3"/>
              </a:rPr>
              <a:t>://www.olgabor.com/</a:t>
            </a:r>
            <a:r>
              <a:rPr lang="ru-RU" dirty="0">
                <a:solidFill>
                  <a:srgbClr val="77933C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2168707"/>
            <a:ext cx="7992888" cy="3925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alt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hangingPunct="0">
              <a:spcAft>
                <a:spcPts val="0"/>
              </a:spcAft>
            </a:pPr>
            <a:r>
              <a:rPr lang="en-US" alt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</a:t>
            </a:r>
            <a:r>
              <a:rPr lang="en-US" alt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en-US" alt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img-fotki.yandex.ru/get/9162/121244854.85/0_b5ea0_a8f75874_XL.jpg</a:t>
            </a:r>
            <a:r>
              <a:rPr lang="ru-RU" alt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ru-RU" sz="2400" dirty="0">
              <a:latin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www.vokrugsada.ru/wp-content/uploads/kartoshka.jpg</a:t>
            </a:r>
            <a:r>
              <a:rPr 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</a:pPr>
            <a:r>
              <a:rPr lang="en-US" sz="1400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</a:t>
            </a:r>
            <a:r>
              <a:rPr lang="en-US" sz="14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://www.4sg.com.ua/pictures/board/94572.jpg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u="sng" dirty="0" smtClean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</a:t>
            </a:r>
            <a:r>
              <a:rPr lang="ru-RU" sz="1400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://1.bp.blogspot.com/-</a:t>
            </a:r>
            <a:r>
              <a:rPr lang="ru-RU" sz="1400" u="sng" dirty="0" smtClean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g55Ds9g0BzI/VjdLPXQ-UnI/AAAAAAAAAX0/OdueuP7widA/s1600/foto-gambar-kambing-saanen.jpg</a:t>
            </a:r>
            <a:endParaRPr lang="ru-RU" sz="1400" u="sng" dirty="0" smtClean="0">
              <a:solidFill>
                <a:srgbClr val="0563C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http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://</a:t>
            </a:r>
            <a:r>
              <a:rPr lang="ru-RU" sz="14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nepovtorimosti.ru/wp-content/uploads/2012/04/135-e1335940598704.jpg</a:t>
            </a:r>
            <a:r>
              <a:rPr lang="ru-RU" sz="14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1400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 </a:t>
            </a:r>
            <a:r>
              <a:rPr lang="en-US" sz="14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http://risovach.ru/upload/2014/04/generator/naivnaya-ovca_47751932_orig_.</a:t>
            </a:r>
            <a:r>
              <a:rPr lang="en-US" sz="1400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jpeg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400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http</a:t>
            </a:r>
            <a:r>
              <a:rPr lang="en-US" sz="14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://grounde.ru/wp-content/uploads/2014/04/strizhka-ovec-mex-sherst-6-1024x768.jpg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1"/>
              </a:rPr>
              <a:t>http://www.ukalcanada.com/img/product/100339001_1.jpg?fv=C7DD90C83E38C7692D5F2A2EE0D8DC09-8941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4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2"/>
              </a:rPr>
              <a:t>http://syamozero.ru/images/thumb/9/95/Kardy.jpg/300px-Kardy.jpg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3"/>
              </a:rPr>
              <a:t>https://</a:t>
            </a:r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3"/>
              </a:rPr>
              <a:t>nsportal.ru/nachalnaya-shkola/zdorovyy-obraz-zhizni/2014/07/29/trenazhyor-dlya-glaz-u-pruda</a:t>
            </a:r>
            <a:endParaRPr lang="ru-RU" sz="1400" dirty="0" smtClean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14"/>
              </a:rPr>
              <a:t>https://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14"/>
              </a:rPr>
              <a:t>easyen.ru/load/nachalnykh/igra/igra_na_vnimanie_shhenok_s_korzinoj_najdi_10_otlichij/217-1-0-43582</a:t>
            </a: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AutoShape 1"/>
          <p:cNvSpPr>
            <a:spLocks noChangeAspect="1" noChangeArrowheads="1"/>
          </p:cNvSpPr>
          <p:nvPr/>
        </p:nvSpPr>
        <p:spPr bwMode="auto">
          <a:xfrm>
            <a:off x="0" y="762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/>
          <p:cNvSpPr>
            <a:spLocks noChangeAspect="1" noChangeArrowheads="1"/>
          </p:cNvSpPr>
          <p:nvPr/>
        </p:nvSpPr>
        <p:spPr bwMode="auto">
          <a:xfrm>
            <a:off x="152400" y="609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5"/>
          <p:cNvSpPr>
            <a:spLocks noChangeAspect="1" noChangeArrowheads="1"/>
          </p:cNvSpPr>
          <p:nvPr/>
        </p:nvSpPr>
        <p:spPr bwMode="auto">
          <a:xfrm>
            <a:off x="152400" y="914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-41678" y="1088395"/>
            <a:ext cx="39305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`````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6386" name="Объект 3"/>
          <p:cNvSpPr>
            <a:spLocks noGrp="1"/>
          </p:cNvSpPr>
          <p:nvPr>
            <p:ph sz="half" idx="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Bradley Hand ITC" pitchFamily="66" charset="0"/>
              </a:rPr>
              <a:t>Давайте скажем такие слова</a:t>
            </a:r>
          </a:p>
          <a:p>
            <a:r>
              <a:rPr lang="ru-RU" b="1" dirty="0" smtClean="0">
                <a:solidFill>
                  <a:srgbClr val="0000FF"/>
                </a:solidFill>
                <a:latin typeface="Bradley Hand ITC" pitchFamily="66" charset="0"/>
              </a:rPr>
              <a:t>Я здоровье сберегу,</a:t>
            </a:r>
          </a:p>
          <a:p>
            <a:r>
              <a:rPr lang="ru-RU" b="1" dirty="0" smtClean="0">
                <a:solidFill>
                  <a:srgbClr val="0000FF"/>
                </a:solidFill>
                <a:latin typeface="Bradley Hand ITC" pitchFamily="66" charset="0"/>
              </a:rPr>
              <a:t>Сам себе я помогу!</a:t>
            </a:r>
          </a:p>
          <a:p>
            <a:r>
              <a:rPr lang="ru-RU" b="1" dirty="0" smtClean="0">
                <a:solidFill>
                  <a:srgbClr val="0000FF"/>
                </a:solidFill>
                <a:latin typeface="Bradley Hand ITC" pitchFamily="66" charset="0"/>
              </a:rPr>
              <a:t>Если криво сяду я ,</a:t>
            </a:r>
          </a:p>
          <a:p>
            <a:r>
              <a:rPr lang="ru-RU" b="1" dirty="0" smtClean="0">
                <a:solidFill>
                  <a:srgbClr val="0000FF"/>
                </a:solidFill>
                <a:latin typeface="Bradley Hand ITC" pitchFamily="66" charset="0"/>
              </a:rPr>
              <a:t>То испортится спина.</a:t>
            </a:r>
          </a:p>
          <a:p>
            <a:endParaRPr lang="ru-RU" b="1" dirty="0" smtClean="0">
              <a:solidFill>
                <a:srgbClr val="0000FF"/>
              </a:solidFill>
              <a:latin typeface="Bradley Hand ITC" pitchFamily="66" charset="0"/>
            </a:endParaRPr>
          </a:p>
        </p:txBody>
      </p:sp>
      <p:pic>
        <p:nvPicPr>
          <p:cNvPr id="16387" name="Picture 2" descr="D:\Мои документы\640ab872c26d75baf7402f6411b0caa9_big-290x300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 t="13750" b="13750"/>
          <a:stretch>
            <a:fillRect/>
          </a:stretch>
        </p:blipFill>
        <p:spPr bwMode="auto">
          <a:xfrm>
            <a:off x="1042988" y="1773238"/>
            <a:ext cx="3168650" cy="285750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6016" y="1772816"/>
            <a:ext cx="4104456" cy="3168352"/>
          </a:xfrm>
          <a:ln w="38100">
            <a:solidFill>
              <a:schemeClr val="accent1"/>
            </a:solidFill>
            <a:prstDash val="sysDot"/>
          </a:ln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на внимание</a:t>
            </a:r>
            <a:r>
              <a:rPr lang="ru-RU" sz="54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7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</a:t>
            </a:r>
            <a:r>
              <a:rPr lang="ru-RU" sz="67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ru-RU" sz="6700" b="1" dirty="0" smtClean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67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67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67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67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700" b="1" dirty="0" smtClean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67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</a:t>
            </a:r>
            <a:r>
              <a:rPr lang="ru-RU" sz="67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6700" b="1" dirty="0" smtClean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67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67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6700" b="1" dirty="0" smtClean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67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67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</a:t>
            </a:r>
            <a:r>
              <a:rPr lang="ru-RU" sz="31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1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10 отличий</a:t>
            </a:r>
            <a:endParaRPr lang="ru-RU" sz="4000" b="1" dirty="0">
              <a:ln>
                <a:solidFill>
                  <a:schemeClr val="bg1"/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5589240"/>
            <a:ext cx="4320480" cy="105767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AutoShape 2" descr="http://proxy.whoisaaronbrown.com/proxy/https:/img-fotki.yandex.ru/get/17934/316756125.16b/0_19a3ac_e0b3524e_S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630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32048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игры</a:t>
            </a:r>
            <a:endParaRPr lang="ru-RU" b="1" dirty="0">
              <a:ln>
                <a:solidFill>
                  <a:schemeClr val="bg1"/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44008" y="1124744"/>
            <a:ext cx="4176464" cy="403244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>
                <a:solidFill>
                  <a:srgbClr val="0070C0"/>
                </a:solidFill>
                <a:cs typeface="Arial" panose="020B0604020202020204" pitchFamily="34" charset="0"/>
              </a:rPr>
              <a:t>Внимательно рассмотри  левую и правую картинки.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solidFill>
                  <a:srgbClr val="0070C0"/>
                </a:solidFill>
                <a:cs typeface="Arial" panose="020B0604020202020204" pitchFamily="34" charset="0"/>
              </a:rPr>
              <a:t>Найди  </a:t>
            </a:r>
            <a:r>
              <a:rPr lang="ru-RU" sz="2400" dirty="0" smtClean="0">
                <a:solidFill>
                  <a:srgbClr val="0070C0"/>
                </a:solidFill>
                <a:cs typeface="Arial" panose="020B0604020202020204" pitchFamily="34" charset="0"/>
              </a:rPr>
              <a:t>10 </a:t>
            </a:r>
            <a:r>
              <a:rPr lang="ru-RU" sz="2400" dirty="0">
                <a:solidFill>
                  <a:srgbClr val="0070C0"/>
                </a:solidFill>
                <a:cs typeface="Arial" panose="020B0604020202020204" pitchFamily="34" charset="0"/>
              </a:rPr>
              <a:t>отличий.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solidFill>
                  <a:srgbClr val="0070C0"/>
                </a:solidFill>
                <a:cs typeface="Arial" panose="020B0604020202020204" pitchFamily="34" charset="0"/>
              </a:rPr>
              <a:t>Левой кнопкой </a:t>
            </a:r>
            <a:r>
              <a:rPr lang="ru-RU" sz="2400" dirty="0" smtClean="0">
                <a:solidFill>
                  <a:srgbClr val="0070C0"/>
                </a:solidFill>
                <a:cs typeface="Arial" panose="020B0604020202020204" pitchFamily="34" charset="0"/>
              </a:rPr>
              <a:t>мыши </a:t>
            </a:r>
            <a:r>
              <a:rPr lang="ru-RU" sz="2400" dirty="0">
                <a:solidFill>
                  <a:srgbClr val="0070C0"/>
                </a:solidFill>
                <a:cs typeface="Arial" panose="020B0604020202020204" pitchFamily="34" charset="0"/>
              </a:rPr>
              <a:t>кликни на левой картинке по предмету, которого нет на правой картинке.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  <a:cs typeface="Arial" panose="020B0604020202020204" pitchFamily="34" charset="0"/>
              </a:rPr>
              <a:t>Результат поиска отображается внизу  в виде жёлтых кружочков.</a:t>
            </a:r>
            <a:endParaRPr lang="ru-RU" sz="2400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3" name="Управляющая кнопка: сведения 2">
            <a:hlinkClick r:id="" action="ppaction://hlinkshowjump?jump=lastslide" highlightClick="1"/>
          </p:cNvPr>
          <p:cNvSpPr/>
          <p:nvPr/>
        </p:nvSpPr>
        <p:spPr>
          <a:xfrm>
            <a:off x="202415" y="202770"/>
            <a:ext cx="360000" cy="360040"/>
          </a:xfrm>
          <a:prstGeom prst="actionButtonInformation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20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40364" y="5967032"/>
            <a:ext cx="540000" cy="540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220728" y="5967032"/>
            <a:ext cx="540000" cy="540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01092" y="5967032"/>
            <a:ext cx="540000" cy="540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981456" y="5967032"/>
            <a:ext cx="540000" cy="540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861820" y="5967032"/>
            <a:ext cx="540000" cy="540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742184" y="5967032"/>
            <a:ext cx="540000" cy="540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622548" y="5967032"/>
            <a:ext cx="540000" cy="540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502912" y="5967032"/>
            <a:ext cx="540000" cy="540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383276" y="5967032"/>
            <a:ext cx="540000" cy="540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263640" y="5967032"/>
            <a:ext cx="540000" cy="5400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026" name="Picture 2" descr="http://img1.liveinternet.ru/images/attach/b/3/17/563/17563350_1202719584_52DGB_005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729920">
            <a:off x="1553817" y="1074989"/>
            <a:ext cx="535402" cy="457274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1.liveinternet.ru/images/attach/b/3/17/563/17563350_1202719584_52DGB_00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729920">
            <a:off x="5804593" y="1074990"/>
            <a:ext cx="535402" cy="457274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4.pic4you.ru/y2014/06-17/12216/4452375-thumb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384" y="4077072"/>
            <a:ext cx="216868" cy="180000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://s4.pic4you.ru/y2014/06-17/12216/4452375-thumb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9176" y="4077072"/>
            <a:ext cx="216868" cy="180000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s2.pic4you.ru/allimage/y2013/04-23/24687/3402880-thumb.pn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860" y="5194718"/>
            <a:ext cx="435715" cy="455322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http://s2.pic4you.ru/allimage/y2013/04-23/24687/3402880-thumb.pn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0412" y="5194718"/>
            <a:ext cx="435715" cy="455322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utoShape 8" descr="http://proxy.whoisaaronbrown.com/proxy/https:/img-fotki.yandex.ru/get/17934/316756125.16b/0_19a3ac_e0b3524e_S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AutoShape 10" descr="http://proxy.whoisaaronbrown.com/proxy/https:/img-fotki.yandex.ru/get/17934/316756125.16b/0_19a3ac_e0b3524e_S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AutoShape 12" descr="http://proxy.whoisaaronbrown.com/proxy/https:/img-fotki.yandex.ru/get/17934/316756125.16b/0_19a3ac_e0b3524e_S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AutoShape 14" descr="http://proxy.whoisaaronbrown.com/proxy/https:/img-fotki.yandex.ru/get/17934/316756125.16b/0_19a3ac_e0b3524e_S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040" name="Picture 16" descr="http://mksco.ru/_ph/8/24691073.jpg"/>
          <p:cNvPicPr>
            <a:picLocks noChangeAspect="1" noChangeArrowheads="1"/>
          </p:cNvPicPr>
          <p:nvPr/>
        </p:nvPicPr>
        <p:blipFill rotWithShape="1">
          <a:blip r:embed="rId1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09279" y="3631881"/>
            <a:ext cx="631751" cy="40549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6" descr="http://mksco.ru/_ph/8/24691073.jpg"/>
          <p:cNvPicPr>
            <a:picLocks noChangeAspect="1" noChangeArrowheads="1"/>
          </p:cNvPicPr>
          <p:nvPr/>
        </p:nvPicPr>
        <p:blipFill rotWithShape="1">
          <a:blip r:embed="rId1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53276" y="3638918"/>
            <a:ext cx="631751" cy="40549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gifok.net/images/2015/10/16/Camomile_2_154.th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1456" y="4167072"/>
            <a:ext cx="609600" cy="609600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8" descr="http://gifok.net/images/2015/10/16/Camomile_2_154.th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4167072"/>
            <a:ext cx="609600" cy="609600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img-fotki.yandex.ru/get/6617/20573769.16/0_873ac_6a6cc3f7_M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647724" y="4857337"/>
            <a:ext cx="620176" cy="93966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0" descr="https://img-fotki.yandex.ru/get/6617/20573769.16/0_873ac_6a6cc3f7_M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895574" y="4857337"/>
            <a:ext cx="620176" cy="93966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://pngimg.com/upload/small/bee_PNG0.pn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2569" y="4123123"/>
            <a:ext cx="420904" cy="348749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2" descr="http://pngimg.com/upload/small/bee_PNG0.pn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6406" y="4123122"/>
            <a:ext cx="420904" cy="348749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http://www.playcast.ru/uploads/2015/04/29/13383621.png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777" y="4922753"/>
            <a:ext cx="933357" cy="874244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6" descr="http://www.playcast.ru/uploads/2015/04/29/13383621.png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9919" y="4933993"/>
            <a:ext cx="933357" cy="874244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://i.istockimg.com/file_thumbview_approve/41985574/3/stock-photo-41985574-forget-me-not-blue-flower-isolated-on-white.jpg"/>
          <p:cNvPicPr>
            <a:picLocks noChangeAspect="1" noChangeArrowheads="1"/>
          </p:cNvPicPr>
          <p:nvPr/>
        </p:nvPicPr>
        <p:blipFill>
          <a:blip r:embed="rId2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0728" y="4322799"/>
            <a:ext cx="453873" cy="453873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8" descr="http://i.istockimg.com/file_thumbview_approve/41985574/3/stock-photo-41985574-forget-me-not-blue-flower-isolated-on-white.jpg"/>
          <p:cNvPicPr>
            <a:picLocks noChangeAspect="1" noChangeArrowheads="1"/>
          </p:cNvPicPr>
          <p:nvPr/>
        </p:nvPicPr>
        <p:blipFill>
          <a:blip r:embed="rId2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0673" y="4322799"/>
            <a:ext cx="453873" cy="453873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http://www.playcast.ru/uploads/2015/11/19/15940276.png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9279" y="443554"/>
            <a:ext cx="841033" cy="84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0" descr="http://www.playcast.ru/uploads/2015/11/19/15940276.png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3276" y="433451"/>
            <a:ext cx="841033" cy="84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92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8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9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1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0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1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1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4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836613"/>
            <a:ext cx="7954962" cy="100806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338" name="Текст 2"/>
          <p:cNvSpPr>
            <a:spLocks noGrp="1"/>
          </p:cNvSpPr>
          <p:nvPr>
            <p:ph type="body" idx="1"/>
          </p:nvPr>
        </p:nvSpPr>
        <p:spPr bwMode="auto">
          <a:xfrm>
            <a:off x="0" y="1628775"/>
            <a:ext cx="9144000" cy="41052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</a:rPr>
              <a:t>Корова, лошадь,</a:t>
            </a:r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</a:rPr>
              <a:t>             </a:t>
            </a: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</a:rPr>
              <a:t>овца</a:t>
            </a:r>
          </a:p>
          <a:p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</a:rPr>
              <a:t>Жеребенок, козленок, ягненок,</a:t>
            </a:r>
            <a:r>
              <a:rPr lang="ru-RU" sz="4400" b="1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</a:rPr>
              <a:t>             </a:t>
            </a:r>
          </a:p>
          <a:p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</a:rPr>
              <a:t>Медведь,</a:t>
            </a: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</a:rPr>
              <a:t>            </a:t>
            </a: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</a:rPr>
              <a:t>заяц, волк</a:t>
            </a:r>
            <a:r>
              <a:rPr lang="ru-RU" b="1" dirty="0" smtClean="0">
                <a:solidFill>
                  <a:srgbClr val="898989"/>
                </a:solidFill>
              </a:rPr>
              <a:t> </a:t>
            </a:r>
          </a:p>
          <a:p>
            <a:endParaRPr lang="ru-RU" b="1" dirty="0" smtClean="0">
              <a:solidFill>
                <a:srgbClr val="898989"/>
              </a:solidFill>
            </a:endParaRPr>
          </a:p>
          <a:p>
            <a:endParaRPr lang="ru-RU" dirty="0" smtClean="0">
              <a:solidFill>
                <a:srgbClr val="898989"/>
              </a:solidFill>
            </a:endParaRPr>
          </a:p>
        </p:txBody>
      </p:sp>
      <p:sp>
        <p:nvSpPr>
          <p:cNvPr id="14339" name="WordArt 4"/>
          <p:cNvSpPr>
            <a:spLocks noChangeArrowheads="1" noChangeShapeType="1" noTextEdit="1"/>
          </p:cNvSpPr>
          <p:nvPr/>
        </p:nvSpPr>
        <p:spPr bwMode="auto">
          <a:xfrm>
            <a:off x="827088" y="981075"/>
            <a:ext cx="61214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Четвертый лишний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2268538" y="4292600"/>
            <a:ext cx="2016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0000FF"/>
                </a:solidFill>
                <a:latin typeface="Times New Roman" pitchFamily="18" charset="0"/>
              </a:rPr>
              <a:t>баран,</a:t>
            </a:r>
          </a:p>
        </p:txBody>
      </p:sp>
      <p:sp>
        <p:nvSpPr>
          <p:cNvPr id="14341" name="Text Box 9"/>
          <p:cNvSpPr txBox="1">
            <a:spLocks noChangeArrowheads="1"/>
          </p:cNvSpPr>
          <p:nvPr/>
        </p:nvSpPr>
        <p:spPr bwMode="auto">
          <a:xfrm>
            <a:off x="6948488" y="3500438"/>
            <a:ext cx="1368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7164388" y="3429000"/>
            <a:ext cx="2933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0000FF"/>
                </a:solidFill>
                <a:latin typeface="Times New Roman" pitchFamily="18" charset="0"/>
              </a:rPr>
              <a:t>корова</a:t>
            </a:r>
          </a:p>
        </p:txBody>
      </p:sp>
      <p:sp>
        <p:nvSpPr>
          <p:cNvPr id="14343" name="Text Box 11"/>
          <p:cNvSpPr txBox="1">
            <a:spLocks noChangeArrowheads="1"/>
          </p:cNvSpPr>
          <p:nvPr/>
        </p:nvSpPr>
        <p:spPr bwMode="auto">
          <a:xfrm>
            <a:off x="3059113" y="1827213"/>
            <a:ext cx="19446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3995937" y="2565400"/>
            <a:ext cx="1584176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>
                <a:solidFill>
                  <a:srgbClr val="0000FF"/>
                </a:solidFill>
                <a:latin typeface="Times New Roman" pitchFamily="18" charset="0"/>
              </a:rPr>
              <a:t>зебра</a:t>
            </a: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</a:rPr>
              <a:t>,       </a:t>
            </a:r>
            <a:endParaRPr lang="ru-RU" sz="4000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5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z="2800" b="1" dirty="0" smtClean="0">
                <a:solidFill>
                  <a:srgbClr val="0000FF"/>
                </a:solidFill>
              </a:rPr>
              <a:t>Определите какие домашние животные изображены на рисунке</a:t>
            </a:r>
          </a:p>
        </p:txBody>
      </p:sp>
      <p:pic>
        <p:nvPicPr>
          <p:cNvPr id="17410" name="Picture 8" descr="прошу - не удивляйтесь что я спрошу. А вы видели как рожает коза?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2272" y="1230346"/>
            <a:ext cx="3486909" cy="19431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696749" y="3006353"/>
            <a:ext cx="23050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rgbClr val="008080"/>
                </a:solidFill>
                <a:latin typeface="Times New Roman" pitchFamily="18" charset="0"/>
              </a:rPr>
              <a:t>   </a:t>
            </a:r>
            <a:r>
              <a:rPr lang="ru-RU" sz="3200" b="1" dirty="0">
                <a:solidFill>
                  <a:srgbClr val="008080"/>
                </a:solidFill>
                <a:latin typeface="Times New Roman" pitchFamily="18" charset="0"/>
              </a:rPr>
              <a:t>козленок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2148512" y="5286600"/>
            <a:ext cx="23050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rgbClr val="008080"/>
                </a:solidFill>
                <a:latin typeface="Times New Roman" pitchFamily="18" charset="0"/>
              </a:rPr>
              <a:t>      </a:t>
            </a:r>
            <a:r>
              <a:rPr lang="ru-RU" sz="3200" b="1" dirty="0">
                <a:solidFill>
                  <a:srgbClr val="008080"/>
                </a:solidFill>
                <a:latin typeface="Times New Roman" pitchFamily="18" charset="0"/>
              </a:rPr>
              <a:t>коза</a:t>
            </a: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6066784" y="2904131"/>
            <a:ext cx="20161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8080"/>
                </a:solidFill>
                <a:latin typeface="Times New Roman" pitchFamily="18" charset="0"/>
              </a:rPr>
              <a:t> ягненок</a:t>
            </a:r>
          </a:p>
        </p:txBody>
      </p:sp>
      <p:sp>
        <p:nvSpPr>
          <p:cNvPr id="39949" name="Rectangle 13"/>
          <p:cNvSpPr>
            <a:spLocks noChangeArrowheads="1"/>
          </p:cNvSpPr>
          <p:nvPr/>
        </p:nvSpPr>
        <p:spPr bwMode="auto">
          <a:xfrm>
            <a:off x="6313752" y="5259072"/>
            <a:ext cx="1327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8080"/>
                </a:solidFill>
                <a:latin typeface="Times New Roman" pitchFamily="18" charset="0"/>
              </a:rPr>
              <a:t>овца</a:t>
            </a:r>
          </a:p>
        </p:txBody>
      </p:sp>
      <p:pic>
        <p:nvPicPr>
          <p:cNvPr id="2050" name="Picture 2" descr="https://oren-puhplat.ru/images/statyi/koz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273" y="3477909"/>
            <a:ext cx="3012715" cy="194805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media.gettyimages.com/photos/sheep-picture-id165847420?b=1&amp;k=6&amp;m=165847420&amp;s=612x612&amp;w=0&amp;h=MPiYmt0cHTHa9QXYKP39lMMB1_niuYr-IeBc-dpsUbk=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503" y="3482860"/>
            <a:ext cx="3265244" cy="19431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media.gettyimages.com/photos/lamb6-picture-id483531362?b=1&amp;k=6&amp;m=483531362&amp;s=612x612&amp;w=0&amp;h=YLRw2h01TiyoFlC2eZ6lRBbtSjtGqcf12Bvems7Gp6Y=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274" y="1254855"/>
            <a:ext cx="3451694" cy="181071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9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Рассмотрите изображения и определите козу молочной породы и козу пуховой породы</a:t>
            </a:r>
            <a:endParaRPr lang="ru-RU" sz="3200" b="1" dirty="0">
              <a:solidFill>
                <a:srgbClr val="0000FF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 descr="http://1.bp.blogspot.com/-g55Ds9g0BzI/VjdLPXQ-UnI/AAAAAAAAAX0/OdueuP7widA/s1600/foto-gambar-kambing-saanen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473735"/>
            <a:ext cx="4038600" cy="3040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http://nepovtorimosti.ru/wp-content/uploads/2012/04/135-e13359405987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17" y="1385823"/>
            <a:ext cx="3771900" cy="3223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7" name="TextBox 6"/>
          <p:cNvSpPr txBox="1"/>
          <p:nvPr/>
        </p:nvSpPr>
        <p:spPr>
          <a:xfrm>
            <a:off x="539552" y="4869160"/>
            <a:ext cx="3929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00FF"/>
                </a:solidFill>
              </a:rPr>
              <a:t>Пуховая порода</a:t>
            </a:r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8200" y="1600200"/>
            <a:ext cx="4244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00FF"/>
                </a:solidFill>
              </a:rPr>
              <a:t>Молочная порода</a:t>
            </a:r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475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ru-RU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609600" indent="-609600"/>
            <a:r>
              <a:rPr lang="ru-RU" b="1" dirty="0" smtClean="0">
                <a:solidFill>
                  <a:srgbClr val="0000FF"/>
                </a:solidFill>
              </a:rPr>
              <a:t>Как называется пушистая мягкая пряжа ангорских коз?</a:t>
            </a:r>
          </a:p>
          <a:p>
            <a:pPr marL="609600" indent="-609600"/>
            <a:r>
              <a:rPr lang="ru-RU" b="1" dirty="0" smtClean="0">
                <a:solidFill>
                  <a:srgbClr val="0000FF"/>
                </a:solidFill>
              </a:rPr>
              <a:t>Как называется шкура, снятая с нестриженых овец?</a:t>
            </a:r>
          </a:p>
          <a:p>
            <a:pPr marL="609600" indent="-609600"/>
            <a:r>
              <a:rPr lang="ru-RU" b="1" dirty="0" smtClean="0">
                <a:solidFill>
                  <a:srgbClr val="0000FF"/>
                </a:solidFill>
              </a:rPr>
              <a:t>Как называются шкурки молодых ягнят каракульской породы овец?</a:t>
            </a:r>
          </a:p>
          <a:p>
            <a:pPr marL="609600" indent="-609600"/>
            <a:r>
              <a:rPr lang="ru-RU" b="1" dirty="0" smtClean="0">
                <a:solidFill>
                  <a:srgbClr val="0000FF"/>
                </a:solidFill>
              </a:rPr>
              <a:t>Как называется снятая целым пластом шерсть  при стрижке овец?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00FF"/>
                </a:solidFill>
              </a:rPr>
              <a:t> </a:t>
            </a:r>
          </a:p>
          <a:p>
            <a:pPr marL="609600" indent="-609600"/>
            <a:endParaRPr lang="ru-RU" b="1" dirty="0" smtClean="0">
              <a:solidFill>
                <a:srgbClr val="0000FF"/>
              </a:solidFill>
            </a:endParaRP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4067175" y="2060575"/>
            <a:ext cx="1657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accent2"/>
                </a:solidFill>
                <a:latin typeface="Arial" charset="0"/>
              </a:rPr>
              <a:t>МОХЕР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4859338" y="3141663"/>
            <a:ext cx="24495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accent2"/>
                </a:solidFill>
                <a:latin typeface="Arial" charset="0"/>
              </a:rPr>
              <a:t>ОВЧИНА</a:t>
            </a:r>
            <a:endParaRPr lang="ru-RU" sz="3200" b="1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6227763" y="4221163"/>
            <a:ext cx="24479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accent2"/>
                </a:solidFill>
                <a:latin typeface="Arial" charset="0"/>
              </a:rPr>
              <a:t>КАРАКУЛЬ</a:t>
            </a: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6011863" y="5373688"/>
            <a:ext cx="23050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accent2"/>
                </a:solidFill>
                <a:latin typeface="Arial" charset="0"/>
              </a:rPr>
              <a:t>РУНО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1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76923C"/>
    </a:hlink>
    <a:folHlink>
      <a:srgbClr val="76923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1188</TotalTime>
  <Words>336</Words>
  <Application>Microsoft Office PowerPoint</Application>
  <PresentationFormat>Экран (4:3)</PresentationFormat>
  <Paragraphs>83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1_Тема Office</vt:lpstr>
      <vt:lpstr>Тема Office</vt:lpstr>
      <vt:lpstr>2_Тема Office</vt:lpstr>
      <vt:lpstr>3_Тема Office</vt:lpstr>
      <vt:lpstr>4_Тема Office</vt:lpstr>
      <vt:lpstr>Презентация PowerPoint</vt:lpstr>
      <vt:lpstr>Презентация PowerPoint</vt:lpstr>
      <vt:lpstr>Игра на внимание Щенок  с корзиной Найди 10 отличий</vt:lpstr>
      <vt:lpstr>Правила игры</vt:lpstr>
      <vt:lpstr>Презентация PowerPoint</vt:lpstr>
      <vt:lpstr>Презентация PowerPoint</vt:lpstr>
      <vt:lpstr>Определите какие домашние животные изображены на рисунке</vt:lpstr>
      <vt:lpstr>Рассмотрите изображения и определите козу молочной породы и козу пуховой породы</vt:lpstr>
      <vt:lpstr>Презентация PowerPoint</vt:lpstr>
      <vt:lpstr>Презентация PowerPoint</vt:lpstr>
      <vt:lpstr>Рассмотрите рисунок и определите овца изменилась после:  кормления; стрижки; чески.</vt:lpstr>
      <vt:lpstr>Рассмотрите рисунок и назовите  корма, которые не используют для питания овец и коз  </vt:lpstr>
      <vt:lpstr>Рассмотрите рисунок и назовите предметы и их назначение.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Microsoft</cp:lastModifiedBy>
  <cp:revision>70</cp:revision>
  <dcterms:created xsi:type="dcterms:W3CDTF">2014-07-06T18:18:01Z</dcterms:created>
  <dcterms:modified xsi:type="dcterms:W3CDTF">2022-02-04T16:42:06Z</dcterms:modified>
</cp:coreProperties>
</file>