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65" r:id="rId4"/>
    <p:sldId id="263" r:id="rId5"/>
    <p:sldId id="258" r:id="rId6"/>
    <p:sldId id="267" r:id="rId7"/>
    <p:sldId id="266" r:id="rId8"/>
    <p:sldId id="259" r:id="rId9"/>
    <p:sldId id="260" r:id="rId10"/>
    <p:sldId id="261"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50" autoAdjust="0"/>
    <p:restoredTop sz="94675" autoAdjust="0"/>
  </p:normalViewPr>
  <p:slideViewPr>
    <p:cSldViewPr>
      <p:cViewPr varScale="1">
        <p:scale>
          <a:sx n="106" d="100"/>
          <a:sy n="106" d="100"/>
        </p:scale>
        <p:origin x="1680"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B7F10A-7608-4B35-B140-BAFD84ADA62D}" type="datetimeFigureOut">
              <a:rPr lang="ru-RU" smtClean="0"/>
              <a:t>25.04.2019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127CD1-7C18-4BC2-A81F-6CDEC02E5226}" type="slidenum">
              <a:rPr lang="ru-RU" smtClean="0"/>
              <a:t>‹#›</a:t>
            </a:fld>
            <a:endParaRPr lang="ru-RU"/>
          </a:p>
        </p:txBody>
      </p:sp>
    </p:spTree>
    <p:extLst>
      <p:ext uri="{BB962C8B-B14F-4D97-AF65-F5344CB8AC3E}">
        <p14:creationId xmlns:p14="http://schemas.microsoft.com/office/powerpoint/2010/main" val="988323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D127CD1-7C18-4BC2-A81F-6CDEC02E5226}" type="slidenum">
              <a:rPr lang="ru-RU" smtClean="0"/>
              <a:t>5</a:t>
            </a:fld>
            <a:endParaRPr lang="ru-RU"/>
          </a:p>
        </p:txBody>
      </p:sp>
    </p:spTree>
    <p:extLst>
      <p:ext uri="{BB962C8B-B14F-4D97-AF65-F5344CB8AC3E}">
        <p14:creationId xmlns:p14="http://schemas.microsoft.com/office/powerpoint/2010/main" val="3786295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8E3B1E9-3304-478D-9F4E-49A5A51C5B22}" type="datetimeFigureOut">
              <a:rPr lang="ru-RU" smtClean="0"/>
              <a:t>25.04.2019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4112713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E3B1E9-3304-478D-9F4E-49A5A51C5B22}" type="datetimeFigureOut">
              <a:rPr lang="ru-RU" smtClean="0"/>
              <a:t>25.04.2019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1664129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E3B1E9-3304-478D-9F4E-49A5A51C5B22}" type="datetimeFigureOut">
              <a:rPr lang="ru-RU" smtClean="0"/>
              <a:t>25.04.2019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30442971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E3B1E9-3304-478D-9F4E-49A5A51C5B22}" type="datetimeFigureOut">
              <a:rPr lang="ru-RU" smtClean="0"/>
              <a:t>25.04.2019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34961457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8E3B1E9-3304-478D-9F4E-49A5A51C5B22}" type="datetimeFigureOut">
              <a:rPr lang="ru-RU" smtClean="0"/>
              <a:t>25.04.2019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23975933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8E3B1E9-3304-478D-9F4E-49A5A51C5B22}" type="datetimeFigureOut">
              <a:rPr lang="ru-RU" smtClean="0"/>
              <a:t>25.04.2019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36094595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8E3B1E9-3304-478D-9F4E-49A5A51C5B22}" type="datetimeFigureOut">
              <a:rPr lang="ru-RU" smtClean="0"/>
              <a:t>25.04.2019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4822357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8E3B1E9-3304-478D-9F4E-49A5A51C5B22}" type="datetimeFigureOut">
              <a:rPr lang="ru-RU" smtClean="0"/>
              <a:t>25.04.2019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34569951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8E3B1E9-3304-478D-9F4E-49A5A51C5B22}" type="datetimeFigureOut">
              <a:rPr lang="ru-RU" smtClean="0"/>
              <a:t>25.04.2019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17515214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8E3B1E9-3304-478D-9F4E-49A5A51C5B22}" type="datetimeFigureOut">
              <a:rPr lang="ru-RU" smtClean="0"/>
              <a:t>25.04.2019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24714444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8E3B1E9-3304-478D-9F4E-49A5A51C5B22}" type="datetimeFigureOut">
              <a:rPr lang="ru-RU" smtClean="0"/>
              <a:t>25.04.2019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530DCBE-AFFD-4765-A369-0DA956D54A4B}" type="slidenum">
              <a:rPr lang="ru-RU" smtClean="0"/>
              <a:t>‹#›</a:t>
            </a:fld>
            <a:endParaRPr lang="ru-RU"/>
          </a:p>
        </p:txBody>
      </p:sp>
    </p:spTree>
    <p:extLst>
      <p:ext uri="{BB962C8B-B14F-4D97-AF65-F5344CB8AC3E}">
        <p14:creationId xmlns:p14="http://schemas.microsoft.com/office/powerpoint/2010/main" val="15317887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E3B1E9-3304-478D-9F4E-49A5A51C5B22}" type="datetimeFigureOut">
              <a:rPr lang="ru-RU" smtClean="0"/>
              <a:t>25.04.2019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30DCBE-AFFD-4765-A369-0DA956D54A4B}" type="slidenum">
              <a:rPr lang="ru-RU" smtClean="0"/>
              <a:t>‹#›</a:t>
            </a:fld>
            <a:endParaRPr lang="ru-RU"/>
          </a:p>
        </p:txBody>
      </p:sp>
    </p:spTree>
    <p:extLst>
      <p:ext uri="{BB962C8B-B14F-4D97-AF65-F5344CB8AC3E}">
        <p14:creationId xmlns:p14="http://schemas.microsoft.com/office/powerpoint/2010/main" val="1223293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jpeg"/><Relationship Id="rId3" Type="http://schemas.openxmlformats.org/officeDocument/2006/relationships/image" Target="../media/image4.jpeg"/><Relationship Id="rId7" Type="http://schemas.openxmlformats.org/officeDocument/2006/relationships/image" Target="../media/image7.jpeg"/><Relationship Id="rId12" Type="http://schemas.openxmlformats.org/officeDocument/2006/relationships/image" Target="../media/image12.jpeg"/><Relationship Id="rId2" Type="http://schemas.openxmlformats.org/officeDocument/2006/relationships/slideLayout" Target="../slideLayouts/slideLayout9.xml"/><Relationship Id="rId1" Type="http://schemas.openxmlformats.org/officeDocument/2006/relationships/tags" Target="../tags/tag2.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5" Type="http://schemas.openxmlformats.org/officeDocument/2006/relationships/image" Target="../media/image15.jpeg"/><Relationship Id="rId10" Type="http://schemas.openxmlformats.org/officeDocument/2006/relationships/image" Target="../media/image10.jpeg"/><Relationship Id="rId4" Type="http://schemas.openxmlformats.org/officeDocument/2006/relationships/image" Target="../media/image2.png"/><Relationship Id="rId9" Type="http://schemas.openxmlformats.org/officeDocument/2006/relationships/image" Target="../media/image9.jpeg"/><Relationship Id="rId1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jpeg"/><Relationship Id="rId7" Type="http://schemas.openxmlformats.org/officeDocument/2006/relationships/image" Target="../media/image20.jpeg"/><Relationship Id="rId2" Type="http://schemas.openxmlformats.org/officeDocument/2006/relationships/slideLayout" Target="../slideLayouts/slideLayout9.xml"/><Relationship Id="rId1" Type="http://schemas.openxmlformats.org/officeDocument/2006/relationships/tags" Target="../tags/tag5.xml"/><Relationship Id="rId6" Type="http://schemas.openxmlformats.org/officeDocument/2006/relationships/image" Target="../media/image19.gif"/><Relationship Id="rId5" Type="http://schemas.openxmlformats.org/officeDocument/2006/relationships/image" Target="../media/image2.png"/><Relationship Id="rId4" Type="http://schemas.openxmlformats.org/officeDocument/2006/relationships/image" Target="../media/image18.gif"/><Relationship Id="rId9"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3" Type="http://schemas.openxmlformats.org/officeDocument/2006/relationships/image" Target="../media/image3.jpeg"/><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slideLayout" Target="../slideLayouts/slideLayout9.xml"/><Relationship Id="rId1" Type="http://schemas.openxmlformats.org/officeDocument/2006/relationships/tags" Target="../tags/tag6.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png"/><Relationship Id="rId9"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Аллено\школа\Презентация Олений Рог\-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21"/>
            <a:ext cx="9144000" cy="6863021"/>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Группа 12"/>
          <p:cNvGrpSpPr/>
          <p:nvPr/>
        </p:nvGrpSpPr>
        <p:grpSpPr>
          <a:xfrm>
            <a:off x="0" y="5013176"/>
            <a:ext cx="9180512" cy="1872208"/>
            <a:chOff x="-36512" y="4509120"/>
            <a:chExt cx="9180512" cy="2376264"/>
          </a:xfrm>
        </p:grpSpPr>
        <p:pic>
          <p:nvPicPr>
            <p:cNvPr id="14" name="Picture 2" descr="http://i030.radikal.ru/0804/c0/3c9e356dfc98.png"/>
            <p:cNvPicPr>
              <a:picLocks noChangeAspect="1" noChangeArrowheads="1"/>
            </p:cNvPicPr>
            <p:nvPr/>
          </p:nvPicPr>
          <p:blipFill rotWithShape="1">
            <a:blip r:embed="rId3">
              <a:extLst>
                <a:ext uri="{28A0092B-C50C-407E-A947-70E740481C1C}">
                  <a14:useLocalDpi xmlns:a14="http://schemas.microsoft.com/office/drawing/2010/main" val="0"/>
                </a:ext>
              </a:extLst>
            </a:blip>
            <a:srcRect l="6663" t="26956" r="26822" b="56721"/>
            <a:stretch/>
          </p:blipFill>
          <p:spPr bwMode="auto">
            <a:xfrm>
              <a:off x="-36512" y="5418816"/>
              <a:ext cx="5616624" cy="1466568"/>
            </a:xfrm>
            <a:prstGeom prst="rect">
              <a:avLst/>
            </a:prstGeom>
            <a:noFill/>
            <a:extLst>
              <a:ext uri="{909E8E84-426E-40DD-AFC4-6F175D3DCCD1}">
                <a14:hiddenFill xmlns:a14="http://schemas.microsoft.com/office/drawing/2010/main">
                  <a:solidFill>
                    <a:srgbClr val="FFFFFF"/>
                  </a:solidFill>
                </a14:hiddenFill>
              </a:ext>
            </a:extLst>
          </p:spPr>
        </p:pic>
        <p:sp>
          <p:nvSpPr>
            <p:cNvPr id="15" name="Прямоугольник 14"/>
            <p:cNvSpPr/>
            <p:nvPr/>
          </p:nvSpPr>
          <p:spPr>
            <a:xfrm>
              <a:off x="2555776"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3104220"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3635896" y="4763576"/>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p:cNvSpPr/>
            <p:nvPr/>
          </p:nvSpPr>
          <p:spPr>
            <a:xfrm>
              <a:off x="4211960" y="4835584"/>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Picture 2" descr="http://i030.radikal.ru/0804/c0/3c9e356dfc98.png"/>
            <p:cNvPicPr>
              <a:picLocks noChangeAspect="1" noChangeArrowheads="1"/>
            </p:cNvPicPr>
            <p:nvPr/>
          </p:nvPicPr>
          <p:blipFill rotWithShape="1">
            <a:blip r:embed="rId3">
              <a:extLst>
                <a:ext uri="{28A0092B-C50C-407E-A947-70E740481C1C}">
                  <a14:useLocalDpi xmlns:a14="http://schemas.microsoft.com/office/drawing/2010/main" val="0"/>
                </a:ext>
              </a:extLst>
            </a:blip>
            <a:srcRect l="9775" t="26956" r="42051" b="56721"/>
            <a:stretch/>
          </p:blipFill>
          <p:spPr bwMode="auto">
            <a:xfrm flipH="1">
              <a:off x="5076056" y="5418816"/>
              <a:ext cx="4067944" cy="1466568"/>
            </a:xfrm>
            <a:prstGeom prst="rect">
              <a:avLst/>
            </a:prstGeom>
            <a:noFill/>
            <a:extLst>
              <a:ext uri="{909E8E84-426E-40DD-AFC4-6F175D3DCCD1}">
                <a14:hiddenFill xmlns:a14="http://schemas.microsoft.com/office/drawing/2010/main">
                  <a:solidFill>
                    <a:srgbClr val="FFFFFF"/>
                  </a:solidFill>
                </a14:hiddenFill>
              </a:ext>
            </a:extLst>
          </p:spPr>
        </p:pic>
        <p:sp>
          <p:nvSpPr>
            <p:cNvPr id="20" name="Прямоугольник 19"/>
            <p:cNvSpPr/>
            <p:nvPr/>
          </p:nvSpPr>
          <p:spPr>
            <a:xfrm>
              <a:off x="4355976" y="4691568"/>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5292080" y="4509120"/>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 name="TextBox 1"/>
          <p:cNvSpPr txBox="1"/>
          <p:nvPr/>
        </p:nvSpPr>
        <p:spPr>
          <a:xfrm>
            <a:off x="323528" y="489446"/>
            <a:ext cx="8280920" cy="4070345"/>
          </a:xfrm>
          <a:prstGeom prst="rect">
            <a:avLst/>
          </a:prstGeom>
          <a:noFill/>
          <a:effectLst/>
        </p:spPr>
        <p:txBody>
          <a:bodyPr wrap="square" rtlCol="0">
            <a:spAutoFit/>
          </a:bodyPr>
          <a:lstStyle/>
          <a:p>
            <a:pPr algn="ctr"/>
            <a:endParaRPr lang="ru-RU" dirty="0">
              <a:latin typeface="Modestina" pitchFamily="18" charset="0"/>
            </a:endParaRPr>
          </a:p>
          <a:p>
            <a:pPr algn="ctr"/>
            <a:endParaRPr lang="ru-RU" dirty="0">
              <a:latin typeface="Modestina" pitchFamily="18" charset="0"/>
            </a:endParaRPr>
          </a:p>
          <a:p>
            <a:pPr algn="ctr"/>
            <a:endParaRPr lang="ru-RU" sz="2400" b="1" dirty="0" smtClean="0">
              <a:ln w="31550" cmpd="sng">
                <a:solidFill>
                  <a:schemeClr val="bg2">
                    <a:lumMod val="50000"/>
                  </a:schemeClr>
                </a:solidFill>
                <a:prstDash val="solid"/>
              </a:ln>
              <a:solidFill>
                <a:schemeClr val="accent6">
                  <a:tint val="15000"/>
                  <a:satMod val="200000"/>
                </a:schemeClr>
              </a:solidFill>
              <a:effectLst>
                <a:outerShdw blurRad="50800" dist="38100" dir="2700000" algn="tl" rotWithShape="0">
                  <a:prstClr val="black">
                    <a:alpha val="40000"/>
                  </a:prstClr>
                </a:outerShdw>
                <a:reflection stA="45000" endPos="32000" dist="50800" dir="5400000" sy="-100000" algn="bl" rotWithShape="0"/>
              </a:effectLst>
            </a:endParaRPr>
          </a:p>
          <a:p>
            <a:pPr algn="ctr"/>
            <a:endParaRPr lang="ru-RU" sz="1050" b="1" dirty="0" smtClean="0">
              <a:ln w="31550" cmpd="sng">
                <a:solidFill>
                  <a:schemeClr val="bg2">
                    <a:lumMod val="50000"/>
                  </a:schemeClr>
                </a:solidFill>
                <a:prstDash val="solid"/>
              </a:ln>
              <a:solidFill>
                <a:schemeClr val="accent6">
                  <a:tint val="15000"/>
                  <a:satMod val="200000"/>
                </a:schemeClr>
              </a:solidFill>
              <a:effectLst>
                <a:outerShdw blurRad="50800" dist="38100" dir="2700000" algn="tl" rotWithShape="0">
                  <a:prstClr val="black">
                    <a:alpha val="40000"/>
                  </a:prstClr>
                </a:outerShdw>
                <a:reflection stA="45000" endPos="32000" dist="50800" dir="5400000" sy="-100000" algn="bl" rotWithShape="0"/>
              </a:effectLst>
            </a:endParaRPr>
          </a:p>
          <a:p>
            <a:pPr algn="ctr"/>
            <a:r>
              <a:rPr lang="ru-RU" sz="8000" b="1" dirty="0" smtClean="0">
                <a:ln w="31550" cmpd="sng">
                  <a:solidFill>
                    <a:schemeClr val="bg2">
                      <a:lumMod val="50000"/>
                    </a:schemeClr>
                  </a:solidFill>
                  <a:prstDash val="solid"/>
                </a:ln>
                <a:solidFill>
                  <a:schemeClr val="accent6">
                    <a:tint val="15000"/>
                    <a:satMod val="200000"/>
                  </a:schemeClr>
                </a:solidFill>
                <a:effectLst>
                  <a:outerShdw blurRad="50800" dist="38100" dir="2700000" algn="tl" rotWithShape="0">
                    <a:prstClr val="black">
                      <a:alpha val="40000"/>
                    </a:prstClr>
                  </a:outerShdw>
                  <a:reflection stA="45000" endPos="32000" dist="50800" dir="5400000" sy="-100000" algn="bl" rotWithShape="0"/>
                </a:effectLst>
              </a:rPr>
              <a:t>РОГ ОЛЕНЯ </a:t>
            </a:r>
          </a:p>
          <a:p>
            <a:pPr algn="ctr"/>
            <a:endParaRPr lang="ru-RU" dirty="0">
              <a:latin typeface="Modestina" pitchFamily="18" charset="0"/>
            </a:endParaRPr>
          </a:p>
          <a:p>
            <a:pPr algn="ctr"/>
            <a:endParaRPr lang="ru-RU" dirty="0" smtClean="0">
              <a:latin typeface="Modestina" pitchFamily="18" charset="0"/>
            </a:endParaRPr>
          </a:p>
          <a:p>
            <a:pPr algn="ctr"/>
            <a:endParaRPr lang="ru-RU" dirty="0">
              <a:latin typeface="Modestina" pitchFamily="18" charset="0"/>
            </a:endParaRPr>
          </a:p>
          <a:p>
            <a:pPr algn="ctr"/>
            <a:endParaRPr lang="ru-RU" dirty="0" smtClean="0">
              <a:latin typeface="Modestina" pitchFamily="18" charset="0"/>
            </a:endParaRPr>
          </a:p>
          <a:p>
            <a:pPr algn="ctr"/>
            <a:endParaRPr lang="ru-RU" dirty="0">
              <a:latin typeface="Modestina" pitchFamily="18" charset="0"/>
            </a:endParaRPr>
          </a:p>
          <a:p>
            <a:pPr algn="ctr"/>
            <a:endParaRPr lang="ru-RU" dirty="0" smtClean="0">
              <a:latin typeface="Modestina" pitchFamily="18" charset="0"/>
            </a:endParaRPr>
          </a:p>
        </p:txBody>
      </p:sp>
    </p:spTree>
    <p:extLst>
      <p:ext uri="{BB962C8B-B14F-4D97-AF65-F5344CB8AC3E}">
        <p14:creationId xmlns:p14="http://schemas.microsoft.com/office/powerpoint/2010/main" val="9519515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Аллено\школа\Презентация Олений Рог\слайды\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Группа 4"/>
          <p:cNvGrpSpPr/>
          <p:nvPr/>
        </p:nvGrpSpPr>
        <p:grpSpPr>
          <a:xfrm>
            <a:off x="-36512" y="5013176"/>
            <a:ext cx="9180512" cy="1872208"/>
            <a:chOff x="-36512" y="4509120"/>
            <a:chExt cx="9180512" cy="2376264"/>
          </a:xfrm>
        </p:grpSpPr>
        <p:pic>
          <p:nvPicPr>
            <p:cNvPr id="6"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6663" t="26956" r="26822" b="56721"/>
            <a:stretch/>
          </p:blipFill>
          <p:spPr bwMode="auto">
            <a:xfrm>
              <a:off x="-36512" y="5418816"/>
              <a:ext cx="5616624" cy="1466568"/>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2555776"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104220"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635896" y="4763576"/>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4211960" y="4835584"/>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9775" t="26956" r="42051" b="56721"/>
            <a:stretch/>
          </p:blipFill>
          <p:spPr bwMode="auto">
            <a:xfrm flipH="1">
              <a:off x="5076056" y="5418816"/>
              <a:ext cx="4067944" cy="1466568"/>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4355976" y="4691568"/>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5292080" y="4509120"/>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 name="Объект 2"/>
          <p:cNvSpPr>
            <a:spLocks noGrp="1"/>
          </p:cNvSpPr>
          <p:nvPr>
            <p:ph idx="1"/>
          </p:nvPr>
        </p:nvSpPr>
        <p:spPr>
          <a:xfrm>
            <a:off x="287524" y="2156513"/>
            <a:ext cx="7848872" cy="3000679"/>
          </a:xfrm>
        </p:spPr>
        <p:txBody>
          <a:bodyPr>
            <a:normAutofit/>
          </a:bodyPr>
          <a:lstStyle/>
          <a:p>
            <a:pPr algn="just">
              <a:buFont typeface="Wingdings" pitchFamily="2" charset="2"/>
              <a:buChar char="ü"/>
            </a:pPr>
            <a:r>
              <a:rPr lang="ru-RU" sz="2000" dirty="0" smtClean="0">
                <a:latin typeface="Modestina" pitchFamily="18" charset="0"/>
              </a:rPr>
              <a:t>Порошок из </a:t>
            </a:r>
            <a:r>
              <a:rPr lang="ru-RU" sz="2000" dirty="0">
                <a:latin typeface="Modestina" pitchFamily="18" charset="0"/>
              </a:rPr>
              <a:t>рога оленя считался лекарством,  которому приписывали магические свойства: возвращение молодости и силы. Нэцкэ из оленьего рога заключали в себе оттенок пожелания здоровья и долголетия.</a:t>
            </a:r>
          </a:p>
          <a:p>
            <a:pPr algn="just">
              <a:buFont typeface="Wingdings" pitchFamily="2" charset="2"/>
              <a:buChar char="ü"/>
            </a:pPr>
            <a:r>
              <a:rPr lang="ru-RU" sz="2000" dirty="0" smtClean="0">
                <a:latin typeface="Modestina" pitchFamily="18" charset="0"/>
              </a:rPr>
              <a:t>Порошок </a:t>
            </a:r>
            <a:r>
              <a:rPr lang="ru-RU" sz="2000" dirty="0">
                <a:latin typeface="Modestina" pitchFamily="18" charset="0"/>
              </a:rPr>
              <a:t>из </a:t>
            </a:r>
            <a:r>
              <a:rPr lang="ru-RU" sz="2000" dirty="0" smtClean="0">
                <a:latin typeface="Modestina" pitchFamily="18" charset="0"/>
              </a:rPr>
              <a:t>пантов (</a:t>
            </a:r>
            <a:r>
              <a:rPr lang="ru-RU" sz="2000" dirty="0">
                <a:latin typeface="Modestina" pitchFamily="18" charset="0"/>
              </a:rPr>
              <a:t>молодых рогов оленей) </a:t>
            </a:r>
            <a:r>
              <a:rPr lang="ru-RU" sz="2000" dirty="0" smtClean="0">
                <a:latin typeface="Modestina" pitchFamily="18" charset="0"/>
              </a:rPr>
              <a:t>оказывает  положительное </a:t>
            </a:r>
            <a:r>
              <a:rPr lang="ru-RU" sz="2000" dirty="0">
                <a:latin typeface="Modestina" pitchFamily="18" charset="0"/>
              </a:rPr>
              <a:t>действие при анемии, истощении, общем ослаблении организма после инфекционных заболеваний, при недостаточности сердечнососудистой системы, медленном заживлении ран. </a:t>
            </a:r>
          </a:p>
        </p:txBody>
      </p:sp>
      <p:sp>
        <p:nvSpPr>
          <p:cNvPr id="15" name="TextBox 14"/>
          <p:cNvSpPr txBox="1"/>
          <p:nvPr/>
        </p:nvSpPr>
        <p:spPr>
          <a:xfrm>
            <a:off x="2267744" y="1124744"/>
            <a:ext cx="5007140" cy="769441"/>
          </a:xfrm>
          <a:prstGeom prst="rect">
            <a:avLst/>
          </a:prstGeom>
          <a:noFill/>
        </p:spPr>
        <p:txBody>
          <a:bodyPr wrap="none" rtlCol="0">
            <a:spAutoFit/>
            <a:scene3d>
              <a:camera prst="orthographicFront"/>
              <a:lightRig rig="threePt" dir="t"/>
            </a:scene3d>
            <a:sp3d extrusionH="57150">
              <a:bevelT w="38100" h="38100"/>
            </a:sp3d>
          </a:bodyPr>
          <a:lstStyle/>
          <a:p>
            <a:r>
              <a:rPr lang="ru-RU" sz="4400" b="1" dirty="0" smtClean="0">
                <a:ln w="31550" cmpd="sng">
                  <a:solidFill>
                    <a:schemeClr val="bg2">
                      <a:lumMod val="50000"/>
                    </a:schemeClr>
                  </a:solidFill>
                  <a:prstDash val="solid"/>
                </a:ln>
                <a:solidFill>
                  <a:schemeClr val="accent6">
                    <a:tint val="15000"/>
                    <a:satMod val="200000"/>
                  </a:schemeClr>
                </a:solidFill>
                <a:effectLst>
                  <a:outerShdw blurRad="50800" dist="38100" dir="2700000" algn="tl" rotWithShape="0">
                    <a:prstClr val="black">
                      <a:alpha val="40000"/>
                    </a:prstClr>
                  </a:outerShdw>
                  <a:reflection stA="45000" endPos="32000" dist="50800" dir="5400000" sy="-100000" algn="bl" rotWithShape="0"/>
                </a:effectLst>
              </a:rPr>
              <a:t>Факты о роге оленя</a:t>
            </a:r>
            <a:endParaRPr lang="ru-RU" sz="4400" b="1" dirty="0">
              <a:ln w="31550" cmpd="sng">
                <a:solidFill>
                  <a:schemeClr val="bg2">
                    <a:lumMod val="50000"/>
                  </a:schemeClr>
                </a:solidFill>
                <a:prstDash val="solid"/>
              </a:ln>
              <a:solidFill>
                <a:schemeClr val="accent6">
                  <a:tint val="15000"/>
                  <a:satMod val="200000"/>
                </a:schemeClr>
              </a:solidFill>
              <a:effectLst>
                <a:outerShdw blurRad="50800" dist="38100" dir="2700000" algn="tl" rotWithShape="0">
                  <a:prstClr val="black">
                    <a:alpha val="40000"/>
                  </a:prstClr>
                </a:outerShdw>
                <a:reflection stA="45000" endPos="32000" dist="50800" dir="5400000" sy="-100000" algn="bl" rotWithShape="0"/>
              </a:effectLst>
            </a:endParaRPr>
          </a:p>
        </p:txBody>
      </p:sp>
      <p:sp>
        <p:nvSpPr>
          <p:cNvPr id="16" name="Управляющая кнопка: домой 15">
            <a:hlinkClick r:id="" action="ppaction://hlinkshowjump?jump=endshow" highlightClick="1"/>
          </p:cNvPr>
          <p:cNvSpPr/>
          <p:nvPr/>
        </p:nvSpPr>
        <p:spPr>
          <a:xfrm>
            <a:off x="8478572" y="116632"/>
            <a:ext cx="557924" cy="432048"/>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extLst>
      <p:ext uri="{BB962C8B-B14F-4D97-AF65-F5344CB8AC3E}">
        <p14:creationId xmlns:p14="http://schemas.microsoft.com/office/powerpoint/2010/main" val="32248566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Аллено\школа\Презентация Олений Рог\слайды\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Группа 4"/>
          <p:cNvGrpSpPr/>
          <p:nvPr/>
        </p:nvGrpSpPr>
        <p:grpSpPr>
          <a:xfrm>
            <a:off x="-36512" y="5013176"/>
            <a:ext cx="9180512" cy="1872208"/>
            <a:chOff x="-36512" y="4509120"/>
            <a:chExt cx="9180512" cy="2376264"/>
          </a:xfrm>
        </p:grpSpPr>
        <p:pic>
          <p:nvPicPr>
            <p:cNvPr id="6"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6663" t="26956" r="26822" b="56721"/>
            <a:stretch/>
          </p:blipFill>
          <p:spPr bwMode="auto">
            <a:xfrm>
              <a:off x="-36512" y="5418816"/>
              <a:ext cx="5616624" cy="1466568"/>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2555776"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104220"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635896" y="4763576"/>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4211960" y="4835584"/>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9775" t="26956" r="42051" b="56721"/>
            <a:stretch/>
          </p:blipFill>
          <p:spPr bwMode="auto">
            <a:xfrm flipH="1">
              <a:off x="5076056" y="5418816"/>
              <a:ext cx="4067944" cy="1466568"/>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4355976" y="4691568"/>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5292080" y="4509120"/>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 name="Объект 2"/>
          <p:cNvSpPr>
            <a:spLocks noGrp="1"/>
          </p:cNvSpPr>
          <p:nvPr>
            <p:ph idx="1"/>
          </p:nvPr>
        </p:nvSpPr>
        <p:spPr>
          <a:xfrm>
            <a:off x="1835696" y="1124744"/>
            <a:ext cx="6923112" cy="5472608"/>
          </a:xfrm>
        </p:spPr>
        <p:txBody>
          <a:bodyPr>
            <a:noAutofit/>
          </a:bodyPr>
          <a:lstStyle/>
          <a:p>
            <a:pPr marL="0" indent="533400" algn="just">
              <a:buNone/>
            </a:pPr>
            <a:r>
              <a:rPr lang="ru-RU" sz="2100" dirty="0" smtClean="0">
                <a:latin typeface="Modestina" pitchFamily="18" charset="0"/>
              </a:rPr>
              <a:t>Рог </a:t>
            </a:r>
            <a:r>
              <a:rPr lang="ru-RU" sz="2100" dirty="0">
                <a:latin typeface="Modestina" pitchFamily="18" charset="0"/>
              </a:rPr>
              <a:t>оленя </a:t>
            </a:r>
            <a:r>
              <a:rPr lang="ru-RU" sz="2100" dirty="0" smtClean="0">
                <a:latin typeface="Modestina" pitchFamily="18" charset="0"/>
              </a:rPr>
              <a:t>– материал</a:t>
            </a:r>
            <a:r>
              <a:rPr lang="ru-RU" sz="2100" dirty="0">
                <a:latin typeface="Modestina" pitchFamily="18" charset="0"/>
              </a:rPr>
              <a:t>, знакомый жителям Севера, Сибири и Дальнего Востока с глубокой </a:t>
            </a:r>
            <a:r>
              <a:rPr lang="ru-RU" sz="2100" dirty="0" smtClean="0">
                <a:latin typeface="Modestina" pitchFamily="18" charset="0"/>
              </a:rPr>
              <a:t>древности, </a:t>
            </a:r>
            <a:r>
              <a:rPr lang="ru-RU" sz="2100" dirty="0">
                <a:latin typeface="Modestina" pitchFamily="18" charset="0"/>
              </a:rPr>
              <a:t>имеющийся в неограниченном количестве в северных районах нашей </a:t>
            </a:r>
            <a:r>
              <a:rPr lang="ru-RU" sz="2100" dirty="0" smtClean="0">
                <a:latin typeface="Modestina" pitchFamily="18" charset="0"/>
              </a:rPr>
              <a:t>страны. </a:t>
            </a:r>
          </a:p>
          <a:p>
            <a:pPr marL="0" indent="533400" algn="just">
              <a:buNone/>
            </a:pPr>
            <a:r>
              <a:rPr lang="ru-RU" sz="2100" dirty="0" smtClean="0">
                <a:latin typeface="Modestina" pitchFamily="18" charset="0"/>
              </a:rPr>
              <a:t>Народные мастера </a:t>
            </a:r>
            <a:r>
              <a:rPr lang="ru-RU" sz="2100" dirty="0">
                <a:latin typeface="Modestina" pitchFamily="18" charset="0"/>
              </a:rPr>
              <a:t>с</a:t>
            </a:r>
            <a:r>
              <a:rPr lang="ru-RU" sz="2100" dirty="0" smtClean="0">
                <a:latin typeface="Modestina" pitchFamily="18" charset="0"/>
              </a:rPr>
              <a:t>евера </a:t>
            </a:r>
            <a:r>
              <a:rPr lang="ru-RU" sz="2100" dirty="0">
                <a:latin typeface="Modestina" pitchFamily="18" charset="0"/>
              </a:rPr>
              <a:t>издавна </a:t>
            </a:r>
            <a:r>
              <a:rPr lang="ru-RU" sz="2100" dirty="0" smtClean="0">
                <a:latin typeface="Modestina" pitchFamily="18" charset="0"/>
              </a:rPr>
              <a:t>использовали </a:t>
            </a:r>
            <a:r>
              <a:rPr lang="ru-RU" sz="2100" dirty="0">
                <a:latin typeface="Modestina" pitchFamily="18" charset="0"/>
              </a:rPr>
              <a:t>рог для создания различных бытовых </a:t>
            </a:r>
            <a:r>
              <a:rPr lang="ru-RU" sz="2100" dirty="0" smtClean="0">
                <a:latin typeface="Modestina" pitchFamily="18" charset="0"/>
              </a:rPr>
              <a:t>предметов. Например: </a:t>
            </a:r>
            <a:r>
              <a:rPr lang="ru-RU" sz="2100" dirty="0">
                <a:latin typeface="Modestina" pitchFamily="18" charset="0"/>
              </a:rPr>
              <a:t>колотушки для выбивания снега из полога жилища, из меховой одежды; специальные приспособления для наматывания оленьих жил</a:t>
            </a:r>
            <a:r>
              <a:rPr lang="ru-RU" sz="2100" dirty="0" smtClean="0">
                <a:latin typeface="Modestina" pitchFamily="18" charset="0"/>
              </a:rPr>
              <a:t>; тормоз для остановки нарт; </a:t>
            </a:r>
            <a:r>
              <a:rPr lang="ru-RU" sz="2100" dirty="0">
                <a:latin typeface="Modestina" pitchFamily="18" charset="0"/>
              </a:rPr>
              <a:t>употребляется для изготовления различных деталей оленьей и собачьей </a:t>
            </a:r>
            <a:r>
              <a:rPr lang="ru-RU" sz="2100" dirty="0" smtClean="0">
                <a:latin typeface="Modestina" pitchFamily="18" charset="0"/>
              </a:rPr>
              <a:t>упряжи</a:t>
            </a:r>
            <a:r>
              <a:rPr lang="en-US" sz="2100" dirty="0" smtClean="0">
                <a:latin typeface="Modestina"/>
              </a:rPr>
              <a:t>;</a:t>
            </a:r>
            <a:r>
              <a:rPr lang="ru-RU" sz="2100" dirty="0" smtClean="0">
                <a:latin typeface="Modestina" pitchFamily="18" charset="0"/>
              </a:rPr>
              <a:t> гарпуны</a:t>
            </a:r>
            <a:r>
              <a:rPr lang="en-US" sz="2100" dirty="0" smtClean="0">
                <a:latin typeface="Modestina"/>
              </a:rPr>
              <a:t>; </a:t>
            </a:r>
            <a:r>
              <a:rPr lang="ru-RU" sz="2100" dirty="0" smtClean="0">
                <a:latin typeface="Modestina" pitchFamily="18" charset="0"/>
              </a:rPr>
              <a:t>ножи; снеговые очки; амулеты, статуэтки</a:t>
            </a:r>
            <a:r>
              <a:rPr lang="en-US" sz="2100" dirty="0" smtClean="0">
                <a:latin typeface="Modestina"/>
              </a:rPr>
              <a:t>/</a:t>
            </a:r>
            <a:r>
              <a:rPr lang="ru-RU" sz="2100" dirty="0" smtClean="0">
                <a:latin typeface="Modestina" pitchFamily="18" charset="0"/>
              </a:rPr>
              <a:t>обереги (</a:t>
            </a:r>
            <a:r>
              <a:rPr lang="ru-RU" sz="2100" dirty="0" err="1" smtClean="0">
                <a:latin typeface="Modestina" pitchFamily="18" charset="0"/>
              </a:rPr>
              <a:t>нэцки</a:t>
            </a:r>
            <a:r>
              <a:rPr lang="ru-RU" sz="2100" dirty="0" smtClean="0">
                <a:latin typeface="Modestina" pitchFamily="18" charset="0"/>
              </a:rPr>
              <a:t>); расчески</a:t>
            </a:r>
            <a:r>
              <a:rPr lang="ru-RU" sz="2100" dirty="0">
                <a:latin typeface="Modestina" pitchFamily="18" charset="0"/>
              </a:rPr>
              <a:t>,</a:t>
            </a:r>
            <a:r>
              <a:rPr lang="en-US" sz="2100" dirty="0" smtClean="0">
                <a:latin typeface="Modestina"/>
              </a:rPr>
              <a:t> </a:t>
            </a:r>
            <a:r>
              <a:rPr lang="ru-RU" sz="2100" dirty="0" smtClean="0">
                <a:latin typeface="Modestina" pitchFamily="18" charset="0"/>
              </a:rPr>
              <a:t>шахматы</a:t>
            </a:r>
            <a:r>
              <a:rPr lang="ru-RU" sz="2100" dirty="0">
                <a:latin typeface="Modestina" pitchFamily="18" charset="0"/>
              </a:rPr>
              <a:t>,</a:t>
            </a:r>
            <a:r>
              <a:rPr lang="en-US" sz="2100" dirty="0" smtClean="0">
                <a:latin typeface="Modestina"/>
              </a:rPr>
              <a:t> </a:t>
            </a:r>
            <a:r>
              <a:rPr lang="ru-RU" sz="2100" dirty="0" smtClean="0">
                <a:latin typeface="Modestina" pitchFamily="18" charset="0"/>
              </a:rPr>
              <a:t>гребни датируются </a:t>
            </a:r>
            <a:r>
              <a:rPr lang="en-US" sz="2100" dirty="0" smtClean="0">
                <a:latin typeface="Modestina"/>
              </a:rPr>
              <a:t>X-XII </a:t>
            </a:r>
            <a:r>
              <a:rPr lang="ru-RU" sz="2100" dirty="0" smtClean="0">
                <a:latin typeface="Modestina" pitchFamily="18" charset="0"/>
              </a:rPr>
              <a:t>веками нашей эры.  Уже в то время резьбу по кости называли «резьбой руссов».</a:t>
            </a:r>
          </a:p>
          <a:p>
            <a:pPr marL="0" indent="0">
              <a:buNone/>
            </a:pPr>
            <a:r>
              <a:rPr lang="ru-RU" sz="2100" dirty="0" smtClean="0">
                <a:latin typeface="Modestina" pitchFamily="18" charset="0"/>
              </a:rPr>
              <a:t>	</a:t>
            </a:r>
            <a:endParaRPr lang="ru-RU" sz="2100" dirty="0">
              <a:latin typeface="Modestina" pitchFamily="18" charset="0"/>
            </a:endParaRPr>
          </a:p>
        </p:txBody>
      </p:sp>
      <p:sp>
        <p:nvSpPr>
          <p:cNvPr id="4" name="TextBox 3"/>
          <p:cNvSpPr txBox="1"/>
          <p:nvPr/>
        </p:nvSpPr>
        <p:spPr>
          <a:xfrm>
            <a:off x="827584" y="139279"/>
            <a:ext cx="7806176" cy="769441"/>
          </a:xfrm>
          <a:prstGeom prst="rect">
            <a:avLst/>
          </a:prstGeom>
          <a:noFill/>
        </p:spPr>
        <p:txBody>
          <a:bodyPr wrap="none" rtlCol="0">
            <a:spAutoFit/>
            <a:scene3d>
              <a:camera prst="orthographicFront"/>
              <a:lightRig rig="threePt" dir="t"/>
            </a:scene3d>
            <a:sp3d extrusionH="57150">
              <a:bevelT w="38100" h="38100"/>
            </a:sp3d>
          </a:bodyPr>
          <a:lstStyle/>
          <a:p>
            <a:r>
              <a:rPr lang="ru-RU" sz="4400" b="1" dirty="0" smtClean="0">
                <a:ln w="31550" cmpd="sng">
                  <a:solidFill>
                    <a:schemeClr val="bg2">
                      <a:lumMod val="50000"/>
                    </a:schemeClr>
                  </a:solidFill>
                  <a:prstDash val="solid"/>
                </a:ln>
                <a:solidFill>
                  <a:schemeClr val="accent6">
                    <a:tint val="15000"/>
                    <a:satMod val="200000"/>
                  </a:schemeClr>
                </a:solidFill>
                <a:effectLst>
                  <a:outerShdw blurRad="50800" dist="38100" dir="2700000" algn="tl" rotWithShape="0">
                    <a:prstClr val="black">
                      <a:alpha val="40000"/>
                    </a:prstClr>
                  </a:outerShdw>
                  <a:reflection stA="45000" endPos="32000" dist="50800" dir="5400000" sy="-100000" algn="bl" rotWithShape="0"/>
                </a:effectLst>
              </a:rPr>
              <a:t>Рог в истории искусства России</a:t>
            </a:r>
            <a:endParaRPr lang="ru-RU" sz="4400" b="1" dirty="0">
              <a:ln w="31550" cmpd="sng">
                <a:solidFill>
                  <a:schemeClr val="bg2">
                    <a:lumMod val="50000"/>
                  </a:schemeClr>
                </a:solidFill>
                <a:prstDash val="solid"/>
              </a:ln>
              <a:solidFill>
                <a:schemeClr val="accent6">
                  <a:tint val="15000"/>
                  <a:satMod val="200000"/>
                </a:schemeClr>
              </a:solidFill>
              <a:effectLst>
                <a:outerShdw blurRad="50800" dist="38100" dir="2700000" algn="tl" rotWithShape="0">
                  <a:prstClr val="black">
                    <a:alpha val="40000"/>
                  </a:prstClr>
                </a:outerShdw>
                <a:reflection stA="45000" endPos="32000" dist="50800" dir="5400000" sy="-100000" algn="bl" rotWithShape="0"/>
              </a:effectLst>
            </a:endParaRPr>
          </a:p>
        </p:txBody>
      </p:sp>
    </p:spTree>
    <p:custDataLst>
      <p:tags r:id="rId1"/>
    </p:custDataLst>
    <p:extLst>
      <p:ext uri="{BB962C8B-B14F-4D97-AF65-F5344CB8AC3E}">
        <p14:creationId xmlns:p14="http://schemas.microsoft.com/office/powerpoint/2010/main" val="29549779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Аллено\школа\Презентация Олений Рог\слайды\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 y="-6077"/>
            <a:ext cx="9144000" cy="686761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Группа 10"/>
          <p:cNvGrpSpPr/>
          <p:nvPr/>
        </p:nvGrpSpPr>
        <p:grpSpPr>
          <a:xfrm>
            <a:off x="-36512" y="5013176"/>
            <a:ext cx="9180512" cy="1872208"/>
            <a:chOff x="-36512" y="4509120"/>
            <a:chExt cx="9180512" cy="2376264"/>
          </a:xfrm>
        </p:grpSpPr>
        <p:pic>
          <p:nvPicPr>
            <p:cNvPr id="12"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6663" t="26956" r="26822" b="56721"/>
            <a:stretch/>
          </p:blipFill>
          <p:spPr bwMode="auto">
            <a:xfrm>
              <a:off x="-36512" y="5418816"/>
              <a:ext cx="5616624" cy="1466568"/>
            </a:xfrm>
            <a:prstGeom prst="rect">
              <a:avLst/>
            </a:prstGeom>
            <a:noFill/>
            <a:extLst>
              <a:ext uri="{909E8E84-426E-40DD-AFC4-6F175D3DCCD1}">
                <a14:hiddenFill xmlns:a14="http://schemas.microsoft.com/office/drawing/2010/main">
                  <a:solidFill>
                    <a:srgbClr val="FFFFFF"/>
                  </a:solidFill>
                </a14:hiddenFill>
              </a:ext>
            </a:extLst>
          </p:spPr>
        </p:pic>
        <p:sp>
          <p:nvSpPr>
            <p:cNvPr id="13" name="Прямоугольник 12"/>
            <p:cNvSpPr/>
            <p:nvPr/>
          </p:nvSpPr>
          <p:spPr>
            <a:xfrm>
              <a:off x="2555776"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3104220"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3635896" y="4763576"/>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4211960" y="4835584"/>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7"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9775" t="26956" r="42051" b="56721"/>
            <a:stretch/>
          </p:blipFill>
          <p:spPr bwMode="auto">
            <a:xfrm flipH="1">
              <a:off x="5076056" y="5418816"/>
              <a:ext cx="4067944" cy="1466568"/>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4355976" y="4691568"/>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5292080" y="4509120"/>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4" name="Текст 3"/>
          <p:cNvSpPr>
            <a:spLocks noGrp="1"/>
          </p:cNvSpPr>
          <p:nvPr>
            <p:ph type="body" sz="half" idx="2"/>
          </p:nvPr>
        </p:nvSpPr>
        <p:spPr>
          <a:xfrm>
            <a:off x="395536" y="4509120"/>
            <a:ext cx="7344816" cy="1231032"/>
          </a:xfrm>
        </p:spPr>
        <p:txBody>
          <a:bodyPr>
            <a:normAutofit lnSpcReduction="10000"/>
          </a:bodyPr>
          <a:lstStyle/>
          <a:p>
            <a:pPr indent="533400" algn="just"/>
            <a:r>
              <a:rPr lang="ru-RU" sz="2000" dirty="0" smtClean="0">
                <a:latin typeface="Modestina" pitchFamily="18" charset="0"/>
              </a:rPr>
              <a:t>Резчики </a:t>
            </a:r>
            <a:r>
              <a:rPr lang="ru-RU" sz="2000" dirty="0">
                <a:latin typeface="Modestina" pitchFamily="18" charset="0"/>
              </a:rPr>
              <a:t>с их удивительными умениями смогли передать в миниатюрной скульптуре, которая помещается на ладони человека, монументальность, весомость, массивность изображаемого зверя.</a:t>
            </a:r>
          </a:p>
        </p:txBody>
      </p:sp>
      <p:pic>
        <p:nvPicPr>
          <p:cNvPr id="2057" name="Picture 9" descr="I:\Презентация Олений Рог\Объекты\сл1\32.1 - копия.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469" y="1412773"/>
            <a:ext cx="3847509" cy="288031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8" name="Picture 10" descr="I:\Презентация Олений Рог\Объекты\сл1\32.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469" y="1412772"/>
            <a:ext cx="3847509" cy="288031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059" name="Picture 11" descr="I:\Презентация Олений Рог\Объекты\сл1\1272961147_29517_b.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469" y="1412772"/>
            <a:ext cx="3847509" cy="288031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060" name="Picture 12" descr="I:\Презентация Олений Рог\Объекты\сл1\foto04.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465" y="1412772"/>
            <a:ext cx="3847509" cy="288031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061" name="Picture 13" descr="I:\Презентация Олений Рог\Объекты\сл1\suvenir0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466" y="1412773"/>
            <a:ext cx="3847509" cy="288031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062" name="Picture 14" descr="I:\Презентация Олений Рог\Объекты\сл1\suvenir02.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8469" y="1412772"/>
            <a:ext cx="3847509" cy="288031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063" name="Picture 15" descr="I:\Презентация Олений Рог\Объекты\сл1\x_49a15a86.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8467" y="1412773"/>
            <a:ext cx="3847509" cy="288031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064" name="Picture 16" descr="I:\Презентация Олений Рог\Объекты\50130365_image001.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863630" y="188639"/>
            <a:ext cx="1584176" cy="145952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65" name="Picture 17" descr="I:\Презентация Олений Рог\Объекты\50130658_image001.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648106" y="548680"/>
            <a:ext cx="1586442" cy="145046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66" name="Picture 18" descr="I:\Презентация Олений Рог\Объекты\50132126_image001.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372200" y="1772816"/>
            <a:ext cx="1138923" cy="130295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67" name="Picture 19" descr="I:\Презентация Олений Рог\Объекты\image001.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76217" y="2754984"/>
            <a:ext cx="1634345" cy="162250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969774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57"/>
                                        </p:tgtEl>
                                        <p:attrNameLst>
                                          <p:attrName>style.visibility</p:attrName>
                                        </p:attrNameLst>
                                      </p:cBhvr>
                                      <p:to>
                                        <p:strVal val="visible"/>
                                      </p:to>
                                    </p:set>
                                    <p:anim calcmode="lin" valueType="num">
                                      <p:cBhvr>
                                        <p:cTn id="7" dur="2500" fill="hold"/>
                                        <p:tgtEl>
                                          <p:spTgt spid="2057"/>
                                        </p:tgtEl>
                                        <p:attrNameLst>
                                          <p:attrName>ppt_w</p:attrName>
                                        </p:attrNameLst>
                                      </p:cBhvr>
                                      <p:tavLst>
                                        <p:tav tm="0">
                                          <p:val>
                                            <p:fltVal val="0"/>
                                          </p:val>
                                        </p:tav>
                                        <p:tav tm="100000">
                                          <p:val>
                                            <p:strVal val="#ppt_w"/>
                                          </p:val>
                                        </p:tav>
                                      </p:tavLst>
                                    </p:anim>
                                    <p:anim calcmode="lin" valueType="num">
                                      <p:cBhvr>
                                        <p:cTn id="8" dur="2500" fill="hold"/>
                                        <p:tgtEl>
                                          <p:spTgt spid="2057"/>
                                        </p:tgtEl>
                                        <p:attrNameLst>
                                          <p:attrName>ppt_h</p:attrName>
                                        </p:attrNameLst>
                                      </p:cBhvr>
                                      <p:tavLst>
                                        <p:tav tm="0">
                                          <p:val>
                                            <p:fltVal val="0"/>
                                          </p:val>
                                        </p:tav>
                                        <p:tav tm="100000">
                                          <p:val>
                                            <p:strVal val="#ppt_h"/>
                                          </p:val>
                                        </p:tav>
                                      </p:tavLst>
                                    </p:anim>
                                    <p:animEffect transition="in" filter="fade">
                                      <p:cBhvr>
                                        <p:cTn id="9" dur="2500"/>
                                        <p:tgtEl>
                                          <p:spTgt spid="2057"/>
                                        </p:tgtEl>
                                      </p:cBhvr>
                                    </p:animEffect>
                                  </p:childTnLst>
                                </p:cTn>
                              </p:par>
                            </p:childTnLst>
                          </p:cTn>
                        </p:par>
                        <p:par>
                          <p:cTn id="10" fill="hold">
                            <p:stCondLst>
                              <p:cond delay="2500"/>
                            </p:stCondLst>
                            <p:childTnLst>
                              <p:par>
                                <p:cTn id="11" presetID="53" presetClass="entr" presetSubtype="16" fill="hold" nodeType="afterEffect">
                                  <p:stCondLst>
                                    <p:cond delay="2000"/>
                                  </p:stCondLst>
                                  <p:childTnLst>
                                    <p:set>
                                      <p:cBhvr>
                                        <p:cTn id="12" dur="1" fill="hold">
                                          <p:stCondLst>
                                            <p:cond delay="0"/>
                                          </p:stCondLst>
                                        </p:cTn>
                                        <p:tgtEl>
                                          <p:spTgt spid="2058"/>
                                        </p:tgtEl>
                                        <p:attrNameLst>
                                          <p:attrName>style.visibility</p:attrName>
                                        </p:attrNameLst>
                                      </p:cBhvr>
                                      <p:to>
                                        <p:strVal val="visible"/>
                                      </p:to>
                                    </p:set>
                                    <p:anim calcmode="lin" valueType="num">
                                      <p:cBhvr>
                                        <p:cTn id="13" dur="2500" fill="hold"/>
                                        <p:tgtEl>
                                          <p:spTgt spid="2058"/>
                                        </p:tgtEl>
                                        <p:attrNameLst>
                                          <p:attrName>ppt_w</p:attrName>
                                        </p:attrNameLst>
                                      </p:cBhvr>
                                      <p:tavLst>
                                        <p:tav tm="0">
                                          <p:val>
                                            <p:fltVal val="0"/>
                                          </p:val>
                                        </p:tav>
                                        <p:tav tm="100000">
                                          <p:val>
                                            <p:strVal val="#ppt_w"/>
                                          </p:val>
                                        </p:tav>
                                      </p:tavLst>
                                    </p:anim>
                                    <p:anim calcmode="lin" valueType="num">
                                      <p:cBhvr>
                                        <p:cTn id="14" dur="2500" fill="hold"/>
                                        <p:tgtEl>
                                          <p:spTgt spid="2058"/>
                                        </p:tgtEl>
                                        <p:attrNameLst>
                                          <p:attrName>ppt_h</p:attrName>
                                        </p:attrNameLst>
                                      </p:cBhvr>
                                      <p:tavLst>
                                        <p:tav tm="0">
                                          <p:val>
                                            <p:fltVal val="0"/>
                                          </p:val>
                                        </p:tav>
                                        <p:tav tm="100000">
                                          <p:val>
                                            <p:strVal val="#ppt_h"/>
                                          </p:val>
                                        </p:tav>
                                      </p:tavLst>
                                    </p:anim>
                                    <p:animEffect transition="in" filter="fade">
                                      <p:cBhvr>
                                        <p:cTn id="15" dur="2500"/>
                                        <p:tgtEl>
                                          <p:spTgt spid="2058"/>
                                        </p:tgtEl>
                                      </p:cBhvr>
                                    </p:animEffect>
                                  </p:childTnLst>
                                </p:cTn>
                              </p:par>
                            </p:childTnLst>
                          </p:cTn>
                        </p:par>
                        <p:par>
                          <p:cTn id="16" fill="hold">
                            <p:stCondLst>
                              <p:cond delay="7000"/>
                            </p:stCondLst>
                            <p:childTnLst>
                              <p:par>
                                <p:cTn id="17" presetID="53" presetClass="entr" presetSubtype="16" fill="hold" nodeType="afterEffect">
                                  <p:stCondLst>
                                    <p:cond delay="2000"/>
                                  </p:stCondLst>
                                  <p:childTnLst>
                                    <p:set>
                                      <p:cBhvr>
                                        <p:cTn id="18" dur="1" fill="hold">
                                          <p:stCondLst>
                                            <p:cond delay="0"/>
                                          </p:stCondLst>
                                        </p:cTn>
                                        <p:tgtEl>
                                          <p:spTgt spid="2059"/>
                                        </p:tgtEl>
                                        <p:attrNameLst>
                                          <p:attrName>style.visibility</p:attrName>
                                        </p:attrNameLst>
                                      </p:cBhvr>
                                      <p:to>
                                        <p:strVal val="visible"/>
                                      </p:to>
                                    </p:set>
                                    <p:anim calcmode="lin" valueType="num">
                                      <p:cBhvr>
                                        <p:cTn id="19" dur="2500" fill="hold"/>
                                        <p:tgtEl>
                                          <p:spTgt spid="2059"/>
                                        </p:tgtEl>
                                        <p:attrNameLst>
                                          <p:attrName>ppt_w</p:attrName>
                                        </p:attrNameLst>
                                      </p:cBhvr>
                                      <p:tavLst>
                                        <p:tav tm="0">
                                          <p:val>
                                            <p:fltVal val="0"/>
                                          </p:val>
                                        </p:tav>
                                        <p:tav tm="100000">
                                          <p:val>
                                            <p:strVal val="#ppt_w"/>
                                          </p:val>
                                        </p:tav>
                                      </p:tavLst>
                                    </p:anim>
                                    <p:anim calcmode="lin" valueType="num">
                                      <p:cBhvr>
                                        <p:cTn id="20" dur="2500" fill="hold"/>
                                        <p:tgtEl>
                                          <p:spTgt spid="2059"/>
                                        </p:tgtEl>
                                        <p:attrNameLst>
                                          <p:attrName>ppt_h</p:attrName>
                                        </p:attrNameLst>
                                      </p:cBhvr>
                                      <p:tavLst>
                                        <p:tav tm="0">
                                          <p:val>
                                            <p:fltVal val="0"/>
                                          </p:val>
                                        </p:tav>
                                        <p:tav tm="100000">
                                          <p:val>
                                            <p:strVal val="#ppt_h"/>
                                          </p:val>
                                        </p:tav>
                                      </p:tavLst>
                                    </p:anim>
                                    <p:animEffect transition="in" filter="fade">
                                      <p:cBhvr>
                                        <p:cTn id="21" dur="2500"/>
                                        <p:tgtEl>
                                          <p:spTgt spid="2059"/>
                                        </p:tgtEl>
                                      </p:cBhvr>
                                    </p:animEffect>
                                  </p:childTnLst>
                                </p:cTn>
                              </p:par>
                            </p:childTnLst>
                          </p:cTn>
                        </p:par>
                        <p:par>
                          <p:cTn id="22" fill="hold">
                            <p:stCondLst>
                              <p:cond delay="11500"/>
                            </p:stCondLst>
                            <p:childTnLst>
                              <p:par>
                                <p:cTn id="23" presetID="53" presetClass="entr" presetSubtype="16"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anim calcmode="lin" valueType="num">
                                      <p:cBhvr>
                                        <p:cTn id="25" dur="2500" fill="hold"/>
                                        <p:tgtEl>
                                          <p:spTgt spid="2060"/>
                                        </p:tgtEl>
                                        <p:attrNameLst>
                                          <p:attrName>ppt_w</p:attrName>
                                        </p:attrNameLst>
                                      </p:cBhvr>
                                      <p:tavLst>
                                        <p:tav tm="0">
                                          <p:val>
                                            <p:fltVal val="0"/>
                                          </p:val>
                                        </p:tav>
                                        <p:tav tm="100000">
                                          <p:val>
                                            <p:strVal val="#ppt_w"/>
                                          </p:val>
                                        </p:tav>
                                      </p:tavLst>
                                    </p:anim>
                                    <p:anim calcmode="lin" valueType="num">
                                      <p:cBhvr>
                                        <p:cTn id="26" dur="2500" fill="hold"/>
                                        <p:tgtEl>
                                          <p:spTgt spid="2060"/>
                                        </p:tgtEl>
                                        <p:attrNameLst>
                                          <p:attrName>ppt_h</p:attrName>
                                        </p:attrNameLst>
                                      </p:cBhvr>
                                      <p:tavLst>
                                        <p:tav tm="0">
                                          <p:val>
                                            <p:fltVal val="0"/>
                                          </p:val>
                                        </p:tav>
                                        <p:tav tm="100000">
                                          <p:val>
                                            <p:strVal val="#ppt_h"/>
                                          </p:val>
                                        </p:tav>
                                      </p:tavLst>
                                    </p:anim>
                                    <p:animEffect transition="in" filter="fade">
                                      <p:cBhvr>
                                        <p:cTn id="27" dur="2500"/>
                                        <p:tgtEl>
                                          <p:spTgt spid="2060"/>
                                        </p:tgtEl>
                                      </p:cBhvr>
                                    </p:animEffect>
                                  </p:childTnLst>
                                </p:cTn>
                              </p:par>
                            </p:childTnLst>
                          </p:cTn>
                        </p:par>
                        <p:par>
                          <p:cTn id="28" fill="hold">
                            <p:stCondLst>
                              <p:cond delay="16000"/>
                            </p:stCondLst>
                            <p:childTnLst>
                              <p:par>
                                <p:cTn id="29" presetID="53" presetClass="entr" presetSubtype="16" fill="hold" nodeType="afterEffect">
                                  <p:stCondLst>
                                    <p:cond delay="2000"/>
                                  </p:stCondLst>
                                  <p:childTnLst>
                                    <p:set>
                                      <p:cBhvr>
                                        <p:cTn id="30" dur="1" fill="hold">
                                          <p:stCondLst>
                                            <p:cond delay="0"/>
                                          </p:stCondLst>
                                        </p:cTn>
                                        <p:tgtEl>
                                          <p:spTgt spid="2061"/>
                                        </p:tgtEl>
                                        <p:attrNameLst>
                                          <p:attrName>style.visibility</p:attrName>
                                        </p:attrNameLst>
                                      </p:cBhvr>
                                      <p:to>
                                        <p:strVal val="visible"/>
                                      </p:to>
                                    </p:set>
                                    <p:anim calcmode="lin" valueType="num">
                                      <p:cBhvr>
                                        <p:cTn id="31" dur="2500" fill="hold"/>
                                        <p:tgtEl>
                                          <p:spTgt spid="2061"/>
                                        </p:tgtEl>
                                        <p:attrNameLst>
                                          <p:attrName>ppt_w</p:attrName>
                                        </p:attrNameLst>
                                      </p:cBhvr>
                                      <p:tavLst>
                                        <p:tav tm="0">
                                          <p:val>
                                            <p:fltVal val="0"/>
                                          </p:val>
                                        </p:tav>
                                        <p:tav tm="100000">
                                          <p:val>
                                            <p:strVal val="#ppt_w"/>
                                          </p:val>
                                        </p:tav>
                                      </p:tavLst>
                                    </p:anim>
                                    <p:anim calcmode="lin" valueType="num">
                                      <p:cBhvr>
                                        <p:cTn id="32" dur="2500" fill="hold"/>
                                        <p:tgtEl>
                                          <p:spTgt spid="2061"/>
                                        </p:tgtEl>
                                        <p:attrNameLst>
                                          <p:attrName>ppt_h</p:attrName>
                                        </p:attrNameLst>
                                      </p:cBhvr>
                                      <p:tavLst>
                                        <p:tav tm="0">
                                          <p:val>
                                            <p:fltVal val="0"/>
                                          </p:val>
                                        </p:tav>
                                        <p:tav tm="100000">
                                          <p:val>
                                            <p:strVal val="#ppt_h"/>
                                          </p:val>
                                        </p:tav>
                                      </p:tavLst>
                                    </p:anim>
                                    <p:animEffect transition="in" filter="fade">
                                      <p:cBhvr>
                                        <p:cTn id="33" dur="2500"/>
                                        <p:tgtEl>
                                          <p:spTgt spid="2061"/>
                                        </p:tgtEl>
                                      </p:cBhvr>
                                    </p:animEffect>
                                  </p:childTnLst>
                                </p:cTn>
                              </p:par>
                            </p:childTnLst>
                          </p:cTn>
                        </p:par>
                        <p:par>
                          <p:cTn id="34" fill="hold">
                            <p:stCondLst>
                              <p:cond delay="20500"/>
                            </p:stCondLst>
                            <p:childTnLst>
                              <p:par>
                                <p:cTn id="35" presetID="53" presetClass="entr" presetSubtype="16" fill="hold" nodeType="afterEffect">
                                  <p:stCondLst>
                                    <p:cond delay="2000"/>
                                  </p:stCondLst>
                                  <p:childTnLst>
                                    <p:set>
                                      <p:cBhvr>
                                        <p:cTn id="36" dur="1" fill="hold">
                                          <p:stCondLst>
                                            <p:cond delay="0"/>
                                          </p:stCondLst>
                                        </p:cTn>
                                        <p:tgtEl>
                                          <p:spTgt spid="2062"/>
                                        </p:tgtEl>
                                        <p:attrNameLst>
                                          <p:attrName>style.visibility</p:attrName>
                                        </p:attrNameLst>
                                      </p:cBhvr>
                                      <p:to>
                                        <p:strVal val="visible"/>
                                      </p:to>
                                    </p:set>
                                    <p:anim calcmode="lin" valueType="num">
                                      <p:cBhvr>
                                        <p:cTn id="37" dur="2500" fill="hold"/>
                                        <p:tgtEl>
                                          <p:spTgt spid="2062"/>
                                        </p:tgtEl>
                                        <p:attrNameLst>
                                          <p:attrName>ppt_w</p:attrName>
                                        </p:attrNameLst>
                                      </p:cBhvr>
                                      <p:tavLst>
                                        <p:tav tm="0">
                                          <p:val>
                                            <p:fltVal val="0"/>
                                          </p:val>
                                        </p:tav>
                                        <p:tav tm="100000">
                                          <p:val>
                                            <p:strVal val="#ppt_w"/>
                                          </p:val>
                                        </p:tav>
                                      </p:tavLst>
                                    </p:anim>
                                    <p:anim calcmode="lin" valueType="num">
                                      <p:cBhvr>
                                        <p:cTn id="38" dur="2500" fill="hold"/>
                                        <p:tgtEl>
                                          <p:spTgt spid="2062"/>
                                        </p:tgtEl>
                                        <p:attrNameLst>
                                          <p:attrName>ppt_h</p:attrName>
                                        </p:attrNameLst>
                                      </p:cBhvr>
                                      <p:tavLst>
                                        <p:tav tm="0">
                                          <p:val>
                                            <p:fltVal val="0"/>
                                          </p:val>
                                        </p:tav>
                                        <p:tav tm="100000">
                                          <p:val>
                                            <p:strVal val="#ppt_h"/>
                                          </p:val>
                                        </p:tav>
                                      </p:tavLst>
                                    </p:anim>
                                    <p:animEffect transition="in" filter="fade">
                                      <p:cBhvr>
                                        <p:cTn id="39" dur="2500"/>
                                        <p:tgtEl>
                                          <p:spTgt spid="2062"/>
                                        </p:tgtEl>
                                      </p:cBhvr>
                                    </p:animEffect>
                                  </p:childTnLst>
                                </p:cTn>
                              </p:par>
                            </p:childTnLst>
                          </p:cTn>
                        </p:par>
                        <p:par>
                          <p:cTn id="40" fill="hold">
                            <p:stCondLst>
                              <p:cond delay="25000"/>
                            </p:stCondLst>
                            <p:childTnLst>
                              <p:par>
                                <p:cTn id="41" presetID="53" presetClass="entr" presetSubtype="16" fill="hold" nodeType="afterEffect">
                                  <p:stCondLst>
                                    <p:cond delay="2000"/>
                                  </p:stCondLst>
                                  <p:childTnLst>
                                    <p:set>
                                      <p:cBhvr>
                                        <p:cTn id="42" dur="1" fill="hold">
                                          <p:stCondLst>
                                            <p:cond delay="0"/>
                                          </p:stCondLst>
                                        </p:cTn>
                                        <p:tgtEl>
                                          <p:spTgt spid="2063"/>
                                        </p:tgtEl>
                                        <p:attrNameLst>
                                          <p:attrName>style.visibility</p:attrName>
                                        </p:attrNameLst>
                                      </p:cBhvr>
                                      <p:to>
                                        <p:strVal val="visible"/>
                                      </p:to>
                                    </p:set>
                                    <p:anim calcmode="lin" valueType="num">
                                      <p:cBhvr>
                                        <p:cTn id="43" dur="2500" fill="hold"/>
                                        <p:tgtEl>
                                          <p:spTgt spid="2063"/>
                                        </p:tgtEl>
                                        <p:attrNameLst>
                                          <p:attrName>ppt_w</p:attrName>
                                        </p:attrNameLst>
                                      </p:cBhvr>
                                      <p:tavLst>
                                        <p:tav tm="0">
                                          <p:val>
                                            <p:fltVal val="0"/>
                                          </p:val>
                                        </p:tav>
                                        <p:tav tm="100000">
                                          <p:val>
                                            <p:strVal val="#ppt_w"/>
                                          </p:val>
                                        </p:tav>
                                      </p:tavLst>
                                    </p:anim>
                                    <p:anim calcmode="lin" valueType="num">
                                      <p:cBhvr>
                                        <p:cTn id="44" dur="2500" fill="hold"/>
                                        <p:tgtEl>
                                          <p:spTgt spid="2063"/>
                                        </p:tgtEl>
                                        <p:attrNameLst>
                                          <p:attrName>ppt_h</p:attrName>
                                        </p:attrNameLst>
                                      </p:cBhvr>
                                      <p:tavLst>
                                        <p:tav tm="0">
                                          <p:val>
                                            <p:fltVal val="0"/>
                                          </p:val>
                                        </p:tav>
                                        <p:tav tm="100000">
                                          <p:val>
                                            <p:strVal val="#ppt_h"/>
                                          </p:val>
                                        </p:tav>
                                      </p:tavLst>
                                    </p:anim>
                                    <p:animEffect transition="in" filter="fade">
                                      <p:cBhvr>
                                        <p:cTn id="45" dur="2500"/>
                                        <p:tgtEl>
                                          <p:spTgt spid="2063"/>
                                        </p:tgtEl>
                                      </p:cBhvr>
                                    </p:animEffect>
                                  </p:childTnLst>
                                </p:cTn>
                              </p:par>
                            </p:childTnLst>
                          </p:cTn>
                        </p:par>
                        <p:par>
                          <p:cTn id="46" fill="hold">
                            <p:stCondLst>
                              <p:cond delay="29500"/>
                            </p:stCondLst>
                            <p:childTnLst>
                              <p:par>
                                <p:cTn id="47" presetID="31" presetClass="entr" presetSubtype="0" fill="hold" nodeType="afterEffect">
                                  <p:stCondLst>
                                    <p:cond delay="2000"/>
                                  </p:stCondLst>
                                  <p:childTnLst>
                                    <p:set>
                                      <p:cBhvr>
                                        <p:cTn id="48" dur="1" fill="hold">
                                          <p:stCondLst>
                                            <p:cond delay="0"/>
                                          </p:stCondLst>
                                        </p:cTn>
                                        <p:tgtEl>
                                          <p:spTgt spid="2065"/>
                                        </p:tgtEl>
                                        <p:attrNameLst>
                                          <p:attrName>style.visibility</p:attrName>
                                        </p:attrNameLst>
                                      </p:cBhvr>
                                      <p:to>
                                        <p:strVal val="visible"/>
                                      </p:to>
                                    </p:set>
                                    <p:anim calcmode="lin" valueType="num">
                                      <p:cBhvr>
                                        <p:cTn id="49" dur="2000" fill="hold"/>
                                        <p:tgtEl>
                                          <p:spTgt spid="2065"/>
                                        </p:tgtEl>
                                        <p:attrNameLst>
                                          <p:attrName>ppt_w</p:attrName>
                                        </p:attrNameLst>
                                      </p:cBhvr>
                                      <p:tavLst>
                                        <p:tav tm="0">
                                          <p:val>
                                            <p:fltVal val="0"/>
                                          </p:val>
                                        </p:tav>
                                        <p:tav tm="100000">
                                          <p:val>
                                            <p:strVal val="#ppt_w"/>
                                          </p:val>
                                        </p:tav>
                                      </p:tavLst>
                                    </p:anim>
                                    <p:anim calcmode="lin" valueType="num">
                                      <p:cBhvr>
                                        <p:cTn id="50" dur="2000" fill="hold"/>
                                        <p:tgtEl>
                                          <p:spTgt spid="2065"/>
                                        </p:tgtEl>
                                        <p:attrNameLst>
                                          <p:attrName>ppt_h</p:attrName>
                                        </p:attrNameLst>
                                      </p:cBhvr>
                                      <p:tavLst>
                                        <p:tav tm="0">
                                          <p:val>
                                            <p:fltVal val="0"/>
                                          </p:val>
                                        </p:tav>
                                        <p:tav tm="100000">
                                          <p:val>
                                            <p:strVal val="#ppt_h"/>
                                          </p:val>
                                        </p:tav>
                                      </p:tavLst>
                                    </p:anim>
                                    <p:anim calcmode="lin" valueType="num">
                                      <p:cBhvr>
                                        <p:cTn id="51" dur="2000" fill="hold"/>
                                        <p:tgtEl>
                                          <p:spTgt spid="2065"/>
                                        </p:tgtEl>
                                        <p:attrNameLst>
                                          <p:attrName>style.rotation</p:attrName>
                                        </p:attrNameLst>
                                      </p:cBhvr>
                                      <p:tavLst>
                                        <p:tav tm="0">
                                          <p:val>
                                            <p:fltVal val="90"/>
                                          </p:val>
                                        </p:tav>
                                        <p:tav tm="100000">
                                          <p:val>
                                            <p:fltVal val="0"/>
                                          </p:val>
                                        </p:tav>
                                      </p:tavLst>
                                    </p:anim>
                                    <p:animEffect transition="in" filter="fade">
                                      <p:cBhvr>
                                        <p:cTn id="52" dur="2000"/>
                                        <p:tgtEl>
                                          <p:spTgt spid="2065"/>
                                        </p:tgtEl>
                                      </p:cBhvr>
                                    </p:animEffect>
                                  </p:childTnLst>
                                </p:cTn>
                              </p:par>
                            </p:childTnLst>
                          </p:cTn>
                        </p:par>
                        <p:par>
                          <p:cTn id="53" fill="hold">
                            <p:stCondLst>
                              <p:cond delay="33500"/>
                            </p:stCondLst>
                            <p:childTnLst>
                              <p:par>
                                <p:cTn id="54" presetID="31" presetClass="entr" presetSubtype="0" fill="hold" nodeType="afterEffect">
                                  <p:stCondLst>
                                    <p:cond delay="0"/>
                                  </p:stCondLst>
                                  <p:childTnLst>
                                    <p:set>
                                      <p:cBhvr>
                                        <p:cTn id="55" dur="1" fill="hold">
                                          <p:stCondLst>
                                            <p:cond delay="0"/>
                                          </p:stCondLst>
                                        </p:cTn>
                                        <p:tgtEl>
                                          <p:spTgt spid="2064"/>
                                        </p:tgtEl>
                                        <p:attrNameLst>
                                          <p:attrName>style.visibility</p:attrName>
                                        </p:attrNameLst>
                                      </p:cBhvr>
                                      <p:to>
                                        <p:strVal val="visible"/>
                                      </p:to>
                                    </p:set>
                                    <p:anim calcmode="lin" valueType="num">
                                      <p:cBhvr>
                                        <p:cTn id="56" dur="2000" fill="hold"/>
                                        <p:tgtEl>
                                          <p:spTgt spid="2064"/>
                                        </p:tgtEl>
                                        <p:attrNameLst>
                                          <p:attrName>ppt_w</p:attrName>
                                        </p:attrNameLst>
                                      </p:cBhvr>
                                      <p:tavLst>
                                        <p:tav tm="0">
                                          <p:val>
                                            <p:fltVal val="0"/>
                                          </p:val>
                                        </p:tav>
                                        <p:tav tm="100000">
                                          <p:val>
                                            <p:strVal val="#ppt_w"/>
                                          </p:val>
                                        </p:tav>
                                      </p:tavLst>
                                    </p:anim>
                                    <p:anim calcmode="lin" valueType="num">
                                      <p:cBhvr>
                                        <p:cTn id="57" dur="2000" fill="hold"/>
                                        <p:tgtEl>
                                          <p:spTgt spid="2064"/>
                                        </p:tgtEl>
                                        <p:attrNameLst>
                                          <p:attrName>ppt_h</p:attrName>
                                        </p:attrNameLst>
                                      </p:cBhvr>
                                      <p:tavLst>
                                        <p:tav tm="0">
                                          <p:val>
                                            <p:fltVal val="0"/>
                                          </p:val>
                                        </p:tav>
                                        <p:tav tm="100000">
                                          <p:val>
                                            <p:strVal val="#ppt_h"/>
                                          </p:val>
                                        </p:tav>
                                      </p:tavLst>
                                    </p:anim>
                                    <p:anim calcmode="lin" valueType="num">
                                      <p:cBhvr>
                                        <p:cTn id="58" dur="2000" fill="hold"/>
                                        <p:tgtEl>
                                          <p:spTgt spid="2064"/>
                                        </p:tgtEl>
                                        <p:attrNameLst>
                                          <p:attrName>style.rotation</p:attrName>
                                        </p:attrNameLst>
                                      </p:cBhvr>
                                      <p:tavLst>
                                        <p:tav tm="0">
                                          <p:val>
                                            <p:fltVal val="90"/>
                                          </p:val>
                                        </p:tav>
                                        <p:tav tm="100000">
                                          <p:val>
                                            <p:fltVal val="0"/>
                                          </p:val>
                                        </p:tav>
                                      </p:tavLst>
                                    </p:anim>
                                    <p:animEffect transition="in" filter="fade">
                                      <p:cBhvr>
                                        <p:cTn id="59" dur="2000"/>
                                        <p:tgtEl>
                                          <p:spTgt spid="2064"/>
                                        </p:tgtEl>
                                      </p:cBhvr>
                                    </p:animEffect>
                                  </p:childTnLst>
                                </p:cTn>
                              </p:par>
                            </p:childTnLst>
                          </p:cTn>
                        </p:par>
                        <p:par>
                          <p:cTn id="60" fill="hold">
                            <p:stCondLst>
                              <p:cond delay="35500"/>
                            </p:stCondLst>
                            <p:childTnLst>
                              <p:par>
                                <p:cTn id="61" presetID="31" presetClass="entr" presetSubtype="0" fill="hold" nodeType="afterEffect">
                                  <p:stCondLst>
                                    <p:cond delay="0"/>
                                  </p:stCondLst>
                                  <p:childTnLst>
                                    <p:set>
                                      <p:cBhvr>
                                        <p:cTn id="62" dur="1" fill="hold">
                                          <p:stCondLst>
                                            <p:cond delay="0"/>
                                          </p:stCondLst>
                                        </p:cTn>
                                        <p:tgtEl>
                                          <p:spTgt spid="2066"/>
                                        </p:tgtEl>
                                        <p:attrNameLst>
                                          <p:attrName>style.visibility</p:attrName>
                                        </p:attrNameLst>
                                      </p:cBhvr>
                                      <p:to>
                                        <p:strVal val="visible"/>
                                      </p:to>
                                    </p:set>
                                    <p:anim calcmode="lin" valueType="num">
                                      <p:cBhvr>
                                        <p:cTn id="63" dur="2000" fill="hold"/>
                                        <p:tgtEl>
                                          <p:spTgt spid="2066"/>
                                        </p:tgtEl>
                                        <p:attrNameLst>
                                          <p:attrName>ppt_w</p:attrName>
                                        </p:attrNameLst>
                                      </p:cBhvr>
                                      <p:tavLst>
                                        <p:tav tm="0">
                                          <p:val>
                                            <p:fltVal val="0"/>
                                          </p:val>
                                        </p:tav>
                                        <p:tav tm="100000">
                                          <p:val>
                                            <p:strVal val="#ppt_w"/>
                                          </p:val>
                                        </p:tav>
                                      </p:tavLst>
                                    </p:anim>
                                    <p:anim calcmode="lin" valueType="num">
                                      <p:cBhvr>
                                        <p:cTn id="64" dur="2000" fill="hold"/>
                                        <p:tgtEl>
                                          <p:spTgt spid="2066"/>
                                        </p:tgtEl>
                                        <p:attrNameLst>
                                          <p:attrName>ppt_h</p:attrName>
                                        </p:attrNameLst>
                                      </p:cBhvr>
                                      <p:tavLst>
                                        <p:tav tm="0">
                                          <p:val>
                                            <p:fltVal val="0"/>
                                          </p:val>
                                        </p:tav>
                                        <p:tav tm="100000">
                                          <p:val>
                                            <p:strVal val="#ppt_h"/>
                                          </p:val>
                                        </p:tav>
                                      </p:tavLst>
                                    </p:anim>
                                    <p:anim calcmode="lin" valueType="num">
                                      <p:cBhvr>
                                        <p:cTn id="65" dur="2000" fill="hold"/>
                                        <p:tgtEl>
                                          <p:spTgt spid="2066"/>
                                        </p:tgtEl>
                                        <p:attrNameLst>
                                          <p:attrName>style.rotation</p:attrName>
                                        </p:attrNameLst>
                                      </p:cBhvr>
                                      <p:tavLst>
                                        <p:tav tm="0">
                                          <p:val>
                                            <p:fltVal val="90"/>
                                          </p:val>
                                        </p:tav>
                                        <p:tav tm="100000">
                                          <p:val>
                                            <p:fltVal val="0"/>
                                          </p:val>
                                        </p:tav>
                                      </p:tavLst>
                                    </p:anim>
                                    <p:animEffect transition="in" filter="fade">
                                      <p:cBhvr>
                                        <p:cTn id="66" dur="2000"/>
                                        <p:tgtEl>
                                          <p:spTgt spid="2066"/>
                                        </p:tgtEl>
                                      </p:cBhvr>
                                    </p:animEffect>
                                  </p:childTnLst>
                                </p:cTn>
                              </p:par>
                            </p:childTnLst>
                          </p:cTn>
                        </p:par>
                        <p:par>
                          <p:cTn id="67" fill="hold">
                            <p:stCondLst>
                              <p:cond delay="37500"/>
                            </p:stCondLst>
                            <p:childTnLst>
                              <p:par>
                                <p:cTn id="68" presetID="31" presetClass="entr" presetSubtype="0" fill="hold" nodeType="afterEffect">
                                  <p:stCondLst>
                                    <p:cond delay="0"/>
                                  </p:stCondLst>
                                  <p:childTnLst>
                                    <p:set>
                                      <p:cBhvr>
                                        <p:cTn id="69" dur="1" fill="hold">
                                          <p:stCondLst>
                                            <p:cond delay="0"/>
                                          </p:stCondLst>
                                        </p:cTn>
                                        <p:tgtEl>
                                          <p:spTgt spid="2067"/>
                                        </p:tgtEl>
                                        <p:attrNameLst>
                                          <p:attrName>style.visibility</p:attrName>
                                        </p:attrNameLst>
                                      </p:cBhvr>
                                      <p:to>
                                        <p:strVal val="visible"/>
                                      </p:to>
                                    </p:set>
                                    <p:anim calcmode="lin" valueType="num">
                                      <p:cBhvr>
                                        <p:cTn id="70" dur="2000" fill="hold"/>
                                        <p:tgtEl>
                                          <p:spTgt spid="2067"/>
                                        </p:tgtEl>
                                        <p:attrNameLst>
                                          <p:attrName>ppt_w</p:attrName>
                                        </p:attrNameLst>
                                      </p:cBhvr>
                                      <p:tavLst>
                                        <p:tav tm="0">
                                          <p:val>
                                            <p:fltVal val="0"/>
                                          </p:val>
                                        </p:tav>
                                        <p:tav tm="100000">
                                          <p:val>
                                            <p:strVal val="#ppt_w"/>
                                          </p:val>
                                        </p:tav>
                                      </p:tavLst>
                                    </p:anim>
                                    <p:anim calcmode="lin" valueType="num">
                                      <p:cBhvr>
                                        <p:cTn id="71" dur="2000" fill="hold"/>
                                        <p:tgtEl>
                                          <p:spTgt spid="2067"/>
                                        </p:tgtEl>
                                        <p:attrNameLst>
                                          <p:attrName>ppt_h</p:attrName>
                                        </p:attrNameLst>
                                      </p:cBhvr>
                                      <p:tavLst>
                                        <p:tav tm="0">
                                          <p:val>
                                            <p:fltVal val="0"/>
                                          </p:val>
                                        </p:tav>
                                        <p:tav tm="100000">
                                          <p:val>
                                            <p:strVal val="#ppt_h"/>
                                          </p:val>
                                        </p:tav>
                                      </p:tavLst>
                                    </p:anim>
                                    <p:anim calcmode="lin" valueType="num">
                                      <p:cBhvr>
                                        <p:cTn id="72" dur="2000" fill="hold"/>
                                        <p:tgtEl>
                                          <p:spTgt spid="2067"/>
                                        </p:tgtEl>
                                        <p:attrNameLst>
                                          <p:attrName>style.rotation</p:attrName>
                                        </p:attrNameLst>
                                      </p:cBhvr>
                                      <p:tavLst>
                                        <p:tav tm="0">
                                          <p:val>
                                            <p:fltVal val="90"/>
                                          </p:val>
                                        </p:tav>
                                        <p:tav tm="100000">
                                          <p:val>
                                            <p:fltVal val="0"/>
                                          </p:val>
                                        </p:tav>
                                      </p:tavLst>
                                    </p:anim>
                                    <p:animEffect transition="in" filter="fade">
                                      <p:cBhvr>
                                        <p:cTn id="73" dur="2000"/>
                                        <p:tgtEl>
                                          <p:spTgt spid="2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Аллено\школа\Презентация Олений Рог\слайды\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Группа 3"/>
          <p:cNvGrpSpPr/>
          <p:nvPr/>
        </p:nvGrpSpPr>
        <p:grpSpPr>
          <a:xfrm>
            <a:off x="-36512" y="5013176"/>
            <a:ext cx="9180512" cy="1872208"/>
            <a:chOff x="-36512" y="4509120"/>
            <a:chExt cx="9180512" cy="2376264"/>
          </a:xfrm>
        </p:grpSpPr>
        <p:pic>
          <p:nvPicPr>
            <p:cNvPr id="5"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6663" t="26956" r="26822" b="56721"/>
            <a:stretch/>
          </p:blipFill>
          <p:spPr bwMode="auto">
            <a:xfrm>
              <a:off x="-36512" y="5418816"/>
              <a:ext cx="5616624" cy="1466568"/>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2555776"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104220"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635896" y="4763576"/>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4211960" y="4835584"/>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9775" t="26956" r="42051" b="56721"/>
            <a:stretch/>
          </p:blipFill>
          <p:spPr bwMode="auto">
            <a:xfrm flipH="1">
              <a:off x="5076056" y="5418816"/>
              <a:ext cx="4067944" cy="1466568"/>
            </a:xfrm>
            <a:prstGeom prst="rect">
              <a:avLst/>
            </a:prstGeom>
            <a:noFill/>
            <a:extLst>
              <a:ext uri="{909E8E84-426E-40DD-AFC4-6F175D3DCCD1}">
                <a14:hiddenFill xmlns:a14="http://schemas.microsoft.com/office/drawing/2010/main">
                  <a:solidFill>
                    <a:srgbClr val="FFFFFF"/>
                  </a:solidFill>
                </a14:hiddenFill>
              </a:ext>
            </a:extLst>
          </p:spPr>
        </p:pic>
        <p:sp>
          <p:nvSpPr>
            <p:cNvPr id="11" name="Прямоугольник 10"/>
            <p:cNvSpPr/>
            <p:nvPr/>
          </p:nvSpPr>
          <p:spPr>
            <a:xfrm>
              <a:off x="4355976" y="4691568"/>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5292080" y="4509120"/>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 name="Объект 2"/>
          <p:cNvSpPr>
            <a:spLocks noGrp="1"/>
          </p:cNvSpPr>
          <p:nvPr>
            <p:ph idx="1"/>
          </p:nvPr>
        </p:nvSpPr>
        <p:spPr>
          <a:xfrm>
            <a:off x="2555776" y="332656"/>
            <a:ext cx="6203032" cy="5976664"/>
          </a:xfrm>
        </p:spPr>
        <p:txBody>
          <a:bodyPr>
            <a:noAutofit/>
          </a:bodyPr>
          <a:lstStyle/>
          <a:p>
            <a:pPr marL="0" indent="533400" algn="just">
              <a:buNone/>
            </a:pPr>
            <a:r>
              <a:rPr lang="ru-RU" sz="2100" dirty="0" smtClean="0">
                <a:latin typeface="Modestina" pitchFamily="18" charset="0"/>
              </a:rPr>
              <a:t>Народные </a:t>
            </a:r>
            <a:r>
              <a:rPr lang="ru-RU" sz="2100" dirty="0">
                <a:latin typeface="Modestina" pitchFamily="18" charset="0"/>
              </a:rPr>
              <a:t>мастера севера издавна  сумели выявить и использовать замечательные свойства кости как материала для художественных изделий. Для рога оленя типичны неоднородность строения, пористая, некрасивая фактура; поверхность и внутренняя часть ствола имеют разный цвет. По мере удаления от ствола рог становится тоньше. Рог оленя повсеместно распространен и является доступным сырьем, что обусловливает возможность его широкого использования на различных предприятиях народных художественных промыслов.</a:t>
            </a:r>
          </a:p>
          <a:p>
            <a:pPr marL="0" indent="533400" algn="just">
              <a:buNone/>
            </a:pPr>
            <a:r>
              <a:rPr lang="ru-RU" sz="2100" dirty="0" smtClean="0">
                <a:latin typeface="Modestina" pitchFamily="18" charset="0"/>
              </a:rPr>
              <a:t>Твердость </a:t>
            </a:r>
            <a:r>
              <a:rPr lang="ru-RU" sz="2100" dirty="0">
                <a:latin typeface="Modestina" pitchFamily="18" charset="0"/>
              </a:rPr>
              <a:t>кости позволяла создавать изделия с </a:t>
            </a:r>
            <a:r>
              <a:rPr lang="ru-RU" sz="2100" dirty="0" smtClean="0">
                <a:latin typeface="Modestina" pitchFamily="18" charset="0"/>
              </a:rPr>
              <a:t>тончайшей </a:t>
            </a:r>
            <a:r>
              <a:rPr lang="ru-RU" sz="2100" dirty="0">
                <a:latin typeface="Modestina" pitchFamily="18" charset="0"/>
              </a:rPr>
              <a:t>ажурной резьбой и скульптурные композиции с четким и выразительным силуэтом.</a:t>
            </a:r>
          </a:p>
          <a:p>
            <a:pPr marL="0" indent="0">
              <a:buNone/>
            </a:pPr>
            <a:endParaRPr lang="ru-RU" sz="2100" dirty="0"/>
          </a:p>
        </p:txBody>
      </p:sp>
    </p:spTree>
    <p:custDataLst>
      <p:tags r:id="rId1"/>
    </p:custDataLst>
    <p:extLst>
      <p:ext uri="{BB962C8B-B14F-4D97-AF65-F5344CB8AC3E}">
        <p14:creationId xmlns:p14="http://schemas.microsoft.com/office/powerpoint/2010/main" val="30463403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Аллено\школа\Презентация Олений Рог\слайды\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6761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Группа 4"/>
          <p:cNvGrpSpPr/>
          <p:nvPr/>
        </p:nvGrpSpPr>
        <p:grpSpPr>
          <a:xfrm>
            <a:off x="-36512" y="5013176"/>
            <a:ext cx="9180512" cy="1872208"/>
            <a:chOff x="-36512" y="4509120"/>
            <a:chExt cx="9180512" cy="2376264"/>
          </a:xfrm>
        </p:grpSpPr>
        <p:pic>
          <p:nvPicPr>
            <p:cNvPr id="7" name="Picture 2" descr="http://i030.radikal.ru/0804/c0/3c9e356dfc98.png"/>
            <p:cNvPicPr>
              <a:picLocks noChangeAspect="1" noChangeArrowheads="1"/>
            </p:cNvPicPr>
            <p:nvPr/>
          </p:nvPicPr>
          <p:blipFill rotWithShape="1">
            <a:blip r:embed="rId5">
              <a:extLst>
                <a:ext uri="{28A0092B-C50C-407E-A947-70E740481C1C}">
                  <a14:useLocalDpi xmlns:a14="http://schemas.microsoft.com/office/drawing/2010/main" val="0"/>
                </a:ext>
              </a:extLst>
            </a:blip>
            <a:srcRect l="6663" t="26956" r="26822" b="56721"/>
            <a:stretch/>
          </p:blipFill>
          <p:spPr bwMode="auto">
            <a:xfrm>
              <a:off x="-36512" y="5418816"/>
              <a:ext cx="5616624" cy="1466568"/>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2555776"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104220"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3635896" y="4763576"/>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4211960" y="4835584"/>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 name="Picture 2" descr="http://i030.radikal.ru/0804/c0/3c9e356dfc98.png"/>
            <p:cNvPicPr>
              <a:picLocks noChangeAspect="1" noChangeArrowheads="1"/>
            </p:cNvPicPr>
            <p:nvPr/>
          </p:nvPicPr>
          <p:blipFill rotWithShape="1">
            <a:blip r:embed="rId5">
              <a:extLst>
                <a:ext uri="{28A0092B-C50C-407E-A947-70E740481C1C}">
                  <a14:useLocalDpi xmlns:a14="http://schemas.microsoft.com/office/drawing/2010/main" val="0"/>
                </a:ext>
              </a:extLst>
            </a:blip>
            <a:srcRect l="9775" t="26956" r="42051" b="56721"/>
            <a:stretch/>
          </p:blipFill>
          <p:spPr bwMode="auto">
            <a:xfrm flipH="1">
              <a:off x="5076056" y="5418816"/>
              <a:ext cx="4067944" cy="1466568"/>
            </a:xfrm>
            <a:prstGeom prst="rect">
              <a:avLst/>
            </a:prstGeom>
            <a:noFill/>
            <a:extLst>
              <a:ext uri="{909E8E84-426E-40DD-AFC4-6F175D3DCCD1}">
                <a14:hiddenFill xmlns:a14="http://schemas.microsoft.com/office/drawing/2010/main">
                  <a:solidFill>
                    <a:srgbClr val="FFFFFF"/>
                  </a:solidFill>
                </a14:hiddenFill>
              </a:ext>
            </a:extLst>
          </p:spPr>
        </p:pic>
        <p:sp>
          <p:nvSpPr>
            <p:cNvPr id="13" name="Прямоугольник 12"/>
            <p:cNvSpPr/>
            <p:nvPr/>
          </p:nvSpPr>
          <p:spPr>
            <a:xfrm>
              <a:off x="4355976" y="4691568"/>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5292080" y="4509120"/>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 name="Объект 2"/>
          <p:cNvSpPr>
            <a:spLocks noGrp="1"/>
          </p:cNvSpPr>
          <p:nvPr>
            <p:ph idx="1"/>
          </p:nvPr>
        </p:nvSpPr>
        <p:spPr>
          <a:xfrm>
            <a:off x="323528" y="908720"/>
            <a:ext cx="6786500" cy="5472608"/>
          </a:xfrm>
        </p:spPr>
        <p:txBody>
          <a:bodyPr>
            <a:normAutofit/>
          </a:bodyPr>
          <a:lstStyle/>
          <a:p>
            <a:pPr marL="0" indent="533400" algn="just">
              <a:buNone/>
            </a:pPr>
            <a:r>
              <a:rPr lang="ru-RU" sz="2200" dirty="0" smtClean="0">
                <a:latin typeface="Modestina" pitchFamily="18" charset="0"/>
              </a:rPr>
              <a:t>В </a:t>
            </a:r>
            <a:r>
              <a:rPr lang="ru-RU" sz="2200" dirty="0">
                <a:latin typeface="Modestina" pitchFamily="18" charset="0"/>
              </a:rPr>
              <a:t>настоящее время есть несколько видов обработки оленьего рога: объемная, рельефная, ажурная резьба; глубокая гравировка, создание предметов путем склеивания продольных срезов, использование поперечных срезов для декорирования поверхности, предметов.</a:t>
            </a:r>
          </a:p>
          <a:p>
            <a:pPr marL="0" indent="533400" algn="just">
              <a:buNone/>
            </a:pPr>
            <a:r>
              <a:rPr lang="ru-RU" sz="2200" dirty="0" smtClean="0">
                <a:latin typeface="Modestina" pitchFamily="18" charset="0"/>
              </a:rPr>
              <a:t>Рельефная </a:t>
            </a:r>
            <a:r>
              <a:rPr lang="ru-RU" sz="2200" dirty="0">
                <a:latin typeface="Modestina" pitchFamily="18" charset="0"/>
              </a:rPr>
              <a:t>резьба используется для создания декоративных накладок, украшающих какой-либо предмет, </a:t>
            </a:r>
            <a:r>
              <a:rPr lang="ru-RU" sz="2200" dirty="0" smtClean="0">
                <a:latin typeface="Modestina" pitchFamily="18" charset="0"/>
              </a:rPr>
              <a:t>– коробочку</a:t>
            </a:r>
            <a:r>
              <a:rPr lang="ru-RU" sz="2200" dirty="0">
                <a:latin typeface="Modestina" pitchFamily="18" charset="0"/>
              </a:rPr>
              <a:t>, ларец, вазу, ручку ножа. </a:t>
            </a:r>
          </a:p>
          <a:p>
            <a:pPr marL="0" indent="533400" algn="just">
              <a:buNone/>
            </a:pPr>
            <a:r>
              <a:rPr lang="ru-RU" sz="2200" dirty="0" smtClean="0">
                <a:latin typeface="Modestina" pitchFamily="18" charset="0"/>
              </a:rPr>
              <a:t>При </a:t>
            </a:r>
            <a:r>
              <a:rPr lang="ru-RU" sz="2200" dirty="0">
                <a:latin typeface="Modestina" pitchFamily="18" charset="0"/>
              </a:rPr>
              <a:t>создании круглой скульптуры при пластической разработке рельефа блеск кости, игра светотени, подчеркиваемые народными мастерами составляют декоративный эффект вещи.</a:t>
            </a:r>
          </a:p>
          <a:p>
            <a:pPr marL="0" indent="533400" algn="just">
              <a:buNone/>
            </a:pPr>
            <a:r>
              <a:rPr lang="ru-RU" sz="2200" dirty="0">
                <a:latin typeface="Modestina" pitchFamily="18" charset="0"/>
              </a:rPr>
              <a:t>	</a:t>
            </a:r>
          </a:p>
        </p:txBody>
      </p:sp>
      <p:sp>
        <p:nvSpPr>
          <p:cNvPr id="15" name="TextBox 14"/>
          <p:cNvSpPr txBox="1"/>
          <p:nvPr/>
        </p:nvSpPr>
        <p:spPr>
          <a:xfrm>
            <a:off x="1969922" y="139279"/>
            <a:ext cx="5482398" cy="769441"/>
          </a:xfrm>
          <a:prstGeom prst="rect">
            <a:avLst/>
          </a:prstGeom>
          <a:noFill/>
        </p:spPr>
        <p:txBody>
          <a:bodyPr wrap="none" rtlCol="0">
            <a:spAutoFit/>
            <a:scene3d>
              <a:camera prst="orthographicFront"/>
              <a:lightRig rig="threePt" dir="t"/>
            </a:scene3d>
            <a:sp3d extrusionH="57150">
              <a:bevelT w="38100" h="38100"/>
            </a:sp3d>
          </a:bodyPr>
          <a:lstStyle/>
          <a:p>
            <a:r>
              <a:rPr lang="ru-RU" sz="4400" b="1" dirty="0" smtClean="0">
                <a:ln w="31550" cmpd="sng">
                  <a:solidFill>
                    <a:schemeClr val="bg2">
                      <a:lumMod val="50000"/>
                    </a:schemeClr>
                  </a:solidFill>
                  <a:prstDash val="solid"/>
                </a:ln>
                <a:solidFill>
                  <a:schemeClr val="accent6">
                    <a:tint val="15000"/>
                    <a:satMod val="200000"/>
                  </a:schemeClr>
                </a:solidFill>
                <a:effectLst>
                  <a:outerShdw blurRad="50800" dist="38100" dir="2700000" algn="tl" rotWithShape="0">
                    <a:prstClr val="black">
                      <a:alpha val="40000"/>
                    </a:prstClr>
                  </a:outerShdw>
                  <a:reflection stA="45000" endPos="32000" dist="50800" dir="5400000" sy="-100000" algn="bl" rotWithShape="0"/>
                </a:effectLst>
              </a:rPr>
              <a:t>Виды обработки рога</a:t>
            </a:r>
            <a:endParaRPr lang="ru-RU" sz="4400" b="1" dirty="0">
              <a:ln w="31550" cmpd="sng">
                <a:solidFill>
                  <a:schemeClr val="bg2">
                    <a:lumMod val="50000"/>
                  </a:schemeClr>
                </a:solidFill>
                <a:prstDash val="solid"/>
              </a:ln>
              <a:solidFill>
                <a:schemeClr val="accent6">
                  <a:tint val="15000"/>
                  <a:satMod val="200000"/>
                </a:schemeClr>
              </a:solidFill>
              <a:effectLst>
                <a:outerShdw blurRad="50800" dist="38100" dir="2700000" algn="tl" rotWithShape="0">
                  <a:prstClr val="black">
                    <a:alpha val="40000"/>
                  </a:prstClr>
                </a:outerShdw>
                <a:reflection stA="45000" endPos="32000" dist="50800" dir="5400000" sy="-100000" algn="bl" rotWithShape="0"/>
              </a:effectLst>
            </a:endParaRPr>
          </a:p>
        </p:txBody>
      </p:sp>
    </p:spTree>
    <p:custDataLst>
      <p:tags r:id="rId1"/>
    </p:custDataLst>
    <p:extLst>
      <p:ext uri="{BB962C8B-B14F-4D97-AF65-F5344CB8AC3E}">
        <p14:creationId xmlns:p14="http://schemas.microsoft.com/office/powerpoint/2010/main" val="6733733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D:\Аллено\школа\Презентация Олений Рог\слайды\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09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2966392" y="3458083"/>
            <a:ext cx="3288060" cy="582789"/>
          </a:xfrm>
        </p:spPr>
        <p:txBody>
          <a:bodyPr/>
          <a:lstStyle/>
          <a:p>
            <a:pPr algn="ctr"/>
            <a:r>
              <a:rPr lang="ru-RU" dirty="0" smtClean="0">
                <a:latin typeface="Modestina" pitchFamily="18" charset="0"/>
              </a:rPr>
              <a:t>Инструменты мастеров</a:t>
            </a:r>
            <a:endParaRPr lang="ru-RU" dirty="0">
              <a:latin typeface="Modestina" pitchFamily="18" charset="0"/>
            </a:endParaRPr>
          </a:p>
        </p:txBody>
      </p:sp>
      <p:pic>
        <p:nvPicPr>
          <p:cNvPr id="2050" name="Picture 2" descr="C:\Users\adm\Desktop\222_2.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680" y="4012055"/>
            <a:ext cx="1728212" cy="127400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Группа 11"/>
          <p:cNvGrpSpPr/>
          <p:nvPr/>
        </p:nvGrpSpPr>
        <p:grpSpPr>
          <a:xfrm>
            <a:off x="-36512" y="5013176"/>
            <a:ext cx="9180512" cy="1872208"/>
            <a:chOff x="-36512" y="4509120"/>
            <a:chExt cx="9180512" cy="2376264"/>
          </a:xfrm>
        </p:grpSpPr>
        <p:pic>
          <p:nvPicPr>
            <p:cNvPr id="13" name="Picture 2" descr="http://i030.radikal.ru/0804/c0/3c9e356dfc98.png"/>
            <p:cNvPicPr>
              <a:picLocks noChangeAspect="1" noChangeArrowheads="1"/>
            </p:cNvPicPr>
            <p:nvPr/>
          </p:nvPicPr>
          <p:blipFill rotWithShape="1">
            <a:blip r:embed="rId5">
              <a:extLst>
                <a:ext uri="{28A0092B-C50C-407E-A947-70E740481C1C}">
                  <a14:useLocalDpi xmlns:a14="http://schemas.microsoft.com/office/drawing/2010/main" val="0"/>
                </a:ext>
              </a:extLst>
            </a:blip>
            <a:srcRect l="6663" t="26956" r="26822" b="56721"/>
            <a:stretch/>
          </p:blipFill>
          <p:spPr bwMode="auto">
            <a:xfrm>
              <a:off x="-36512" y="5418816"/>
              <a:ext cx="5616624" cy="1466568"/>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13"/>
            <p:cNvSpPr/>
            <p:nvPr/>
          </p:nvSpPr>
          <p:spPr>
            <a:xfrm>
              <a:off x="2555776"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3104220"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3635896" y="4763576"/>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4211960" y="4835584"/>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8" name="Picture 2" descr="http://i030.radikal.ru/0804/c0/3c9e356dfc98.png"/>
            <p:cNvPicPr>
              <a:picLocks noChangeAspect="1" noChangeArrowheads="1"/>
            </p:cNvPicPr>
            <p:nvPr/>
          </p:nvPicPr>
          <p:blipFill rotWithShape="1">
            <a:blip r:embed="rId5">
              <a:extLst>
                <a:ext uri="{28A0092B-C50C-407E-A947-70E740481C1C}">
                  <a14:useLocalDpi xmlns:a14="http://schemas.microsoft.com/office/drawing/2010/main" val="0"/>
                </a:ext>
              </a:extLst>
            </a:blip>
            <a:srcRect l="9775" t="26956" r="42051" b="56721"/>
            <a:stretch/>
          </p:blipFill>
          <p:spPr bwMode="auto">
            <a:xfrm flipH="1">
              <a:off x="5076056" y="5418816"/>
              <a:ext cx="4067944" cy="1466568"/>
            </a:xfrm>
            <a:prstGeom prst="rect">
              <a:avLst/>
            </a:prstGeom>
            <a:noFill/>
            <a:extLst>
              <a:ext uri="{909E8E84-426E-40DD-AFC4-6F175D3DCCD1}">
                <a14:hiddenFill xmlns:a14="http://schemas.microsoft.com/office/drawing/2010/main">
                  <a:solidFill>
                    <a:srgbClr val="FFFFFF"/>
                  </a:solidFill>
                </a14:hiddenFill>
              </a:ext>
            </a:extLst>
          </p:spPr>
        </p:pic>
        <p:sp>
          <p:nvSpPr>
            <p:cNvPr id="19" name="Прямоугольник 18"/>
            <p:cNvSpPr/>
            <p:nvPr/>
          </p:nvSpPr>
          <p:spPr>
            <a:xfrm>
              <a:off x="4355976" y="4691568"/>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5292080" y="4509120"/>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6" name="Группа 5"/>
          <p:cNvGrpSpPr/>
          <p:nvPr/>
        </p:nvGrpSpPr>
        <p:grpSpPr>
          <a:xfrm>
            <a:off x="1930574" y="4002618"/>
            <a:ext cx="2042492" cy="2212970"/>
            <a:chOff x="1930574" y="4002618"/>
            <a:chExt cx="2042492" cy="2212970"/>
          </a:xfrm>
        </p:grpSpPr>
        <p:pic>
          <p:nvPicPr>
            <p:cNvPr id="2051" name="Picture 3" descr="C:\Users\adm\Desktop\351.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0424" y="4002618"/>
              <a:ext cx="1017098" cy="18592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930574" y="5846256"/>
              <a:ext cx="2042492" cy="369332"/>
            </a:xfrm>
            <a:prstGeom prst="rect">
              <a:avLst/>
            </a:prstGeom>
            <a:noFill/>
          </p:spPr>
          <p:txBody>
            <a:bodyPr wrap="square" rtlCol="0">
              <a:spAutoFit/>
            </a:bodyPr>
            <a:lstStyle/>
            <a:p>
              <a:pPr algn="ctr"/>
              <a:r>
                <a:rPr lang="ru-RU" dirty="0" err="1" smtClean="0">
                  <a:latin typeface="Arial Unicode MS" pitchFamily="34" charset="-128"/>
                  <a:ea typeface="Arial Unicode MS" pitchFamily="34" charset="-128"/>
                  <a:cs typeface="Arial Unicode MS" pitchFamily="34" charset="-128"/>
                </a:rPr>
                <a:t>втиральники</a:t>
              </a:r>
              <a:endParaRPr lang="ru-RU" dirty="0">
                <a:latin typeface="Arial Unicode MS" pitchFamily="34" charset="-128"/>
                <a:ea typeface="Arial Unicode MS" pitchFamily="34" charset="-128"/>
                <a:cs typeface="Arial Unicode MS" pitchFamily="34" charset="-128"/>
              </a:endParaRPr>
            </a:p>
          </p:txBody>
        </p:sp>
      </p:grpSp>
      <p:grpSp>
        <p:nvGrpSpPr>
          <p:cNvPr id="4" name="Группа 3"/>
          <p:cNvGrpSpPr/>
          <p:nvPr/>
        </p:nvGrpSpPr>
        <p:grpSpPr>
          <a:xfrm>
            <a:off x="3919842" y="4138378"/>
            <a:ext cx="2168412" cy="2092784"/>
            <a:chOff x="3919842" y="4138378"/>
            <a:chExt cx="2168412" cy="2092784"/>
          </a:xfrm>
        </p:grpSpPr>
        <p:pic>
          <p:nvPicPr>
            <p:cNvPr id="2052" name="Picture 4" descr="C:\Users\adm\Desktop\foto_00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19842" y="4138378"/>
              <a:ext cx="2168412" cy="162278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82802" y="5861830"/>
              <a:ext cx="2042492" cy="369332"/>
            </a:xfrm>
            <a:prstGeom prst="rect">
              <a:avLst/>
            </a:prstGeom>
            <a:noFill/>
          </p:spPr>
          <p:txBody>
            <a:bodyPr wrap="square" rtlCol="0">
              <a:spAutoFit/>
            </a:bodyPr>
            <a:lstStyle/>
            <a:p>
              <a:pPr algn="ctr"/>
              <a:r>
                <a:rPr lang="ru-RU" dirty="0" err="1" smtClean="0">
                  <a:latin typeface="Arial Unicode MS" pitchFamily="34" charset="-128"/>
                  <a:ea typeface="Arial Unicode MS" pitchFamily="34" charset="-128"/>
                  <a:cs typeface="Arial Unicode MS" pitchFamily="34" charset="-128"/>
                </a:rPr>
                <a:t>клепики</a:t>
              </a:r>
              <a:endParaRPr lang="ru-RU" dirty="0">
                <a:latin typeface="Arial Unicode MS" pitchFamily="34" charset="-128"/>
                <a:ea typeface="Arial Unicode MS" pitchFamily="34" charset="-128"/>
                <a:cs typeface="Arial Unicode MS" pitchFamily="34" charset="-128"/>
              </a:endParaRPr>
            </a:p>
          </p:txBody>
        </p:sp>
      </p:grpSp>
      <p:grpSp>
        <p:nvGrpSpPr>
          <p:cNvPr id="3" name="Группа 2"/>
          <p:cNvGrpSpPr/>
          <p:nvPr/>
        </p:nvGrpSpPr>
        <p:grpSpPr>
          <a:xfrm>
            <a:off x="5966792" y="3098345"/>
            <a:ext cx="2042492" cy="2266371"/>
            <a:chOff x="5966792" y="3098345"/>
            <a:chExt cx="2042492" cy="2266371"/>
          </a:xfrm>
        </p:grpSpPr>
        <p:pic>
          <p:nvPicPr>
            <p:cNvPr id="2053" name="Picture 5" descr="C:\Users\adm\Desktop\362.gif"/>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72910" b="93980" l="10442" r="89960"/>
                      </a14:imgEffect>
                    </a14:imgLayer>
                  </a14:imgProps>
                </a:ext>
                <a:ext uri="{28A0092B-C50C-407E-A947-70E740481C1C}">
                  <a14:useLocalDpi xmlns:a14="http://schemas.microsoft.com/office/drawing/2010/main" val="0"/>
                </a:ext>
              </a:extLst>
            </a:blip>
            <a:srcRect/>
            <a:stretch>
              <a:fillRect/>
            </a:stretch>
          </p:blipFill>
          <p:spPr bwMode="auto">
            <a:xfrm>
              <a:off x="6240962" y="3098345"/>
              <a:ext cx="1494152" cy="179418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966792" y="4995384"/>
              <a:ext cx="2042492" cy="369332"/>
            </a:xfrm>
            <a:prstGeom prst="rect">
              <a:avLst/>
            </a:prstGeom>
            <a:noFill/>
          </p:spPr>
          <p:txBody>
            <a:bodyPr wrap="square" rtlCol="0">
              <a:spAutoFit/>
            </a:bodyPr>
            <a:lstStyle/>
            <a:p>
              <a:pPr algn="ctr"/>
              <a:r>
                <a:rPr lang="ru-RU" dirty="0" smtClean="0">
                  <a:latin typeface="Arial Unicode MS" pitchFamily="34" charset="-128"/>
                  <a:ea typeface="Arial Unicode MS" pitchFamily="34" charset="-128"/>
                  <a:cs typeface="Arial Unicode MS" pitchFamily="34" charset="-128"/>
                </a:rPr>
                <a:t>коготок</a:t>
              </a:r>
              <a:endParaRPr lang="ru-RU" dirty="0">
                <a:latin typeface="Arial Unicode MS" pitchFamily="34" charset="-128"/>
                <a:ea typeface="Arial Unicode MS" pitchFamily="34" charset="-128"/>
                <a:cs typeface="Arial Unicode MS" pitchFamily="34" charset="-128"/>
              </a:endParaRPr>
            </a:p>
          </p:txBody>
        </p:sp>
      </p:grpSp>
      <p:sp>
        <p:nvSpPr>
          <p:cNvPr id="21" name="Объект 2"/>
          <p:cNvSpPr txBox="1">
            <a:spLocks/>
          </p:cNvSpPr>
          <p:nvPr/>
        </p:nvSpPr>
        <p:spPr>
          <a:xfrm>
            <a:off x="467544" y="332656"/>
            <a:ext cx="8280920" cy="4639314"/>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3200"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9pPr>
          </a:lstStyle>
          <a:p>
            <a:pPr algn="ctr"/>
            <a:r>
              <a:rPr lang="ru-RU" sz="2000" dirty="0" smtClean="0">
                <a:latin typeface="Modestina" pitchFamily="18" charset="0"/>
              </a:rPr>
              <a:t>Рельефные накладки :</a:t>
            </a:r>
          </a:p>
          <a:p>
            <a:pPr algn="ctr"/>
            <a:r>
              <a:rPr lang="ru-RU" sz="2000" dirty="0" smtClean="0">
                <a:latin typeface="Modestina" pitchFamily="18" charset="0"/>
              </a:rPr>
              <a:t>!. Орнаментальный х-р;</a:t>
            </a:r>
          </a:p>
          <a:p>
            <a:pPr algn="ctr"/>
            <a:r>
              <a:rPr lang="ru-RU" sz="2000" dirty="0" smtClean="0">
                <a:latin typeface="Modestina" pitchFamily="18" charset="0"/>
              </a:rPr>
              <a:t>2. Изобразительный х-р</a:t>
            </a:r>
          </a:p>
          <a:p>
            <a:endParaRPr lang="ru-RU" sz="300" dirty="0" smtClean="0">
              <a:latin typeface="Modestina" pitchFamily="18" charset="0"/>
            </a:endParaRPr>
          </a:p>
          <a:p>
            <a:pPr indent="542925"/>
            <a:r>
              <a:rPr lang="ru-RU" sz="2000" dirty="0" smtClean="0">
                <a:latin typeface="Modestina" pitchFamily="18" charset="0"/>
              </a:rPr>
              <a:t>Ажурная резьба – декоративное дополнение при создании того или иного предмета.</a:t>
            </a:r>
          </a:p>
          <a:p>
            <a:pPr indent="533400" algn="just"/>
            <a:r>
              <a:rPr lang="ru-RU" sz="2000" dirty="0" smtClean="0">
                <a:latin typeface="Modestina" pitchFamily="18" charset="0"/>
              </a:rPr>
              <a:t>Склейка продольных, выпуклых срезов рога клеем ПВА позволяет создавать изделия разнообразных форм: коробочки, ларцы, табакерки; а также не лимитирует размера предметов, способствует повышению пластической выразительности форм. </a:t>
            </a:r>
          </a:p>
          <a:p>
            <a:r>
              <a:rPr lang="ru-RU" sz="2000" dirty="0" smtClean="0"/>
              <a:t>	</a:t>
            </a:r>
            <a:endParaRPr lang="ru-RU" sz="2000" dirty="0"/>
          </a:p>
        </p:txBody>
      </p:sp>
    </p:spTree>
    <p:custDataLst>
      <p:tags r:id="rId1"/>
    </p:custDataLst>
    <p:extLst>
      <p:ext uri="{BB962C8B-B14F-4D97-AF65-F5344CB8AC3E}">
        <p14:creationId xmlns:p14="http://schemas.microsoft.com/office/powerpoint/2010/main" val="3302579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par>
                          <p:cTn id="11" fill="hold">
                            <p:stCondLst>
                              <p:cond delay="2500"/>
                            </p:stCondLst>
                            <p:childTnLst>
                              <p:par>
                                <p:cTn id="12" presetID="31" presetClass="entr" presetSubtype="0" fill="hold" nodeType="afterEffect">
                                  <p:stCondLst>
                                    <p:cond delay="1000"/>
                                  </p:stCondLst>
                                  <p:childTnLst>
                                    <p:set>
                                      <p:cBhvr>
                                        <p:cTn id="13" dur="1" fill="hold">
                                          <p:stCondLst>
                                            <p:cond delay="0"/>
                                          </p:stCondLst>
                                        </p:cTn>
                                        <p:tgtEl>
                                          <p:spTgt spid="2050"/>
                                        </p:tgtEl>
                                        <p:attrNameLst>
                                          <p:attrName>style.visibility</p:attrName>
                                        </p:attrNameLst>
                                      </p:cBhvr>
                                      <p:to>
                                        <p:strVal val="visible"/>
                                      </p:to>
                                    </p:set>
                                    <p:anim calcmode="lin" valueType="num">
                                      <p:cBhvr>
                                        <p:cTn id="14" dur="500" fill="hold"/>
                                        <p:tgtEl>
                                          <p:spTgt spid="2050"/>
                                        </p:tgtEl>
                                        <p:attrNameLst>
                                          <p:attrName>ppt_w</p:attrName>
                                        </p:attrNameLst>
                                      </p:cBhvr>
                                      <p:tavLst>
                                        <p:tav tm="0">
                                          <p:val>
                                            <p:fltVal val="0"/>
                                          </p:val>
                                        </p:tav>
                                        <p:tav tm="100000">
                                          <p:val>
                                            <p:strVal val="#ppt_w"/>
                                          </p:val>
                                        </p:tav>
                                      </p:tavLst>
                                    </p:anim>
                                    <p:anim calcmode="lin" valueType="num">
                                      <p:cBhvr>
                                        <p:cTn id="15" dur="500" fill="hold"/>
                                        <p:tgtEl>
                                          <p:spTgt spid="2050"/>
                                        </p:tgtEl>
                                        <p:attrNameLst>
                                          <p:attrName>ppt_h</p:attrName>
                                        </p:attrNameLst>
                                      </p:cBhvr>
                                      <p:tavLst>
                                        <p:tav tm="0">
                                          <p:val>
                                            <p:fltVal val="0"/>
                                          </p:val>
                                        </p:tav>
                                        <p:tav tm="100000">
                                          <p:val>
                                            <p:strVal val="#ppt_h"/>
                                          </p:val>
                                        </p:tav>
                                      </p:tavLst>
                                    </p:anim>
                                    <p:anim calcmode="lin" valueType="num">
                                      <p:cBhvr>
                                        <p:cTn id="16" dur="500" fill="hold"/>
                                        <p:tgtEl>
                                          <p:spTgt spid="2050"/>
                                        </p:tgtEl>
                                        <p:attrNameLst>
                                          <p:attrName>style.rotation</p:attrName>
                                        </p:attrNameLst>
                                      </p:cBhvr>
                                      <p:tavLst>
                                        <p:tav tm="0">
                                          <p:val>
                                            <p:fltVal val="90"/>
                                          </p:val>
                                        </p:tav>
                                        <p:tav tm="100000">
                                          <p:val>
                                            <p:fltVal val="0"/>
                                          </p:val>
                                        </p:tav>
                                      </p:tavLst>
                                    </p:anim>
                                    <p:animEffect transition="in" filter="fade">
                                      <p:cBhvr>
                                        <p:cTn id="17" dur="500"/>
                                        <p:tgtEl>
                                          <p:spTgt spid="2050"/>
                                        </p:tgtEl>
                                      </p:cBhvr>
                                    </p:animEffect>
                                  </p:childTnLst>
                                </p:cTn>
                              </p:par>
                            </p:childTnLst>
                          </p:cTn>
                        </p:par>
                        <p:par>
                          <p:cTn id="18" fill="hold">
                            <p:stCondLst>
                              <p:cond delay="4000"/>
                            </p:stCondLst>
                            <p:childTnLst>
                              <p:par>
                                <p:cTn id="19" presetID="31" presetClass="entr" presetSubtype="0" fill="hold" nodeType="afterEffect">
                                  <p:stCondLst>
                                    <p:cond delay="10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 calcmode="lin" valueType="num">
                                      <p:cBhvr>
                                        <p:cTn id="23" dur="500" fill="hold"/>
                                        <p:tgtEl>
                                          <p:spTgt spid="6"/>
                                        </p:tgtEl>
                                        <p:attrNameLst>
                                          <p:attrName>style.rotation</p:attrName>
                                        </p:attrNameLst>
                                      </p:cBhvr>
                                      <p:tavLst>
                                        <p:tav tm="0">
                                          <p:val>
                                            <p:fltVal val="90"/>
                                          </p:val>
                                        </p:tav>
                                        <p:tav tm="100000">
                                          <p:val>
                                            <p:fltVal val="0"/>
                                          </p:val>
                                        </p:tav>
                                      </p:tavLst>
                                    </p:anim>
                                    <p:animEffect transition="in" filter="fade">
                                      <p:cBhvr>
                                        <p:cTn id="24" dur="500"/>
                                        <p:tgtEl>
                                          <p:spTgt spid="6"/>
                                        </p:tgtEl>
                                      </p:cBhvr>
                                    </p:animEffect>
                                  </p:childTnLst>
                                </p:cTn>
                              </p:par>
                            </p:childTnLst>
                          </p:cTn>
                        </p:par>
                        <p:par>
                          <p:cTn id="25" fill="hold">
                            <p:stCondLst>
                              <p:cond delay="5500"/>
                            </p:stCondLst>
                            <p:childTnLst>
                              <p:par>
                                <p:cTn id="26" presetID="31" presetClass="entr" presetSubtype="0" fill="hold" nodeType="afterEffect">
                                  <p:stCondLst>
                                    <p:cond delay="100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 calcmode="lin" valueType="num">
                                      <p:cBhvr>
                                        <p:cTn id="30" dur="500" fill="hold"/>
                                        <p:tgtEl>
                                          <p:spTgt spid="4"/>
                                        </p:tgtEl>
                                        <p:attrNameLst>
                                          <p:attrName>style.rotation</p:attrName>
                                        </p:attrNameLst>
                                      </p:cBhvr>
                                      <p:tavLst>
                                        <p:tav tm="0">
                                          <p:val>
                                            <p:fltVal val="90"/>
                                          </p:val>
                                        </p:tav>
                                        <p:tav tm="100000">
                                          <p:val>
                                            <p:fltVal val="0"/>
                                          </p:val>
                                        </p:tav>
                                      </p:tavLst>
                                    </p:anim>
                                    <p:animEffect transition="in" filter="fade">
                                      <p:cBhvr>
                                        <p:cTn id="31" dur="500"/>
                                        <p:tgtEl>
                                          <p:spTgt spid="4"/>
                                        </p:tgtEl>
                                      </p:cBhvr>
                                    </p:animEffect>
                                  </p:childTnLst>
                                </p:cTn>
                              </p:par>
                            </p:childTnLst>
                          </p:cTn>
                        </p:par>
                        <p:par>
                          <p:cTn id="32" fill="hold">
                            <p:stCondLst>
                              <p:cond delay="7000"/>
                            </p:stCondLst>
                            <p:childTnLst>
                              <p:par>
                                <p:cTn id="33" presetID="31" presetClass="entr" presetSubtype="0" fill="hold" nodeType="afterEffect">
                                  <p:stCondLst>
                                    <p:cond delay="100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 calcmode="lin" valueType="num">
                                      <p:cBhvr>
                                        <p:cTn id="37" dur="500" fill="hold"/>
                                        <p:tgtEl>
                                          <p:spTgt spid="3"/>
                                        </p:tgtEl>
                                        <p:attrNameLst>
                                          <p:attrName>style.rotation</p:attrName>
                                        </p:attrNameLst>
                                      </p:cBhvr>
                                      <p:tavLst>
                                        <p:tav tm="0">
                                          <p:val>
                                            <p:fltVal val="90"/>
                                          </p:val>
                                        </p:tav>
                                        <p:tav tm="100000">
                                          <p:val>
                                            <p:fltVal val="0"/>
                                          </p:val>
                                        </p:tav>
                                      </p:tavLst>
                                    </p:anim>
                                    <p:animEffect transition="in" filter="fade">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D:\Аллено\школа\Презентация Олений Рог\слайды\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Группа 3"/>
          <p:cNvGrpSpPr/>
          <p:nvPr/>
        </p:nvGrpSpPr>
        <p:grpSpPr>
          <a:xfrm>
            <a:off x="-36512" y="5013176"/>
            <a:ext cx="9180512" cy="1872208"/>
            <a:chOff x="-36512" y="4509120"/>
            <a:chExt cx="9180512" cy="2376264"/>
          </a:xfrm>
        </p:grpSpPr>
        <p:pic>
          <p:nvPicPr>
            <p:cNvPr id="5"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6663" t="26956" r="26822" b="56721"/>
            <a:stretch/>
          </p:blipFill>
          <p:spPr bwMode="auto">
            <a:xfrm>
              <a:off x="-36512" y="5418816"/>
              <a:ext cx="5616624" cy="1466568"/>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2555776"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104220"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635896" y="4763576"/>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4211960" y="4835584"/>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9775" t="26956" r="42051" b="56721"/>
            <a:stretch/>
          </p:blipFill>
          <p:spPr bwMode="auto">
            <a:xfrm flipH="1">
              <a:off x="5076056" y="5418816"/>
              <a:ext cx="4067944" cy="1466568"/>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4355976" y="4691568"/>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5292080" y="4509120"/>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pic>
        <p:nvPicPr>
          <p:cNvPr id="1035" name="Picture 11" descr="I:\Презентация Олений Рог\Объекты\сл2\foto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114" y="1294509"/>
            <a:ext cx="2790825" cy="36195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6" name="Picture 12" descr="I:\Презентация Олений Рог\Объекты\сл2\foto0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0111" y="1294999"/>
            <a:ext cx="2790825" cy="361950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37" name="Picture 13" descr="I:\Презентация Олений Рог\Объекты\сл2\olrog05.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0114" y="1294999"/>
            <a:ext cx="2790825" cy="361950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38" name="Picture 14" descr="I:\Презентация Олений Рог\Объекты\сл2\olrog0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87010" y="1294509"/>
            <a:ext cx="2790825" cy="361950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39" name="Picture 15" descr="I:\Презентация Олений Рог\Объекты\сл2\z_59d27e2a.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80110" y="1294509"/>
            <a:ext cx="2790825" cy="361950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40" name="Picture 16" descr="I:\Презентация Олений Рог\Объекты\куда-то\32.3.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3450" y="1700808"/>
            <a:ext cx="2350958" cy="203064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41" name="Picture 17" descr="I:\Презентация Олений Рог\Объекты\куда-то\1272961497_31312.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23180" y="5333686"/>
            <a:ext cx="1514283" cy="100952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42" name="Picture 18" descr="I:\Презентация Олений Рог\Объекты\куда-то\image001 (1).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011298" y="2305819"/>
            <a:ext cx="2401323" cy="15968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43" name="Picture 19" descr="I:\Презентация Олений Рог\Объекты\куда-то\x_dd8d7c36.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195102" y="4159848"/>
            <a:ext cx="1440794" cy="191705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2" name="Текст 3"/>
          <p:cNvSpPr>
            <a:spLocks noGrp="1"/>
          </p:cNvSpPr>
          <p:nvPr>
            <p:ph type="body" sz="half" idx="2"/>
          </p:nvPr>
        </p:nvSpPr>
        <p:spPr>
          <a:xfrm>
            <a:off x="430025" y="326966"/>
            <a:ext cx="6158200" cy="1229826"/>
          </a:xfrm>
        </p:spPr>
        <p:txBody>
          <a:bodyPr>
            <a:normAutofit/>
          </a:bodyPr>
          <a:lstStyle/>
          <a:p>
            <a:pPr indent="533400" algn="just"/>
            <a:r>
              <a:rPr lang="ru-RU" sz="2000" dirty="0">
                <a:latin typeface="Modestina" pitchFamily="18" charset="0"/>
              </a:rPr>
              <a:t>Удивительный мир изделий из рога оленя! </a:t>
            </a:r>
          </a:p>
          <a:p>
            <a:pPr indent="533400" algn="just"/>
            <a:r>
              <a:rPr lang="ru-RU" sz="2000" dirty="0">
                <a:latin typeface="Modestina" pitchFamily="18" charset="0"/>
              </a:rPr>
              <a:t>Он разнообразен и неповторим, в этом можно убеждаться снова и снова.</a:t>
            </a:r>
          </a:p>
        </p:txBody>
      </p:sp>
    </p:spTree>
    <p:custDataLst>
      <p:tags r:id="rId1"/>
    </p:custDataLst>
    <p:extLst>
      <p:ext uri="{BB962C8B-B14F-4D97-AF65-F5344CB8AC3E}">
        <p14:creationId xmlns:p14="http://schemas.microsoft.com/office/powerpoint/2010/main" val="15254099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35"/>
                                        </p:tgtEl>
                                        <p:attrNameLst>
                                          <p:attrName>style.visibility</p:attrName>
                                        </p:attrNameLst>
                                      </p:cBhvr>
                                      <p:to>
                                        <p:strVal val="visible"/>
                                      </p:to>
                                    </p:set>
                                    <p:anim calcmode="lin" valueType="num">
                                      <p:cBhvr>
                                        <p:cTn id="7" dur="1400" fill="hold"/>
                                        <p:tgtEl>
                                          <p:spTgt spid="1035"/>
                                        </p:tgtEl>
                                        <p:attrNameLst>
                                          <p:attrName>ppt_w</p:attrName>
                                        </p:attrNameLst>
                                      </p:cBhvr>
                                      <p:tavLst>
                                        <p:tav tm="0">
                                          <p:val>
                                            <p:fltVal val="0"/>
                                          </p:val>
                                        </p:tav>
                                        <p:tav tm="100000">
                                          <p:val>
                                            <p:strVal val="#ppt_w"/>
                                          </p:val>
                                        </p:tav>
                                      </p:tavLst>
                                    </p:anim>
                                    <p:anim calcmode="lin" valueType="num">
                                      <p:cBhvr>
                                        <p:cTn id="8" dur="1400" fill="hold"/>
                                        <p:tgtEl>
                                          <p:spTgt spid="1035"/>
                                        </p:tgtEl>
                                        <p:attrNameLst>
                                          <p:attrName>ppt_h</p:attrName>
                                        </p:attrNameLst>
                                      </p:cBhvr>
                                      <p:tavLst>
                                        <p:tav tm="0">
                                          <p:val>
                                            <p:fltVal val="0"/>
                                          </p:val>
                                        </p:tav>
                                        <p:tav tm="100000">
                                          <p:val>
                                            <p:strVal val="#ppt_h"/>
                                          </p:val>
                                        </p:tav>
                                      </p:tavLst>
                                    </p:anim>
                                    <p:animEffect transition="in" filter="fade">
                                      <p:cBhvr>
                                        <p:cTn id="9" dur="1400"/>
                                        <p:tgtEl>
                                          <p:spTgt spid="1035"/>
                                        </p:tgtEl>
                                      </p:cBhvr>
                                    </p:animEffect>
                                  </p:childTnLst>
                                </p:cTn>
                              </p:par>
                            </p:childTnLst>
                          </p:cTn>
                        </p:par>
                        <p:par>
                          <p:cTn id="10" fill="hold">
                            <p:stCondLst>
                              <p:cond delay="1400"/>
                            </p:stCondLst>
                            <p:childTnLst>
                              <p:par>
                                <p:cTn id="11" presetID="53" presetClass="entr" presetSubtype="16" fill="hold" nodeType="afterEffect">
                                  <p:stCondLst>
                                    <p:cond delay="2000"/>
                                  </p:stCondLst>
                                  <p:childTnLst>
                                    <p:set>
                                      <p:cBhvr>
                                        <p:cTn id="12" dur="1" fill="hold">
                                          <p:stCondLst>
                                            <p:cond delay="0"/>
                                          </p:stCondLst>
                                        </p:cTn>
                                        <p:tgtEl>
                                          <p:spTgt spid="1036"/>
                                        </p:tgtEl>
                                        <p:attrNameLst>
                                          <p:attrName>style.visibility</p:attrName>
                                        </p:attrNameLst>
                                      </p:cBhvr>
                                      <p:to>
                                        <p:strVal val="visible"/>
                                      </p:to>
                                    </p:set>
                                    <p:anim calcmode="lin" valueType="num">
                                      <p:cBhvr>
                                        <p:cTn id="13" dur="1400" fill="hold"/>
                                        <p:tgtEl>
                                          <p:spTgt spid="1036"/>
                                        </p:tgtEl>
                                        <p:attrNameLst>
                                          <p:attrName>ppt_w</p:attrName>
                                        </p:attrNameLst>
                                      </p:cBhvr>
                                      <p:tavLst>
                                        <p:tav tm="0">
                                          <p:val>
                                            <p:fltVal val="0"/>
                                          </p:val>
                                        </p:tav>
                                        <p:tav tm="100000">
                                          <p:val>
                                            <p:strVal val="#ppt_w"/>
                                          </p:val>
                                        </p:tav>
                                      </p:tavLst>
                                    </p:anim>
                                    <p:anim calcmode="lin" valueType="num">
                                      <p:cBhvr>
                                        <p:cTn id="14" dur="1400" fill="hold"/>
                                        <p:tgtEl>
                                          <p:spTgt spid="1036"/>
                                        </p:tgtEl>
                                        <p:attrNameLst>
                                          <p:attrName>ppt_h</p:attrName>
                                        </p:attrNameLst>
                                      </p:cBhvr>
                                      <p:tavLst>
                                        <p:tav tm="0">
                                          <p:val>
                                            <p:fltVal val="0"/>
                                          </p:val>
                                        </p:tav>
                                        <p:tav tm="100000">
                                          <p:val>
                                            <p:strVal val="#ppt_h"/>
                                          </p:val>
                                        </p:tav>
                                      </p:tavLst>
                                    </p:anim>
                                    <p:animEffect transition="in" filter="fade">
                                      <p:cBhvr>
                                        <p:cTn id="15" dur="1400"/>
                                        <p:tgtEl>
                                          <p:spTgt spid="1036"/>
                                        </p:tgtEl>
                                      </p:cBhvr>
                                    </p:animEffect>
                                  </p:childTnLst>
                                </p:cTn>
                              </p:par>
                            </p:childTnLst>
                          </p:cTn>
                        </p:par>
                        <p:par>
                          <p:cTn id="16" fill="hold">
                            <p:stCondLst>
                              <p:cond delay="4800"/>
                            </p:stCondLst>
                            <p:childTnLst>
                              <p:par>
                                <p:cTn id="17" presetID="53" presetClass="entr" presetSubtype="16" fill="hold" nodeType="afterEffect">
                                  <p:stCondLst>
                                    <p:cond delay="2000"/>
                                  </p:stCondLst>
                                  <p:childTnLst>
                                    <p:set>
                                      <p:cBhvr>
                                        <p:cTn id="18" dur="1" fill="hold">
                                          <p:stCondLst>
                                            <p:cond delay="0"/>
                                          </p:stCondLst>
                                        </p:cTn>
                                        <p:tgtEl>
                                          <p:spTgt spid="1037"/>
                                        </p:tgtEl>
                                        <p:attrNameLst>
                                          <p:attrName>style.visibility</p:attrName>
                                        </p:attrNameLst>
                                      </p:cBhvr>
                                      <p:to>
                                        <p:strVal val="visible"/>
                                      </p:to>
                                    </p:set>
                                    <p:anim calcmode="lin" valueType="num">
                                      <p:cBhvr>
                                        <p:cTn id="19" dur="1400" fill="hold"/>
                                        <p:tgtEl>
                                          <p:spTgt spid="1037"/>
                                        </p:tgtEl>
                                        <p:attrNameLst>
                                          <p:attrName>ppt_w</p:attrName>
                                        </p:attrNameLst>
                                      </p:cBhvr>
                                      <p:tavLst>
                                        <p:tav tm="0">
                                          <p:val>
                                            <p:fltVal val="0"/>
                                          </p:val>
                                        </p:tav>
                                        <p:tav tm="100000">
                                          <p:val>
                                            <p:strVal val="#ppt_w"/>
                                          </p:val>
                                        </p:tav>
                                      </p:tavLst>
                                    </p:anim>
                                    <p:anim calcmode="lin" valueType="num">
                                      <p:cBhvr>
                                        <p:cTn id="20" dur="1400" fill="hold"/>
                                        <p:tgtEl>
                                          <p:spTgt spid="1037"/>
                                        </p:tgtEl>
                                        <p:attrNameLst>
                                          <p:attrName>ppt_h</p:attrName>
                                        </p:attrNameLst>
                                      </p:cBhvr>
                                      <p:tavLst>
                                        <p:tav tm="0">
                                          <p:val>
                                            <p:fltVal val="0"/>
                                          </p:val>
                                        </p:tav>
                                        <p:tav tm="100000">
                                          <p:val>
                                            <p:strVal val="#ppt_h"/>
                                          </p:val>
                                        </p:tav>
                                      </p:tavLst>
                                    </p:anim>
                                    <p:animEffect transition="in" filter="fade">
                                      <p:cBhvr>
                                        <p:cTn id="21" dur="1400"/>
                                        <p:tgtEl>
                                          <p:spTgt spid="1037"/>
                                        </p:tgtEl>
                                      </p:cBhvr>
                                    </p:animEffect>
                                  </p:childTnLst>
                                </p:cTn>
                              </p:par>
                            </p:childTnLst>
                          </p:cTn>
                        </p:par>
                        <p:par>
                          <p:cTn id="22" fill="hold">
                            <p:stCondLst>
                              <p:cond delay="8200"/>
                            </p:stCondLst>
                            <p:childTnLst>
                              <p:par>
                                <p:cTn id="23" presetID="53" presetClass="entr" presetSubtype="16" fill="hold" nodeType="afterEffect">
                                  <p:stCondLst>
                                    <p:cond delay="2000"/>
                                  </p:stCondLst>
                                  <p:childTnLst>
                                    <p:set>
                                      <p:cBhvr>
                                        <p:cTn id="24" dur="1" fill="hold">
                                          <p:stCondLst>
                                            <p:cond delay="0"/>
                                          </p:stCondLst>
                                        </p:cTn>
                                        <p:tgtEl>
                                          <p:spTgt spid="1038"/>
                                        </p:tgtEl>
                                        <p:attrNameLst>
                                          <p:attrName>style.visibility</p:attrName>
                                        </p:attrNameLst>
                                      </p:cBhvr>
                                      <p:to>
                                        <p:strVal val="visible"/>
                                      </p:to>
                                    </p:set>
                                    <p:anim calcmode="lin" valueType="num">
                                      <p:cBhvr>
                                        <p:cTn id="25" dur="1400" fill="hold"/>
                                        <p:tgtEl>
                                          <p:spTgt spid="1038"/>
                                        </p:tgtEl>
                                        <p:attrNameLst>
                                          <p:attrName>ppt_w</p:attrName>
                                        </p:attrNameLst>
                                      </p:cBhvr>
                                      <p:tavLst>
                                        <p:tav tm="0">
                                          <p:val>
                                            <p:fltVal val="0"/>
                                          </p:val>
                                        </p:tav>
                                        <p:tav tm="100000">
                                          <p:val>
                                            <p:strVal val="#ppt_w"/>
                                          </p:val>
                                        </p:tav>
                                      </p:tavLst>
                                    </p:anim>
                                    <p:anim calcmode="lin" valueType="num">
                                      <p:cBhvr>
                                        <p:cTn id="26" dur="1400" fill="hold"/>
                                        <p:tgtEl>
                                          <p:spTgt spid="1038"/>
                                        </p:tgtEl>
                                        <p:attrNameLst>
                                          <p:attrName>ppt_h</p:attrName>
                                        </p:attrNameLst>
                                      </p:cBhvr>
                                      <p:tavLst>
                                        <p:tav tm="0">
                                          <p:val>
                                            <p:fltVal val="0"/>
                                          </p:val>
                                        </p:tav>
                                        <p:tav tm="100000">
                                          <p:val>
                                            <p:strVal val="#ppt_h"/>
                                          </p:val>
                                        </p:tav>
                                      </p:tavLst>
                                    </p:anim>
                                    <p:animEffect transition="in" filter="fade">
                                      <p:cBhvr>
                                        <p:cTn id="27" dur="1400"/>
                                        <p:tgtEl>
                                          <p:spTgt spid="1038"/>
                                        </p:tgtEl>
                                      </p:cBhvr>
                                    </p:animEffect>
                                  </p:childTnLst>
                                </p:cTn>
                              </p:par>
                            </p:childTnLst>
                          </p:cTn>
                        </p:par>
                        <p:par>
                          <p:cTn id="28" fill="hold">
                            <p:stCondLst>
                              <p:cond delay="11600"/>
                            </p:stCondLst>
                            <p:childTnLst>
                              <p:par>
                                <p:cTn id="29" presetID="53" presetClass="entr" presetSubtype="16" fill="hold" nodeType="afterEffect">
                                  <p:stCondLst>
                                    <p:cond delay="2000"/>
                                  </p:stCondLst>
                                  <p:childTnLst>
                                    <p:set>
                                      <p:cBhvr>
                                        <p:cTn id="30" dur="1" fill="hold">
                                          <p:stCondLst>
                                            <p:cond delay="0"/>
                                          </p:stCondLst>
                                        </p:cTn>
                                        <p:tgtEl>
                                          <p:spTgt spid="1039"/>
                                        </p:tgtEl>
                                        <p:attrNameLst>
                                          <p:attrName>style.visibility</p:attrName>
                                        </p:attrNameLst>
                                      </p:cBhvr>
                                      <p:to>
                                        <p:strVal val="visible"/>
                                      </p:to>
                                    </p:set>
                                    <p:anim calcmode="lin" valueType="num">
                                      <p:cBhvr>
                                        <p:cTn id="31" dur="1400" fill="hold"/>
                                        <p:tgtEl>
                                          <p:spTgt spid="1039"/>
                                        </p:tgtEl>
                                        <p:attrNameLst>
                                          <p:attrName>ppt_w</p:attrName>
                                        </p:attrNameLst>
                                      </p:cBhvr>
                                      <p:tavLst>
                                        <p:tav tm="0">
                                          <p:val>
                                            <p:fltVal val="0"/>
                                          </p:val>
                                        </p:tav>
                                        <p:tav tm="100000">
                                          <p:val>
                                            <p:strVal val="#ppt_w"/>
                                          </p:val>
                                        </p:tav>
                                      </p:tavLst>
                                    </p:anim>
                                    <p:anim calcmode="lin" valueType="num">
                                      <p:cBhvr>
                                        <p:cTn id="32" dur="1400" fill="hold"/>
                                        <p:tgtEl>
                                          <p:spTgt spid="1039"/>
                                        </p:tgtEl>
                                        <p:attrNameLst>
                                          <p:attrName>ppt_h</p:attrName>
                                        </p:attrNameLst>
                                      </p:cBhvr>
                                      <p:tavLst>
                                        <p:tav tm="0">
                                          <p:val>
                                            <p:fltVal val="0"/>
                                          </p:val>
                                        </p:tav>
                                        <p:tav tm="100000">
                                          <p:val>
                                            <p:strVal val="#ppt_h"/>
                                          </p:val>
                                        </p:tav>
                                      </p:tavLst>
                                    </p:anim>
                                    <p:animEffect transition="in" filter="fade">
                                      <p:cBhvr>
                                        <p:cTn id="33" dur="1400"/>
                                        <p:tgtEl>
                                          <p:spTgt spid="1039"/>
                                        </p:tgtEl>
                                      </p:cBhvr>
                                    </p:animEffect>
                                  </p:childTnLst>
                                </p:cTn>
                              </p:par>
                            </p:childTnLst>
                          </p:cTn>
                        </p:par>
                        <p:par>
                          <p:cTn id="34" fill="hold">
                            <p:stCondLst>
                              <p:cond delay="15000"/>
                            </p:stCondLst>
                            <p:childTnLst>
                              <p:par>
                                <p:cTn id="35" presetID="31" presetClass="entr" presetSubtype="0" fill="hold" nodeType="afterEffect">
                                  <p:stCondLst>
                                    <p:cond delay="500"/>
                                  </p:stCondLst>
                                  <p:childTnLst>
                                    <p:set>
                                      <p:cBhvr>
                                        <p:cTn id="36" dur="1" fill="hold">
                                          <p:stCondLst>
                                            <p:cond delay="0"/>
                                          </p:stCondLst>
                                        </p:cTn>
                                        <p:tgtEl>
                                          <p:spTgt spid="1041"/>
                                        </p:tgtEl>
                                        <p:attrNameLst>
                                          <p:attrName>style.visibility</p:attrName>
                                        </p:attrNameLst>
                                      </p:cBhvr>
                                      <p:to>
                                        <p:strVal val="visible"/>
                                      </p:to>
                                    </p:set>
                                    <p:anim calcmode="lin" valueType="num">
                                      <p:cBhvr>
                                        <p:cTn id="37" dur="1000" fill="hold"/>
                                        <p:tgtEl>
                                          <p:spTgt spid="1041"/>
                                        </p:tgtEl>
                                        <p:attrNameLst>
                                          <p:attrName>ppt_w</p:attrName>
                                        </p:attrNameLst>
                                      </p:cBhvr>
                                      <p:tavLst>
                                        <p:tav tm="0">
                                          <p:val>
                                            <p:fltVal val="0"/>
                                          </p:val>
                                        </p:tav>
                                        <p:tav tm="100000">
                                          <p:val>
                                            <p:strVal val="#ppt_w"/>
                                          </p:val>
                                        </p:tav>
                                      </p:tavLst>
                                    </p:anim>
                                    <p:anim calcmode="lin" valueType="num">
                                      <p:cBhvr>
                                        <p:cTn id="38" dur="1000" fill="hold"/>
                                        <p:tgtEl>
                                          <p:spTgt spid="1041"/>
                                        </p:tgtEl>
                                        <p:attrNameLst>
                                          <p:attrName>ppt_h</p:attrName>
                                        </p:attrNameLst>
                                      </p:cBhvr>
                                      <p:tavLst>
                                        <p:tav tm="0">
                                          <p:val>
                                            <p:fltVal val="0"/>
                                          </p:val>
                                        </p:tav>
                                        <p:tav tm="100000">
                                          <p:val>
                                            <p:strVal val="#ppt_h"/>
                                          </p:val>
                                        </p:tav>
                                      </p:tavLst>
                                    </p:anim>
                                    <p:anim calcmode="lin" valueType="num">
                                      <p:cBhvr>
                                        <p:cTn id="39" dur="1000" fill="hold"/>
                                        <p:tgtEl>
                                          <p:spTgt spid="1041"/>
                                        </p:tgtEl>
                                        <p:attrNameLst>
                                          <p:attrName>style.rotation</p:attrName>
                                        </p:attrNameLst>
                                      </p:cBhvr>
                                      <p:tavLst>
                                        <p:tav tm="0">
                                          <p:val>
                                            <p:fltVal val="90"/>
                                          </p:val>
                                        </p:tav>
                                        <p:tav tm="100000">
                                          <p:val>
                                            <p:fltVal val="0"/>
                                          </p:val>
                                        </p:tav>
                                      </p:tavLst>
                                    </p:anim>
                                    <p:animEffect transition="in" filter="fade">
                                      <p:cBhvr>
                                        <p:cTn id="40" dur="1000"/>
                                        <p:tgtEl>
                                          <p:spTgt spid="1041"/>
                                        </p:tgtEl>
                                      </p:cBhvr>
                                    </p:animEffect>
                                  </p:childTnLst>
                                </p:cTn>
                              </p:par>
                            </p:childTnLst>
                          </p:cTn>
                        </p:par>
                        <p:par>
                          <p:cTn id="41" fill="hold">
                            <p:stCondLst>
                              <p:cond delay="16500"/>
                            </p:stCondLst>
                            <p:childTnLst>
                              <p:par>
                                <p:cTn id="42" presetID="31" presetClass="entr" presetSubtype="0" fill="hold" nodeType="afterEffect">
                                  <p:stCondLst>
                                    <p:cond delay="500"/>
                                  </p:stCondLst>
                                  <p:childTnLst>
                                    <p:set>
                                      <p:cBhvr>
                                        <p:cTn id="43" dur="1" fill="hold">
                                          <p:stCondLst>
                                            <p:cond delay="0"/>
                                          </p:stCondLst>
                                        </p:cTn>
                                        <p:tgtEl>
                                          <p:spTgt spid="1043"/>
                                        </p:tgtEl>
                                        <p:attrNameLst>
                                          <p:attrName>style.visibility</p:attrName>
                                        </p:attrNameLst>
                                      </p:cBhvr>
                                      <p:to>
                                        <p:strVal val="visible"/>
                                      </p:to>
                                    </p:set>
                                    <p:anim calcmode="lin" valueType="num">
                                      <p:cBhvr>
                                        <p:cTn id="44" dur="1000" fill="hold"/>
                                        <p:tgtEl>
                                          <p:spTgt spid="1043"/>
                                        </p:tgtEl>
                                        <p:attrNameLst>
                                          <p:attrName>ppt_w</p:attrName>
                                        </p:attrNameLst>
                                      </p:cBhvr>
                                      <p:tavLst>
                                        <p:tav tm="0">
                                          <p:val>
                                            <p:fltVal val="0"/>
                                          </p:val>
                                        </p:tav>
                                        <p:tav tm="100000">
                                          <p:val>
                                            <p:strVal val="#ppt_w"/>
                                          </p:val>
                                        </p:tav>
                                      </p:tavLst>
                                    </p:anim>
                                    <p:anim calcmode="lin" valueType="num">
                                      <p:cBhvr>
                                        <p:cTn id="45" dur="1000" fill="hold"/>
                                        <p:tgtEl>
                                          <p:spTgt spid="1043"/>
                                        </p:tgtEl>
                                        <p:attrNameLst>
                                          <p:attrName>ppt_h</p:attrName>
                                        </p:attrNameLst>
                                      </p:cBhvr>
                                      <p:tavLst>
                                        <p:tav tm="0">
                                          <p:val>
                                            <p:fltVal val="0"/>
                                          </p:val>
                                        </p:tav>
                                        <p:tav tm="100000">
                                          <p:val>
                                            <p:strVal val="#ppt_h"/>
                                          </p:val>
                                        </p:tav>
                                      </p:tavLst>
                                    </p:anim>
                                    <p:anim calcmode="lin" valueType="num">
                                      <p:cBhvr>
                                        <p:cTn id="46" dur="1000" fill="hold"/>
                                        <p:tgtEl>
                                          <p:spTgt spid="1043"/>
                                        </p:tgtEl>
                                        <p:attrNameLst>
                                          <p:attrName>style.rotation</p:attrName>
                                        </p:attrNameLst>
                                      </p:cBhvr>
                                      <p:tavLst>
                                        <p:tav tm="0">
                                          <p:val>
                                            <p:fltVal val="90"/>
                                          </p:val>
                                        </p:tav>
                                        <p:tav tm="100000">
                                          <p:val>
                                            <p:fltVal val="0"/>
                                          </p:val>
                                        </p:tav>
                                      </p:tavLst>
                                    </p:anim>
                                    <p:animEffect transition="in" filter="fade">
                                      <p:cBhvr>
                                        <p:cTn id="47" dur="1000"/>
                                        <p:tgtEl>
                                          <p:spTgt spid="1043"/>
                                        </p:tgtEl>
                                      </p:cBhvr>
                                    </p:animEffect>
                                  </p:childTnLst>
                                </p:cTn>
                              </p:par>
                            </p:childTnLst>
                          </p:cTn>
                        </p:par>
                        <p:par>
                          <p:cTn id="48" fill="hold">
                            <p:stCondLst>
                              <p:cond delay="18000"/>
                            </p:stCondLst>
                            <p:childTnLst>
                              <p:par>
                                <p:cTn id="49" presetID="31" presetClass="entr" presetSubtype="0" fill="hold" nodeType="afterEffect">
                                  <p:stCondLst>
                                    <p:cond delay="500"/>
                                  </p:stCondLst>
                                  <p:childTnLst>
                                    <p:set>
                                      <p:cBhvr>
                                        <p:cTn id="50" dur="1" fill="hold">
                                          <p:stCondLst>
                                            <p:cond delay="0"/>
                                          </p:stCondLst>
                                        </p:cTn>
                                        <p:tgtEl>
                                          <p:spTgt spid="1042"/>
                                        </p:tgtEl>
                                        <p:attrNameLst>
                                          <p:attrName>style.visibility</p:attrName>
                                        </p:attrNameLst>
                                      </p:cBhvr>
                                      <p:to>
                                        <p:strVal val="visible"/>
                                      </p:to>
                                    </p:set>
                                    <p:anim calcmode="lin" valueType="num">
                                      <p:cBhvr>
                                        <p:cTn id="51" dur="1000" fill="hold"/>
                                        <p:tgtEl>
                                          <p:spTgt spid="1042"/>
                                        </p:tgtEl>
                                        <p:attrNameLst>
                                          <p:attrName>ppt_w</p:attrName>
                                        </p:attrNameLst>
                                      </p:cBhvr>
                                      <p:tavLst>
                                        <p:tav tm="0">
                                          <p:val>
                                            <p:fltVal val="0"/>
                                          </p:val>
                                        </p:tav>
                                        <p:tav tm="100000">
                                          <p:val>
                                            <p:strVal val="#ppt_w"/>
                                          </p:val>
                                        </p:tav>
                                      </p:tavLst>
                                    </p:anim>
                                    <p:anim calcmode="lin" valueType="num">
                                      <p:cBhvr>
                                        <p:cTn id="52" dur="1000" fill="hold"/>
                                        <p:tgtEl>
                                          <p:spTgt spid="1042"/>
                                        </p:tgtEl>
                                        <p:attrNameLst>
                                          <p:attrName>ppt_h</p:attrName>
                                        </p:attrNameLst>
                                      </p:cBhvr>
                                      <p:tavLst>
                                        <p:tav tm="0">
                                          <p:val>
                                            <p:fltVal val="0"/>
                                          </p:val>
                                        </p:tav>
                                        <p:tav tm="100000">
                                          <p:val>
                                            <p:strVal val="#ppt_h"/>
                                          </p:val>
                                        </p:tav>
                                      </p:tavLst>
                                    </p:anim>
                                    <p:anim calcmode="lin" valueType="num">
                                      <p:cBhvr>
                                        <p:cTn id="53" dur="1000" fill="hold"/>
                                        <p:tgtEl>
                                          <p:spTgt spid="1042"/>
                                        </p:tgtEl>
                                        <p:attrNameLst>
                                          <p:attrName>style.rotation</p:attrName>
                                        </p:attrNameLst>
                                      </p:cBhvr>
                                      <p:tavLst>
                                        <p:tav tm="0">
                                          <p:val>
                                            <p:fltVal val="90"/>
                                          </p:val>
                                        </p:tav>
                                        <p:tav tm="100000">
                                          <p:val>
                                            <p:fltVal val="0"/>
                                          </p:val>
                                        </p:tav>
                                      </p:tavLst>
                                    </p:anim>
                                    <p:animEffect transition="in" filter="fade">
                                      <p:cBhvr>
                                        <p:cTn id="54" dur="1000"/>
                                        <p:tgtEl>
                                          <p:spTgt spid="1042"/>
                                        </p:tgtEl>
                                      </p:cBhvr>
                                    </p:animEffect>
                                  </p:childTnLst>
                                </p:cTn>
                              </p:par>
                            </p:childTnLst>
                          </p:cTn>
                        </p:par>
                        <p:par>
                          <p:cTn id="55" fill="hold">
                            <p:stCondLst>
                              <p:cond delay="19500"/>
                            </p:stCondLst>
                            <p:childTnLst>
                              <p:par>
                                <p:cTn id="56" presetID="31" presetClass="entr" presetSubtype="0" fill="hold" nodeType="afterEffect">
                                  <p:stCondLst>
                                    <p:cond delay="500"/>
                                  </p:stCondLst>
                                  <p:childTnLst>
                                    <p:set>
                                      <p:cBhvr>
                                        <p:cTn id="57" dur="1" fill="hold">
                                          <p:stCondLst>
                                            <p:cond delay="0"/>
                                          </p:stCondLst>
                                        </p:cTn>
                                        <p:tgtEl>
                                          <p:spTgt spid="1040"/>
                                        </p:tgtEl>
                                        <p:attrNameLst>
                                          <p:attrName>style.visibility</p:attrName>
                                        </p:attrNameLst>
                                      </p:cBhvr>
                                      <p:to>
                                        <p:strVal val="visible"/>
                                      </p:to>
                                    </p:set>
                                    <p:anim calcmode="lin" valueType="num">
                                      <p:cBhvr>
                                        <p:cTn id="58" dur="1000" fill="hold"/>
                                        <p:tgtEl>
                                          <p:spTgt spid="1040"/>
                                        </p:tgtEl>
                                        <p:attrNameLst>
                                          <p:attrName>ppt_w</p:attrName>
                                        </p:attrNameLst>
                                      </p:cBhvr>
                                      <p:tavLst>
                                        <p:tav tm="0">
                                          <p:val>
                                            <p:fltVal val="0"/>
                                          </p:val>
                                        </p:tav>
                                        <p:tav tm="100000">
                                          <p:val>
                                            <p:strVal val="#ppt_w"/>
                                          </p:val>
                                        </p:tav>
                                      </p:tavLst>
                                    </p:anim>
                                    <p:anim calcmode="lin" valueType="num">
                                      <p:cBhvr>
                                        <p:cTn id="59" dur="1000" fill="hold"/>
                                        <p:tgtEl>
                                          <p:spTgt spid="1040"/>
                                        </p:tgtEl>
                                        <p:attrNameLst>
                                          <p:attrName>ppt_h</p:attrName>
                                        </p:attrNameLst>
                                      </p:cBhvr>
                                      <p:tavLst>
                                        <p:tav tm="0">
                                          <p:val>
                                            <p:fltVal val="0"/>
                                          </p:val>
                                        </p:tav>
                                        <p:tav tm="100000">
                                          <p:val>
                                            <p:strVal val="#ppt_h"/>
                                          </p:val>
                                        </p:tav>
                                      </p:tavLst>
                                    </p:anim>
                                    <p:anim calcmode="lin" valueType="num">
                                      <p:cBhvr>
                                        <p:cTn id="60" dur="1000" fill="hold"/>
                                        <p:tgtEl>
                                          <p:spTgt spid="1040"/>
                                        </p:tgtEl>
                                        <p:attrNameLst>
                                          <p:attrName>style.rotation</p:attrName>
                                        </p:attrNameLst>
                                      </p:cBhvr>
                                      <p:tavLst>
                                        <p:tav tm="0">
                                          <p:val>
                                            <p:fltVal val="90"/>
                                          </p:val>
                                        </p:tav>
                                        <p:tav tm="100000">
                                          <p:val>
                                            <p:fltVal val="0"/>
                                          </p:val>
                                        </p:tav>
                                      </p:tavLst>
                                    </p:anim>
                                    <p:animEffect transition="in" filter="fade">
                                      <p:cBhvr>
                                        <p:cTn id="61" dur="1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Аллено\школа\Презентация Олений Рог\слайды\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Группа 4"/>
          <p:cNvGrpSpPr/>
          <p:nvPr/>
        </p:nvGrpSpPr>
        <p:grpSpPr>
          <a:xfrm>
            <a:off x="-36512" y="5013176"/>
            <a:ext cx="9180512" cy="1872208"/>
            <a:chOff x="-36512" y="4509120"/>
            <a:chExt cx="9180512" cy="2376264"/>
          </a:xfrm>
        </p:grpSpPr>
        <p:pic>
          <p:nvPicPr>
            <p:cNvPr id="6"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6663" t="26956" r="26822" b="56721"/>
            <a:stretch/>
          </p:blipFill>
          <p:spPr bwMode="auto">
            <a:xfrm>
              <a:off x="-36512" y="5418816"/>
              <a:ext cx="5616624" cy="1466568"/>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2555776"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104220"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635896" y="4763576"/>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4211960" y="4835584"/>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9775" t="26956" r="42051" b="56721"/>
            <a:stretch/>
          </p:blipFill>
          <p:spPr bwMode="auto">
            <a:xfrm flipH="1">
              <a:off x="5076056" y="5418816"/>
              <a:ext cx="4067944" cy="1466568"/>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4355976" y="4691568"/>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5292080" y="4509120"/>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 name="Объект 2"/>
          <p:cNvSpPr>
            <a:spLocks noGrp="1"/>
          </p:cNvSpPr>
          <p:nvPr>
            <p:ph idx="1"/>
          </p:nvPr>
        </p:nvSpPr>
        <p:spPr>
          <a:xfrm>
            <a:off x="1907704" y="404664"/>
            <a:ext cx="6779096" cy="6336704"/>
          </a:xfrm>
        </p:spPr>
        <p:txBody>
          <a:bodyPr>
            <a:normAutofit/>
          </a:bodyPr>
          <a:lstStyle/>
          <a:p>
            <a:pPr marL="0" indent="533400" algn="just">
              <a:buNone/>
            </a:pPr>
            <a:r>
              <a:rPr lang="ru-RU" sz="2200" dirty="0">
                <a:latin typeface="Modestina" pitchFamily="18" charset="0"/>
              </a:rPr>
              <a:t>В одном предмете могут сочетаться выпуклые срезы рога оленя и плоские пластины, что также дает возможность разнообразить декоративные решения. Прием склейки поперечных срезов рога оленя в единую плоскость, которая может служить стенками коробки или ларца. Поперечные срезы рога оленя имеют различные цветовые оттенки, и, соединенные в единую плоскость, создают поверхность, интересную по своим декоративным качествам.</a:t>
            </a:r>
          </a:p>
          <a:p>
            <a:pPr marL="0" indent="533400" algn="just">
              <a:buNone/>
            </a:pPr>
            <a:r>
              <a:rPr lang="ru-RU" sz="2200" dirty="0">
                <a:latin typeface="Modestina" pitchFamily="18" charset="0"/>
              </a:rPr>
              <a:t>Широко применяется техника глубокой гравировки с подкраской. Контрасты между цветом гравировки и естественным цветом рога придают изделиям декоративность.</a:t>
            </a:r>
          </a:p>
          <a:p>
            <a:pPr marL="0" indent="533400" algn="just">
              <a:buNone/>
            </a:pPr>
            <a:r>
              <a:rPr lang="ru-RU" sz="2200" dirty="0" smtClean="0">
                <a:latin typeface="Modestina" pitchFamily="18" charset="0"/>
              </a:rPr>
              <a:t>Рог </a:t>
            </a:r>
            <a:r>
              <a:rPr lang="ru-RU" sz="2200" dirty="0">
                <a:latin typeface="Modestina" pitchFamily="18" charset="0"/>
              </a:rPr>
              <a:t>оленя может применяться в сочетании с простой костью.</a:t>
            </a:r>
          </a:p>
          <a:p>
            <a:pPr marL="0" indent="0">
              <a:buNone/>
            </a:pPr>
            <a:endParaRPr lang="ru-RU" dirty="0">
              <a:latin typeface="Modestina" pitchFamily="18" charset="0"/>
            </a:endParaRPr>
          </a:p>
        </p:txBody>
      </p:sp>
    </p:spTree>
    <p:custDataLst>
      <p:tags r:id="rId1"/>
    </p:custDataLst>
    <p:extLst>
      <p:ext uri="{BB962C8B-B14F-4D97-AF65-F5344CB8AC3E}">
        <p14:creationId xmlns:p14="http://schemas.microsoft.com/office/powerpoint/2010/main" val="1403997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Аллено\школа\Презентация Олений Рог\слайды\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6761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Группа 4"/>
          <p:cNvGrpSpPr/>
          <p:nvPr/>
        </p:nvGrpSpPr>
        <p:grpSpPr>
          <a:xfrm>
            <a:off x="-36512" y="5013176"/>
            <a:ext cx="9180512" cy="1872208"/>
            <a:chOff x="-36512" y="4509120"/>
            <a:chExt cx="9180512" cy="2376264"/>
          </a:xfrm>
        </p:grpSpPr>
        <p:pic>
          <p:nvPicPr>
            <p:cNvPr id="6"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6663" t="26956" r="26822" b="56721"/>
            <a:stretch/>
          </p:blipFill>
          <p:spPr bwMode="auto">
            <a:xfrm>
              <a:off x="-36512" y="5418816"/>
              <a:ext cx="5616624" cy="1466568"/>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2555776"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104220" y="4547552"/>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635896" y="4763576"/>
              <a:ext cx="792088"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4211960" y="4835584"/>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Picture 2" descr="http://i030.radikal.ru/0804/c0/3c9e356dfc98.png"/>
            <p:cNvPicPr>
              <a:picLocks noChangeAspect="1" noChangeArrowheads="1"/>
            </p:cNvPicPr>
            <p:nvPr/>
          </p:nvPicPr>
          <p:blipFill rotWithShape="1">
            <a:blip r:embed="rId4">
              <a:extLst>
                <a:ext uri="{28A0092B-C50C-407E-A947-70E740481C1C}">
                  <a14:useLocalDpi xmlns:a14="http://schemas.microsoft.com/office/drawing/2010/main" val="0"/>
                </a:ext>
              </a:extLst>
            </a:blip>
            <a:srcRect l="9775" t="26956" r="42051" b="56721"/>
            <a:stretch/>
          </p:blipFill>
          <p:spPr bwMode="auto">
            <a:xfrm flipH="1">
              <a:off x="5076056" y="5418816"/>
              <a:ext cx="4067944" cy="1466568"/>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4355976" y="4691568"/>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5292080" y="4509120"/>
              <a:ext cx="1584176" cy="1401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 name="Объект 2"/>
          <p:cNvSpPr>
            <a:spLocks noGrp="1"/>
          </p:cNvSpPr>
          <p:nvPr>
            <p:ph idx="1"/>
          </p:nvPr>
        </p:nvSpPr>
        <p:spPr>
          <a:xfrm>
            <a:off x="457200" y="404664"/>
            <a:ext cx="6851104" cy="6192688"/>
          </a:xfrm>
        </p:spPr>
        <p:txBody>
          <a:bodyPr>
            <a:normAutofit/>
          </a:bodyPr>
          <a:lstStyle/>
          <a:p>
            <a:pPr marL="0" indent="533400" algn="just">
              <a:buNone/>
            </a:pPr>
            <a:r>
              <a:rPr lang="ru-RU" sz="2000" dirty="0" smtClean="0">
                <a:latin typeface="Modestina" pitchFamily="18" charset="0"/>
              </a:rPr>
              <a:t>Природная </a:t>
            </a:r>
            <a:r>
              <a:rPr lang="ru-RU" sz="2000" dirty="0">
                <a:latin typeface="Modestina" pitchFamily="18" charset="0"/>
              </a:rPr>
              <a:t>форма рога во многом определяет и форму изделий.</a:t>
            </a:r>
          </a:p>
          <a:p>
            <a:pPr marL="0" indent="533400" algn="just">
              <a:buNone/>
            </a:pPr>
            <a:r>
              <a:rPr lang="ru-RU" sz="2000" dirty="0" smtClean="0">
                <a:latin typeface="Modestina" pitchFamily="18" charset="0"/>
              </a:rPr>
              <a:t>Прозрачный</a:t>
            </a:r>
            <a:r>
              <a:rPr lang="ru-RU" sz="2000" dirty="0">
                <a:latin typeface="Modestina" pitchFamily="18" charset="0"/>
              </a:rPr>
              <a:t>, имеющий богатую палитру цветов, рог отличается тонким естественным рисунком, переходами цвета, разнообразными вкраплениями в виде полосок, точек, пятен. Он может быть окрашен в оттенки желтого, серого, зеленого цветов. </a:t>
            </a:r>
            <a:r>
              <a:rPr lang="ru-RU" sz="2000" dirty="0" smtClean="0">
                <a:latin typeface="Modestina" pitchFamily="18" charset="0"/>
              </a:rPr>
              <a:t>   </a:t>
            </a:r>
          </a:p>
          <a:p>
            <a:pPr marL="0" indent="533400" algn="just">
              <a:buNone/>
            </a:pPr>
            <a:r>
              <a:rPr lang="ru-RU" sz="2000" dirty="0" smtClean="0">
                <a:latin typeface="Modestina" pitchFamily="18" charset="0"/>
              </a:rPr>
              <a:t>Поверхность </a:t>
            </a:r>
            <a:r>
              <a:rPr lang="ru-RU" sz="2000" dirty="0">
                <a:latin typeface="Modestina" pitchFamily="18" charset="0"/>
              </a:rPr>
              <a:t>изделий, выполненных из рога, может быть декорирована гравировкой, украшена накладками из металла или инкрустирована кусочками перламутра. Естественная окраска рога сама по себе достаточно декоративна, поэтому изделия из рога обычно имеют минимальное количество резьбы. Особенно эффектно рог выглядит в украшениях. Для этого могут быть использованы мелкие куски и отходы материала. </a:t>
            </a:r>
          </a:p>
          <a:p>
            <a:pPr algn="just"/>
            <a:endParaRPr lang="ru-RU" sz="2000" dirty="0">
              <a:latin typeface="Modestina" pitchFamily="18" charset="0"/>
            </a:endParaRPr>
          </a:p>
        </p:txBody>
      </p:sp>
    </p:spTree>
    <p:custDataLst>
      <p:tags r:id="rId1"/>
    </p:custDataLst>
    <p:extLst>
      <p:ext uri="{BB962C8B-B14F-4D97-AF65-F5344CB8AC3E}">
        <p14:creationId xmlns:p14="http://schemas.microsoft.com/office/powerpoint/2010/main" val="6998013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6|2.2|1.3|12.2"/>
</p:tagLst>
</file>

<file path=ppt/tags/tag2.xml><?xml version="1.0" encoding="utf-8"?>
<p:tagLst xmlns:a="http://schemas.openxmlformats.org/drawingml/2006/main" xmlns:r="http://schemas.openxmlformats.org/officeDocument/2006/relationships" xmlns:p="http://schemas.openxmlformats.org/presentationml/2006/main">
  <p:tag name="TIMING" val="|1.8|2.2|3.7|4.6|7.5|3|1.1|2.2|2.6|1.8|1.4"/>
</p:tagLst>
</file>

<file path=ppt/tags/tag3.xml><?xml version="1.0" encoding="utf-8"?>
<p:tagLst xmlns:a="http://schemas.openxmlformats.org/drawingml/2006/main" xmlns:r="http://schemas.openxmlformats.org/officeDocument/2006/relationships" xmlns:p="http://schemas.openxmlformats.org/presentationml/2006/main">
  <p:tag name="TIMING" val="|2|3.5"/>
</p:tagLst>
</file>

<file path=ppt/tags/tag4.xml><?xml version="1.0" encoding="utf-8"?>
<p:tagLst xmlns:a="http://schemas.openxmlformats.org/drawingml/2006/main" xmlns:r="http://schemas.openxmlformats.org/officeDocument/2006/relationships" xmlns:p="http://schemas.openxmlformats.org/presentationml/2006/main">
  <p:tag name="TIMING" val="|0.8|1.9|1.4|1.7|15.2"/>
</p:tagLst>
</file>

<file path=ppt/tags/tag5.xml><?xml version="1.0" encoding="utf-8"?>
<p:tagLst xmlns:a="http://schemas.openxmlformats.org/drawingml/2006/main" xmlns:r="http://schemas.openxmlformats.org/officeDocument/2006/relationships" xmlns:p="http://schemas.openxmlformats.org/presentationml/2006/main">
  <p:tag name="TIMING" val="|4.3|2.2|4.6|2.4|2.5|4.1"/>
</p:tagLst>
</file>

<file path=ppt/tags/tag6.xml><?xml version="1.0" encoding="utf-8"?>
<p:tagLst xmlns:a="http://schemas.openxmlformats.org/drawingml/2006/main" xmlns:r="http://schemas.openxmlformats.org/officeDocument/2006/relationships" xmlns:p="http://schemas.openxmlformats.org/presentationml/2006/main">
  <p:tag name="TIMING" val="|3.2|2.9|2.2|3|1.7|2|1.6|1.7|1.9"/>
</p:tagLst>
</file>

<file path=ppt/tags/tag7.xml><?xml version="1.0" encoding="utf-8"?>
<p:tagLst xmlns:a="http://schemas.openxmlformats.org/drawingml/2006/main" xmlns:r="http://schemas.openxmlformats.org/officeDocument/2006/relationships" xmlns:p="http://schemas.openxmlformats.org/presentationml/2006/main">
  <p:tag name="TIMING" val="|2.2|2.2|2.2"/>
</p:tagLst>
</file>

<file path=ppt/tags/tag8.xml><?xml version="1.0" encoding="utf-8"?>
<p:tagLst xmlns:a="http://schemas.openxmlformats.org/drawingml/2006/main" xmlns:r="http://schemas.openxmlformats.org/officeDocument/2006/relationships" xmlns:p="http://schemas.openxmlformats.org/presentationml/2006/main">
  <p:tag name="TIMING" val="|1.8|1.6"/>
</p:tagLst>
</file>

<file path=ppt/tags/tag9.xml><?xml version="1.0" encoding="utf-8"?>
<p:tagLst xmlns:a="http://schemas.openxmlformats.org/drawingml/2006/main" xmlns:r="http://schemas.openxmlformats.org/officeDocument/2006/relationships" xmlns:p="http://schemas.openxmlformats.org/presentationml/2006/main">
  <p:tag name="TIMING" val="|0.9|1.5|1.7"/>
</p:tagLst>
</file>

<file path=ppt/theme/theme1.xml><?xml version="1.0" encoding="utf-8"?>
<a:theme xmlns:a="http://schemas.openxmlformats.org/drawingml/2006/main" name="Тема Office">
  <a:themeElements>
    <a:clrScheme name="Горизонт">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760</TotalTime>
  <Words>536</Words>
  <Application>Microsoft Office PowerPoint</Application>
  <PresentationFormat>Экран (4:3)</PresentationFormat>
  <Paragraphs>44</Paragraphs>
  <Slides>10</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Arial Unicode MS</vt:lpstr>
      <vt:lpstr>Calibri</vt:lpstr>
      <vt:lpstr>Modestina</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Инструменты мастеров</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dc:creator>
  <cp:lastModifiedBy>Флёр</cp:lastModifiedBy>
  <cp:revision>74</cp:revision>
  <dcterms:created xsi:type="dcterms:W3CDTF">2012-03-17T21:11:40Z</dcterms:created>
  <dcterms:modified xsi:type="dcterms:W3CDTF">2019-04-25T17:54:14Z</dcterms:modified>
</cp:coreProperties>
</file>