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309" r:id="rId3"/>
    <p:sldId id="271" r:id="rId4"/>
    <p:sldId id="256" r:id="rId5"/>
    <p:sldId id="277" r:id="rId6"/>
    <p:sldId id="258" r:id="rId7"/>
    <p:sldId id="296" r:id="rId8"/>
    <p:sldId id="259" r:id="rId9"/>
    <p:sldId id="297" r:id="rId10"/>
    <p:sldId id="260" r:id="rId11"/>
    <p:sldId id="283" r:id="rId12"/>
    <p:sldId id="298" r:id="rId13"/>
    <p:sldId id="278" r:id="rId14"/>
    <p:sldId id="261" r:id="rId15"/>
    <p:sldId id="273" r:id="rId16"/>
    <p:sldId id="262" r:id="rId17"/>
    <p:sldId id="275" r:id="rId18"/>
    <p:sldId id="263" r:id="rId19"/>
    <p:sldId id="303" r:id="rId20"/>
    <p:sldId id="299" r:id="rId21"/>
    <p:sldId id="279" r:id="rId22"/>
    <p:sldId id="264" r:id="rId23"/>
    <p:sldId id="286" r:id="rId24"/>
    <p:sldId id="265" r:id="rId25"/>
    <p:sldId id="287" r:id="rId26"/>
    <p:sldId id="266" r:id="rId27"/>
    <p:sldId id="288" r:id="rId28"/>
    <p:sldId id="302" r:id="rId29"/>
    <p:sldId id="295" r:id="rId30"/>
    <p:sldId id="268" r:id="rId31"/>
    <p:sldId id="291" r:id="rId32"/>
    <p:sldId id="267" r:id="rId33"/>
    <p:sldId id="304" r:id="rId34"/>
    <p:sldId id="269" r:id="rId35"/>
    <p:sldId id="27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532EF2"/>
    <a:srgbClr val="FFFF00"/>
    <a:srgbClr val="FFFF66"/>
    <a:srgbClr val="6442F4"/>
    <a:srgbClr val="5E3BF3"/>
    <a:srgbClr val="441CF0"/>
    <a:srgbClr val="684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4633" autoAdjust="0"/>
  </p:normalViewPr>
  <p:slideViewPr>
    <p:cSldViewPr>
      <p:cViewPr varScale="1">
        <p:scale>
          <a:sx n="88" d="100"/>
          <a:sy n="88" d="100"/>
        </p:scale>
        <p:origin x="64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193DE-C4D7-4AFD-AF2C-5F260DBD5CB3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AE9F1-2727-45EA-B014-091510FC0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707B42-FCEA-414A-872F-C7817D4C81DF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2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E6CB2-913C-48C9-8469-FB6559E0A9BB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B5E2-8F97-431D-AFC9-881EA7B03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58;&#1072;&#1085;&#1103;\&#1063;&#1090;&#1086;%20&#1075;&#1076;&#1077;%20&#1082;&#1086;&#1075;&#1076;&#1072;\&#1053;&#1072;&#1095;&#1072;&#1083;&#1086;%20&#1080;&#1075;&#1088;&#1099;.mp3" TargetMode="External"/><Relationship Id="rId1" Type="http://schemas.openxmlformats.org/officeDocument/2006/relationships/audio" Target="file:///G:\&#1063;&#1090;&#1086;%20&#1075;&#1076;&#1077;%20&#1082;&#1086;&#1075;&#1076;&#1072;\pril2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58;&#1072;&#1085;&#1103;\&#1063;&#1090;&#1086;%20&#1075;&#1076;&#1077;%20&#1082;&#1086;&#1075;&#1076;&#1072;\&#1042;&#1088;&#1072;&#1097;&#1077;&#1085;&#1080;&#1077;%20&#1073;&#1072;&#1088;&#1072;&#1073;&#1072;&#1085;&#1072;.mp3" TargetMode="External"/><Relationship Id="rId1" Type="http://schemas.openxmlformats.org/officeDocument/2006/relationships/audio" Target="file:///G:\&#1063;&#1090;&#1086;%20&#1075;&#1076;&#1077;%20&#1082;&#1086;&#1075;&#1076;&#1072;\pril3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63;&#1090;&#1086;%20&#1075;&#1076;&#1077;%20&#1082;&#1086;&#1075;&#1076;&#1072;\&#1050;&#1086;&#1083;&#1086;&#1082;&#1086;&#1083;&#1100;&#1085;&#1099;&#1081;_&#1079;&#1074;&#1086;&#1085;.mp3" TargetMode="Externa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file:///D:\&#1058;&#1072;&#1085;&#1103;\&#1063;&#1090;&#1086;%20&#1075;&#1076;&#1077;%20&#1082;&#1086;&#1075;&#1076;&#1072;\&#1042;&#1088;&#1072;&#1097;&#1077;&#1085;&#1080;&#1077;%20&#1073;&#1072;&#1088;&#1072;&#1073;&#1072;&#1085;&#1072;.mp3" TargetMode="External"/><Relationship Id="rId1" Type="http://schemas.openxmlformats.org/officeDocument/2006/relationships/audio" Target="file:///G:\&#1063;&#1090;&#1086;%20&#1075;&#1076;&#1077;%20&#1082;&#1086;&#1075;&#1076;&#1072;\pril3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58;&#1072;&#1085;&#1103;\&#1063;&#1090;&#1086;%20&#1075;&#1076;&#1077;%20&#1082;&#1086;&#1075;&#1076;&#1072;\&#1042;&#1088;&#1072;&#1097;&#1077;&#1085;&#1080;&#1077;%20&#1073;&#1072;&#1088;&#1072;&#1073;&#1072;&#1085;&#1072;.mp3" TargetMode="External"/><Relationship Id="rId1" Type="http://schemas.openxmlformats.org/officeDocument/2006/relationships/audio" Target="file:///G:\&#1063;&#1090;&#1086;%20&#1075;&#1076;&#1077;%20&#1082;&#1086;&#1075;&#1076;&#1072;\pril3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58;&#1072;&#1085;&#1103;\&#1063;&#1090;&#1086;%20&#1075;&#1076;&#1077;%20&#1082;&#1086;&#1075;&#1076;&#1072;\&#1042;&#1088;&#1072;&#1097;&#1077;&#1085;&#1080;&#1077;%20&#1073;&#1072;&#1088;&#1072;&#1073;&#1072;&#1085;&#1072;.mp3" TargetMode="External"/><Relationship Id="rId1" Type="http://schemas.openxmlformats.org/officeDocument/2006/relationships/audio" Target="file:///G:\&#1063;&#1090;&#1086;%20&#1075;&#1076;&#1077;%20&#1082;&#1086;&#1075;&#1076;&#1072;\pril3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58;&#1072;&#1085;&#1103;\&#1063;&#1090;&#1086;%20&#1075;&#1076;&#1077;%20&#1082;&#1086;&#1075;&#1076;&#1072;\&#1053;&#1072;&#1095;&#1072;&#1083;&#1086;%20&#1080;&#1075;&#1088;&#1099;.mp3" TargetMode="External"/><Relationship Id="rId1" Type="http://schemas.openxmlformats.org/officeDocument/2006/relationships/audio" Target="file:///G:\&#1063;&#1090;&#1086;%20&#1075;&#1076;&#1077;%20&#1082;&#1086;&#1075;&#1076;&#1072;\pril2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58;&#1072;&#1085;&#1103;\&#1063;&#1090;&#1086;%20&#1075;&#1076;&#1077;%20&#1082;&#1086;&#1075;&#1076;&#1072;\&#1042;&#1088;&#1072;&#1097;&#1077;&#1085;&#1080;&#1077;%20&#1073;&#1072;&#1088;&#1072;&#1073;&#1072;&#1085;&#1072;.mp3" TargetMode="External"/><Relationship Id="rId1" Type="http://schemas.openxmlformats.org/officeDocument/2006/relationships/audio" Target="file:///G:\&#1063;&#1090;&#1086;%20&#1075;&#1076;&#1077;%20&#1082;&#1086;&#1075;&#1076;&#1072;\pril3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13792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ril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95536" y="3789040"/>
            <a:ext cx="592832" cy="592832"/>
          </a:xfrm>
          <a:prstGeom prst="rect">
            <a:avLst/>
          </a:prstGeom>
        </p:spPr>
      </p:pic>
      <p:pic>
        <p:nvPicPr>
          <p:cNvPr id="6" name="Начало игр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7544" y="39330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3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916832"/>
            <a:ext cx="7643192" cy="420933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Назовите имя и чин святого князя, который ради сохранения православной веры на Руси, смирил свою гордыню, отправлял дань в Орду, и даже ездил к хану на поклон.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76672"/>
            <a:ext cx="4248472" cy="1080120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3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еник\Мои документы\Мои рисунки\Брунцев Юрий\Имя 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143272" cy="61922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571868" y="214290"/>
            <a:ext cx="5286412" cy="2862322"/>
          </a:xfrm>
          <a:prstGeom prst="rect">
            <a:avLst/>
          </a:prstGeom>
          <a:noFill/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>
            <a:bevelB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Святой благоверный князь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3071810"/>
            <a:ext cx="4144020" cy="1938992"/>
          </a:xfrm>
          <a:prstGeom prst="rect">
            <a:avLst/>
          </a:prstGeom>
          <a:noFill/>
          <a:ln>
            <a:noFill/>
          </a:ln>
          <a:effectLst>
            <a:outerShdw blurRad="50800" dist="2540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Александр 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НЕВСКИЙ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2" y="0"/>
            <a:ext cx="10972799" cy="6858000"/>
          </a:xfrm>
          <a:prstGeom prst="rect">
            <a:avLst/>
          </a:prstGeom>
          <a:solidFill>
            <a:srgbClr val="5E3BF3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987824" y="1700808"/>
            <a:ext cx="3744416" cy="3528392"/>
          </a:xfrm>
          <a:prstGeom prst="ellipse">
            <a:avLst/>
          </a:prstGeom>
          <a:solidFill>
            <a:srgbClr val="532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2987824" y="1700808"/>
            <a:ext cx="3672408" cy="34563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149080"/>
            <a:ext cx="648072" cy="648072"/>
          </a:xfrm>
          <a:prstGeom prst="rect">
            <a:avLst/>
          </a:prstGeom>
        </p:spPr>
      </p:pic>
      <p:pic>
        <p:nvPicPr>
          <p:cNvPr id="10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9552" y="4149080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53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3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3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Сектор </a:t>
            </a:r>
          </a:p>
          <a:p>
            <a:pPr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«Православные традиции»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886110" cy="50435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Как Вам известно, число куполов в Православных храмах соответствует христианской символике.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       Один купол символизируют  единство Бога, три  - Пресвятую Троицу. </a:t>
            </a:r>
          </a:p>
          <a:p>
            <a:pPr>
              <a:buNone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    - Что символизируют пять куполов храма?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692696"/>
            <a:ext cx="3816424" cy="864096"/>
          </a:xfrm>
          <a:prstGeom prst="rect">
            <a:avLst/>
          </a:prstGeom>
          <a:solidFill>
            <a:srgbClr val="441C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4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643966" cy="19302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Пять куполов храма символизируют Иисуса Христа и четырех евангелистов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4" descr="Успенский собор во Владимире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1604" y="2492896"/>
            <a:ext cx="6029081" cy="4365104"/>
          </a:xfrm>
          <a:noFill/>
        </p:spPr>
      </p:pic>
      <p:pic>
        <p:nvPicPr>
          <p:cNvPr id="6" name="Колокольный_зв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214942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27384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Какой предмет алтаря, знаменует собой семь таинств Православной Церкви?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548680"/>
            <a:ext cx="3816424" cy="864096"/>
          </a:xfrm>
          <a:prstGeom prst="rect">
            <a:avLst/>
          </a:prstGeom>
          <a:solidFill>
            <a:srgbClr val="441C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5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СЕМИСВЕЧНИК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G:\семесвеч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08509"/>
            <a:ext cx="7532654" cy="5649491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27384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988840"/>
            <a:ext cx="7715200" cy="413732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Как определить по иконостасу, будучи в малоизвестном храме, его название?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692696"/>
            <a:ext cx="3816424" cy="864096"/>
          </a:xfrm>
          <a:prstGeom prst="rect">
            <a:avLst/>
          </a:prstGeom>
          <a:solidFill>
            <a:srgbClr val="441C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6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214686"/>
            <a:ext cx="4643438" cy="3429024"/>
          </a:xfrm>
        </p:spPr>
        <p:txBody>
          <a:bodyPr/>
          <a:lstStyle/>
          <a:p>
            <a:pPr algn="ctr" eaLnBrk="1" fontAlgn="auto" hangingPunct="1">
              <a:lnSpc>
                <a:spcPts val="4740"/>
              </a:lnSpc>
              <a:spcAft>
                <a:spcPts val="0"/>
              </a:spcAft>
              <a:defRPr/>
            </a:pPr>
            <a:r>
              <a:rPr lang="ru-RU" b="1" smtClean="0"/>
              <a:t>Иконостас Благовещенского собора </a:t>
            </a:r>
            <a:br>
              <a:rPr lang="ru-RU" b="1" smtClean="0"/>
            </a:br>
            <a:r>
              <a:rPr lang="ru-RU" b="1" smtClean="0"/>
              <a:t>в Московском Кремле</a:t>
            </a:r>
            <a:endParaRPr lang="ru-RU" b="1"/>
          </a:p>
        </p:txBody>
      </p:sp>
      <p:pic>
        <p:nvPicPr>
          <p:cNvPr id="5124" name="Picture 4" descr="C:\Documents and Settings\П4\Рабочий стол\Иконостас\blagkiyikonstas_b_589515046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642918"/>
            <a:ext cx="4429124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0" y="1071546"/>
            <a:ext cx="401475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4000" b="1" dirty="0" smtClean="0">
                <a:solidFill>
                  <a:srgbClr val="FF9900"/>
                </a:solidFill>
              </a:rPr>
              <a:t>   Название храма можно узнать по иконе нижнего рядя иконостаса – справа от Царских врат.</a:t>
            </a:r>
            <a:endParaRPr lang="ru-RU" sz="4000" b="1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2" y="0"/>
            <a:ext cx="10972799" cy="6858000"/>
          </a:xfrm>
          <a:prstGeom prst="rect">
            <a:avLst/>
          </a:prstGeom>
          <a:solidFill>
            <a:srgbClr val="5E3BF3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987824" y="1700808"/>
            <a:ext cx="3744416" cy="3528392"/>
          </a:xfrm>
          <a:prstGeom prst="ellipse">
            <a:avLst/>
          </a:prstGeom>
          <a:solidFill>
            <a:srgbClr val="532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2987824" y="1700808"/>
            <a:ext cx="3672408" cy="34563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221088"/>
            <a:ext cx="432048" cy="432048"/>
          </a:xfrm>
          <a:prstGeom prst="rect">
            <a:avLst/>
          </a:prstGeom>
        </p:spPr>
      </p:pic>
      <p:pic>
        <p:nvPicPr>
          <p:cNvPr id="8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9552" y="4221088"/>
            <a:ext cx="448816" cy="448816"/>
          </a:xfrm>
          <a:prstGeom prst="rect">
            <a:avLst/>
          </a:prstGeom>
        </p:spPr>
      </p:pic>
      <p:pic>
        <p:nvPicPr>
          <p:cNvPr id="10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3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3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53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2" y="0"/>
            <a:ext cx="10972799" cy="6858000"/>
          </a:xfrm>
          <a:prstGeom prst="rect">
            <a:avLst/>
          </a:prstGeom>
          <a:solidFill>
            <a:srgbClr val="5E3BF3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987824" y="1700808"/>
            <a:ext cx="3744416" cy="3528392"/>
          </a:xfrm>
          <a:prstGeom prst="ellipse">
            <a:avLst/>
          </a:prstGeom>
          <a:solidFill>
            <a:srgbClr val="532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2987824" y="1700808"/>
            <a:ext cx="3672408" cy="34563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221088"/>
            <a:ext cx="432048" cy="432048"/>
          </a:xfrm>
          <a:prstGeom prst="rect">
            <a:avLst/>
          </a:prstGeom>
        </p:spPr>
      </p:pic>
      <p:pic>
        <p:nvPicPr>
          <p:cNvPr id="8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7544" y="42930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3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3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Сектор </a:t>
            </a:r>
            <a:endParaRPr lang="ru-RU" sz="8000" b="1" dirty="0">
              <a:solidFill>
                <a:schemeClr val="accent6">
                  <a:lumMod val="75000"/>
                </a:schemeClr>
              </a:solidFill>
              <a:latin typeface="Royal Times New Roman" pitchFamily="18" charset="0"/>
            </a:endParaRPr>
          </a:p>
          <a:p>
            <a:pPr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«Святыни»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algn="just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Древняя чудотворная икона многократно защищавшая Русскую Землю. В настоящее время находится в Успенском Соборе Московского Кремля.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548680"/>
            <a:ext cx="3816424" cy="864096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7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57752" y="3000372"/>
            <a:ext cx="400049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Владимирская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икона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Божией Матери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Картинка 3 из 205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4280642" cy="671898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27384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Сюжет этой иконы пришел на Русь сразу же после Крещения Руси  в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XI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веке. Фреска находилась в Софийском соборе города Киева. </a:t>
            </a:r>
          </a:p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Икона была написана в память о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</a:rPr>
              <a:t>Сергие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Радонежском. Назовите икону.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476672"/>
            <a:ext cx="3816424" cy="864096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8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429256" y="3571876"/>
            <a:ext cx="3571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«Святая Троица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31" name="Picture 7" descr="C:\Documents and Settings\kaaaaa\Рабочий стол\Новая папка\doc2fb_image_0200000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020"/>
            <a:ext cx="5357850" cy="649822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Назовите имя святого, мощи какого находятся в Преображенском соборе города Белгорода?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476672"/>
            <a:ext cx="3816424" cy="864096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9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286248" y="3286124"/>
            <a:ext cx="4857752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dirty="0" smtClean="0">
                <a:solidFill>
                  <a:srgbClr val="0000FF"/>
                </a:solidFill>
              </a:rPr>
              <a:t/>
            </a:r>
            <a:br>
              <a:rPr lang="ru-RU" sz="4000" b="1" i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СВЯТОЙ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ИОАСАФ БЕЛГОРОДСКОЙ</a:t>
            </a: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endParaRPr lang="ru-RU" sz="3600" b="1" i="1" dirty="0" smtClean="0">
              <a:solidFill>
                <a:srgbClr val="0000FF"/>
              </a:solidFill>
            </a:endParaRP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4695825" y="5537200"/>
            <a:ext cx="326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4356100" y="5949950"/>
            <a:ext cx="4537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i="1">
              <a:solidFill>
                <a:srgbClr val="008000"/>
              </a:solidFill>
            </a:endParaRPr>
          </a:p>
        </p:txBody>
      </p:sp>
      <p:pic>
        <p:nvPicPr>
          <p:cNvPr id="2053" name="Picture 4" descr="Прил 1 Иоас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317561"/>
            <a:ext cx="4104457" cy="62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2" y="0"/>
            <a:ext cx="10972799" cy="6858000"/>
          </a:xfrm>
          <a:prstGeom prst="rect">
            <a:avLst/>
          </a:prstGeom>
          <a:solidFill>
            <a:srgbClr val="5E3BF3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987824" y="1700808"/>
            <a:ext cx="3744416" cy="3528392"/>
          </a:xfrm>
          <a:prstGeom prst="ellipse">
            <a:avLst/>
          </a:prstGeom>
          <a:solidFill>
            <a:srgbClr val="532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2987824" y="1700808"/>
            <a:ext cx="3672408" cy="34563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221088"/>
            <a:ext cx="432048" cy="432048"/>
          </a:xfrm>
          <a:prstGeom prst="rect">
            <a:avLst/>
          </a:prstGeom>
        </p:spPr>
      </p:pic>
      <p:pic>
        <p:nvPicPr>
          <p:cNvPr id="8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9552" y="42930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3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3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СЕКТОР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«ИГРА СО ЗРИТЕЛЯМИ»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99392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852936"/>
            <a:ext cx="7643192" cy="327322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НАЗВАНИЕ </a:t>
            </a:r>
          </a:p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ДЕВИЗ</a:t>
            </a:r>
          </a:p>
          <a:p>
            <a:pPr marL="0" indent="0">
              <a:buNone/>
            </a:pP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88640"/>
            <a:ext cx="7992888" cy="2664296"/>
          </a:xfrm>
          <a:prstGeom prst="rect">
            <a:avLst/>
          </a:prstGeom>
          <a:solidFill>
            <a:srgbClr val="441C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9900"/>
                </a:solidFill>
              </a:rPr>
              <a:t>Сектор </a:t>
            </a:r>
            <a:endParaRPr lang="ru-RU" sz="5400" b="1" dirty="0" smtClean="0">
              <a:solidFill>
                <a:srgbClr val="FF99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9900"/>
                </a:solidFill>
              </a:rPr>
              <a:t>«</a:t>
            </a:r>
            <a:r>
              <a:rPr lang="ru-RU" sz="5400" b="1" dirty="0">
                <a:solidFill>
                  <a:srgbClr val="FF9900"/>
                </a:solidFill>
              </a:rPr>
              <a:t>Презентация команд» </a:t>
            </a:r>
            <a:endParaRPr lang="ru-RU" sz="5400" b="1" dirty="0" smtClean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27384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Великий русский сподвижник, учитель нравственности, благословивший Дмитрия Донского на Куликовскую битву.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76672"/>
            <a:ext cx="4032448" cy="1008112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10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9125" y="2174875"/>
            <a:ext cx="4714876" cy="3951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Преподобный Сергий Радонежский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5" descr="серги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487631" cy="618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27384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Православные знамена, полотнища на древке со святыми образами для крестных ходов.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404664"/>
            <a:ext cx="3816424" cy="1008112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11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khorugv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04800"/>
            <a:ext cx="3276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981200"/>
            <a:ext cx="5064125" cy="2447932"/>
          </a:xfrm>
        </p:spPr>
        <p:txBody>
          <a:bodyPr>
            <a:noAutofit/>
          </a:bodyPr>
          <a:lstStyle/>
          <a:p>
            <a:pPr eaLnBrk="1" hangingPunct="1"/>
            <a:r>
              <a:rPr lang="ru-RU" sz="5400" b="1" dirty="0" smtClean="0">
                <a:solidFill>
                  <a:srgbClr val="FF9900"/>
                </a:solidFill>
              </a:rPr>
              <a:t>Хоругвь – православное знамя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Какой день недели, посвящен для прославления Богородицы, святых мучеников, поминовения усопших?</a:t>
            </a:r>
          </a:p>
          <a:p>
            <a:pPr algn="ctr"/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32656"/>
            <a:ext cx="3960440" cy="1152128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12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13792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ril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56320" y="4077072"/>
            <a:ext cx="936104" cy="936104"/>
          </a:xfrm>
          <a:prstGeom prst="rect">
            <a:avLst/>
          </a:prstGeom>
        </p:spPr>
      </p:pic>
      <p:pic>
        <p:nvPicPr>
          <p:cNvPr id="6" name="Начало игр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9552" y="4077072"/>
            <a:ext cx="936104" cy="93610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3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2" y="0"/>
            <a:ext cx="10972799" cy="6858000"/>
          </a:xfrm>
          <a:prstGeom prst="rect">
            <a:avLst/>
          </a:prstGeom>
          <a:solidFill>
            <a:srgbClr val="5E3BF3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987824" y="1700808"/>
            <a:ext cx="3744416" cy="3528392"/>
          </a:xfrm>
          <a:prstGeom prst="ellipse">
            <a:avLst/>
          </a:prstGeom>
          <a:solidFill>
            <a:srgbClr val="532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2987824" y="1700808"/>
            <a:ext cx="3672408" cy="34563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221088"/>
            <a:ext cx="432048" cy="432048"/>
          </a:xfrm>
          <a:prstGeom prst="rect">
            <a:avLst/>
          </a:prstGeom>
        </p:spPr>
      </p:pic>
      <p:pic>
        <p:nvPicPr>
          <p:cNvPr id="8" name="Вращение бараб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9552" y="4221088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3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3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916832"/>
            <a:ext cx="7643192" cy="42093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Сектор </a:t>
            </a:r>
            <a:endParaRPr lang="ru-RU" sz="8000" b="1" dirty="0" smtClean="0">
              <a:solidFill>
                <a:schemeClr val="accent6">
                  <a:lumMod val="75000"/>
                </a:schemeClr>
              </a:solidFill>
              <a:latin typeface="Royal Times New Roman" pitchFamily="18" charset="0"/>
            </a:endParaRPr>
          </a:p>
          <a:p>
            <a:pPr algn="ctr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«</a:t>
            </a: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Royal Times New Roman" pitchFamily="18" charset="0"/>
              </a:rPr>
              <a:t>Блиц  опрос»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0200"/>
            <a:ext cx="7920880" cy="45259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Монастырь –  ныне крупнейший духовный центр России, основанный в середине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XIV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века.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548680"/>
            <a:ext cx="4176464" cy="1008112"/>
          </a:xfrm>
          <a:prstGeom prst="rect">
            <a:avLst/>
          </a:prstGeom>
          <a:solidFill>
            <a:srgbClr val="441C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1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6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516563"/>
            <a:ext cx="8229600" cy="1068387"/>
          </a:xfrm>
          <a:effectLst>
            <a:outerShdw dist="35921" dir="2700000" algn="ctr" rotWithShape="0">
              <a:schemeClr val="tx1"/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/>
                </a:solidFill>
                <a:latin typeface="Izhitsa" pitchFamily="34" charset="0"/>
              </a:rPr>
              <a:t>ТРОИЦЕ-СЕРГИЕВА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Izhitsa" pitchFamily="34" charset="0"/>
              </a:rPr>
              <a:t>ЛАВРА В СЕРГИЕВОМ ПОСАДЕ ПОД МОСКВОЙ</a:t>
            </a:r>
          </a:p>
        </p:txBody>
      </p:sp>
      <p:pic>
        <p:nvPicPr>
          <p:cNvPr id="13315" name="Picture 3" descr="трои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8964613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44824"/>
            <a:ext cx="7787208" cy="46805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Из какого древнерусского литературного произведения взят отрывок:</a:t>
            </a:r>
          </a:p>
          <a:p>
            <a:pPr>
              <a:buNone/>
            </a:pPr>
            <a:endParaRPr lang="ru-RU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«О стонать русской Земле,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Вспоминая первые времена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И первых князей!....»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76672"/>
            <a:ext cx="4032448" cy="1008112"/>
          </a:xfrm>
          <a:prstGeom prst="rect">
            <a:avLst/>
          </a:prstGeom>
          <a:solidFill>
            <a:srgbClr val="684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ВОПРОС  2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облож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342</Words>
  <Application>Microsoft Office PowerPoint</Application>
  <PresentationFormat>Экран (4:3)</PresentationFormat>
  <Paragraphs>59</Paragraphs>
  <Slides>35</Slides>
  <Notes>1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Bookman Old Style</vt:lpstr>
      <vt:lpstr>Calibri</vt:lpstr>
      <vt:lpstr>Izhitsa</vt:lpstr>
      <vt:lpstr>Royal Times New Roman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Пять куполов храма символизируют Иисуса Христа и четырех евангелистов</vt:lpstr>
      <vt:lpstr>Презентация PowerPoint</vt:lpstr>
      <vt:lpstr>СЕМИСВЕЧНИК</vt:lpstr>
      <vt:lpstr>Презентация PowerPoint</vt:lpstr>
      <vt:lpstr>Иконостас Благовещенского собора  в Московском Кремле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СВЯТОЙ  ИОАСАФ БЕЛГОРОДСКОЙ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Хоругвь – православное знамя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54</cp:revision>
  <dcterms:created xsi:type="dcterms:W3CDTF">2013-01-21T13:48:21Z</dcterms:created>
  <dcterms:modified xsi:type="dcterms:W3CDTF">2020-01-20T09:26:49Z</dcterms:modified>
</cp:coreProperties>
</file>