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56" r:id="rId4"/>
    <p:sldId id="299" r:id="rId5"/>
    <p:sldId id="304" r:id="rId6"/>
    <p:sldId id="306" r:id="rId7"/>
    <p:sldId id="307" r:id="rId8"/>
    <p:sldId id="315" r:id="rId9"/>
    <p:sldId id="28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25E0D"/>
    <a:srgbClr val="224480"/>
    <a:srgbClr val="B6DDE8"/>
    <a:srgbClr val="D1FFD1"/>
    <a:srgbClr val="FFFF99"/>
    <a:srgbClr val="FFFF66"/>
    <a:srgbClr val="F79D53"/>
    <a:srgbClr val="FFFFFF"/>
    <a:srgbClr val="F3F9FB"/>
    <a:srgbClr val="F3FF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13" autoAdjust="0"/>
    <p:restoredTop sz="94660"/>
  </p:normalViewPr>
  <p:slideViewPr>
    <p:cSldViewPr>
      <p:cViewPr varScale="1">
        <p:scale>
          <a:sx n="113" d="100"/>
          <a:sy n="113" d="100"/>
        </p:scale>
        <p:origin x="-18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image" Target="../media/image38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11" Type="http://schemas.openxmlformats.org/officeDocument/2006/relationships/image" Target="../media/image37.wmf"/><Relationship Id="rId5" Type="http://schemas.openxmlformats.org/officeDocument/2006/relationships/image" Target="../media/image31.wmf"/><Relationship Id="rId10" Type="http://schemas.openxmlformats.org/officeDocument/2006/relationships/image" Target="../media/image36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11" Type="http://schemas.openxmlformats.org/officeDocument/2006/relationships/image" Target="../media/image51.wmf"/><Relationship Id="rId5" Type="http://schemas.openxmlformats.org/officeDocument/2006/relationships/image" Target="../media/image45.wmf"/><Relationship Id="rId10" Type="http://schemas.openxmlformats.org/officeDocument/2006/relationships/image" Target="../media/image50.wmf"/><Relationship Id="rId4" Type="http://schemas.openxmlformats.org/officeDocument/2006/relationships/image" Target="../media/image44.wmf"/><Relationship Id="rId9" Type="http://schemas.openxmlformats.org/officeDocument/2006/relationships/image" Target="../media/image4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058;&#1077;&#1089;&#1090;/1.html" TargetMode="External"/><Relationship Id="rId3" Type="http://schemas.openxmlformats.org/officeDocument/2006/relationships/slide" Target="slide5.xml"/><Relationship Id="rId7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8.xml"/><Relationship Id="rId10" Type="http://schemas.openxmlformats.org/officeDocument/2006/relationships/image" Target="../media/image6.png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gif"/><Relationship Id="rId7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image" Target="../media/image17.png"/><Relationship Id="rId10" Type="http://schemas.openxmlformats.org/officeDocument/2006/relationships/image" Target="../media/image20.png"/><Relationship Id="rId4" Type="http://schemas.openxmlformats.org/officeDocument/2006/relationships/slide" Target="slide2.xml"/><Relationship Id="rId9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" Target="slide2.xml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18.png"/><Relationship Id="rId10" Type="http://schemas.openxmlformats.org/officeDocument/2006/relationships/image" Target="../media/image24.png"/><Relationship Id="rId4" Type="http://schemas.openxmlformats.org/officeDocument/2006/relationships/image" Target="../media/image17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25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oleObject" Target="../embeddings/oleObject6.bin"/><Relationship Id="rId18" Type="http://schemas.openxmlformats.org/officeDocument/2006/relationships/oleObject" Target="../embeddings/oleObject11.bin"/><Relationship Id="rId3" Type="http://schemas.openxmlformats.org/officeDocument/2006/relationships/image" Target="../media/image16.png"/><Relationship Id="rId7" Type="http://schemas.openxmlformats.org/officeDocument/2006/relationships/image" Target="../media/image10.gif"/><Relationship Id="rId12" Type="http://schemas.openxmlformats.org/officeDocument/2006/relationships/oleObject" Target="../embeddings/oleObject5.bin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.bin"/><Relationship Id="rId20" Type="http://schemas.openxmlformats.org/officeDocument/2006/relationships/oleObject" Target="../embeddings/oleObject13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39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7.png"/><Relationship Id="rId15" Type="http://schemas.openxmlformats.org/officeDocument/2006/relationships/oleObject" Target="../embeddings/oleObject8.bin"/><Relationship Id="rId10" Type="http://schemas.openxmlformats.org/officeDocument/2006/relationships/oleObject" Target="../embeddings/oleObject3.bin"/><Relationship Id="rId19" Type="http://schemas.openxmlformats.org/officeDocument/2006/relationships/oleObject" Target="../embeddings/oleObject12.bin"/><Relationship Id="rId4" Type="http://schemas.openxmlformats.org/officeDocument/2006/relationships/slide" Target="slide2.xml"/><Relationship Id="rId9" Type="http://schemas.openxmlformats.org/officeDocument/2006/relationships/oleObject" Target="../embeddings/oleObject2.bin"/><Relationship Id="rId1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oleObject" Target="../embeddings/oleObject15.bin"/><Relationship Id="rId18" Type="http://schemas.openxmlformats.org/officeDocument/2006/relationships/oleObject" Target="../embeddings/oleObject20.bin"/><Relationship Id="rId3" Type="http://schemas.openxmlformats.org/officeDocument/2006/relationships/image" Target="../media/image20.png"/><Relationship Id="rId21" Type="http://schemas.openxmlformats.org/officeDocument/2006/relationships/oleObject" Target="../embeddings/oleObject23.bin"/><Relationship Id="rId7" Type="http://schemas.openxmlformats.org/officeDocument/2006/relationships/slide" Target="slide2.xml"/><Relationship Id="rId12" Type="http://schemas.openxmlformats.org/officeDocument/2006/relationships/oleObject" Target="../embeddings/oleObject14.bin"/><Relationship Id="rId1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8.bin"/><Relationship Id="rId20" Type="http://schemas.openxmlformats.org/officeDocument/2006/relationships/oleObject" Target="../embeddings/oleObject22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png"/><Relationship Id="rId11" Type="http://schemas.openxmlformats.org/officeDocument/2006/relationships/image" Target="../media/image53.jpeg"/><Relationship Id="rId5" Type="http://schemas.openxmlformats.org/officeDocument/2006/relationships/slide" Target="slide8.xml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52.png"/><Relationship Id="rId19" Type="http://schemas.openxmlformats.org/officeDocument/2006/relationships/oleObject" Target="../embeddings/oleObject21.bin"/><Relationship Id="rId4" Type="http://schemas.openxmlformats.org/officeDocument/2006/relationships/image" Target="../media/image10.gif"/><Relationship Id="rId9" Type="http://schemas.openxmlformats.org/officeDocument/2006/relationships/image" Target="../media/image18.png"/><Relationship Id="rId14" Type="http://schemas.openxmlformats.org/officeDocument/2006/relationships/oleObject" Target="../embeddings/oleObject16.bin"/><Relationship Id="rId22" Type="http://schemas.openxmlformats.org/officeDocument/2006/relationships/oleObject" Target="../embeddings/oleObject2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hyperlink" Target="http://www.liveinternet.ru/users/viva-scarlett/post241984614&#8211;" TargetMode="External"/><Relationship Id="rId7" Type="http://schemas.openxmlformats.org/officeDocument/2006/relationships/hyperlink" Target="https://ege.sdamgia.ru/" TargetMode="External"/><Relationship Id="rId2" Type="http://schemas.openxmlformats.org/officeDocument/2006/relationships/hyperlink" Target="https://ru.wikipedia.org/wiki/&#1052;&#1085;&#1086;&#1075;&#1086;&#1075;&#1088;&#1072;&#1085;&#1085;&#1080;&#1082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igma-center.ru/method_koordinat" TargetMode="External"/><Relationship Id="rId5" Type="http://schemas.openxmlformats.org/officeDocument/2006/relationships/hyperlink" Target="http://www.liveinternet.ru/users/viva-scarlett/post241984614" TargetMode="External"/><Relationship Id="rId4" Type="http://schemas.openxmlformats.org/officeDocument/2006/relationships/hyperlink" Target="http://klub-drug.ru/shkolniki/klub-drug.ru/shkolniki/kartinki-shkola-animacii-knigi-shkolnye.html" TargetMode="External"/><Relationship Id="rId9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Правильная шестиугольная пирами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2232248" cy="2232248"/>
          </a:xfrm>
          <a:prstGeom prst="rect">
            <a:avLst/>
          </a:prstGeom>
          <a:noFill/>
        </p:spPr>
      </p:pic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7596336" y="2492896"/>
            <a:ext cx="1224136" cy="1368152"/>
          </a:xfrm>
          <a:prstGeom prst="cube">
            <a:avLst>
              <a:gd name="adj" fmla="val 25000"/>
            </a:avLst>
          </a:prstGeom>
          <a:ln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368152"/>
          </a:xfr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Координатно-векторный метод </a:t>
            </a:r>
            <a:br>
              <a:rPr lang="ru-RU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</a:br>
            <a:r>
              <a:rPr lang="ru-RU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решения стереометрических задач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9458" name="Picture 2" descr="https://img2.freepng.ru/20180321/cae/kisspng-three-dimensional-space-cartesian-coordinate-syste-north-arrow-vector-5ab31a5b2f4f84.12216376152168713119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700808"/>
            <a:ext cx="4104456" cy="3922036"/>
          </a:xfrm>
          <a:prstGeom prst="rect">
            <a:avLst/>
          </a:prstGeom>
          <a:noFill/>
        </p:spPr>
      </p:pic>
      <p:sp>
        <p:nvSpPr>
          <p:cNvPr id="19" name="Подзаголовок 2"/>
          <p:cNvSpPr txBox="1">
            <a:spLocks/>
          </p:cNvSpPr>
          <p:nvPr/>
        </p:nvSpPr>
        <p:spPr bwMode="auto">
          <a:xfrm>
            <a:off x="1979712" y="5733256"/>
            <a:ext cx="5472608" cy="864096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dirty="0">
                <a:solidFill>
                  <a:srgbClr val="002060"/>
                </a:solidFill>
                <a:latin typeface="Cambria" pitchFamily="18" charset="0"/>
                <a:cs typeface="+mn-cs"/>
              </a:rPr>
              <a:t>Создатель </a:t>
            </a:r>
            <a:r>
              <a:rPr lang="ru-RU" sz="1600" dirty="0" smtClean="0">
                <a:solidFill>
                  <a:srgbClr val="002060"/>
                </a:solidFill>
                <a:latin typeface="Cambria" pitchFamily="18" charset="0"/>
                <a:cs typeface="+mn-cs"/>
              </a:rPr>
              <a:t>ЭОР: </a:t>
            </a:r>
            <a:r>
              <a:rPr lang="ru-RU" sz="16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cs typeface="Times New Roman" pitchFamily="18" charset="0"/>
              </a:rPr>
              <a:t>Булухта</a:t>
            </a: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cs typeface="Times New Roman" pitchFamily="18" charset="0"/>
              </a:rPr>
              <a:t> Елена Владимировна,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cs typeface="Times New Roman" pitchFamily="18" charset="0"/>
              </a:rPr>
              <a:t>учитель математики  МАОУ «Средняя школа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cs typeface="Times New Roman" pitchFamily="18" charset="0"/>
              </a:rPr>
              <a:t>№ 19 - корпус кадет «Виктория»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cs typeface="Times New Roman" pitchFamily="18" charset="0"/>
              </a:rPr>
              <a:t>Старый Оскол, </a:t>
            </a:r>
            <a:r>
              <a:rPr lang="ru-RU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  <a:cs typeface="Times New Roman" pitchFamily="18" charset="0"/>
              </a:rPr>
              <a:t>2021</a:t>
            </a:r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" pitchFamily="18" charset="0"/>
              <a:cs typeface="Times New Roman" pitchFamily="18" charset="0"/>
            </a:endParaRPr>
          </a:p>
        </p:txBody>
      </p:sp>
      <p:pic>
        <p:nvPicPr>
          <p:cNvPr id="46082" name="Picture 2" descr="3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221088"/>
            <a:ext cx="2304256" cy="2304256"/>
          </a:xfrm>
          <a:prstGeom prst="rect">
            <a:avLst/>
          </a:prstGeom>
          <a:noFill/>
        </p:spPr>
      </p:pic>
      <p:pic>
        <p:nvPicPr>
          <p:cNvPr id="46092" name="Picture 12" descr="https://klevo.net/wp-content/uploads/klevo/pictures/1545331565_7867.jpg"/>
          <p:cNvPicPr>
            <a:picLocks noChangeAspect="1" noChangeArrowheads="1"/>
          </p:cNvPicPr>
          <p:nvPr/>
        </p:nvPicPr>
        <p:blipFill>
          <a:blip r:embed="rId5" cstate="print"/>
          <a:srcRect l="51186" t="26051" r="35525" b="10212"/>
          <a:stretch>
            <a:fillRect/>
          </a:stretch>
        </p:blipFill>
        <p:spPr bwMode="auto">
          <a:xfrm>
            <a:off x="7740352" y="4077072"/>
            <a:ext cx="1296144" cy="25922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Скругленный прямоугольник 56"/>
          <p:cNvSpPr/>
          <p:nvPr/>
        </p:nvSpPr>
        <p:spPr>
          <a:xfrm>
            <a:off x="4860032" y="2276872"/>
            <a:ext cx="3816424" cy="720080"/>
          </a:xfrm>
          <a:prstGeom prst="roundRect">
            <a:avLst>
              <a:gd name="adj" fmla="val 10000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8" name="Скругленный прямоугольник 57">
            <a:hlinkClick r:id="" action="ppaction://noaction"/>
          </p:cNvPr>
          <p:cNvSpPr/>
          <p:nvPr/>
        </p:nvSpPr>
        <p:spPr>
          <a:xfrm>
            <a:off x="4932040" y="2348880"/>
            <a:ext cx="3894349" cy="667147"/>
          </a:xfrm>
          <a:prstGeom prst="roundRect">
            <a:avLst>
              <a:gd name="adj" fmla="val 1000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  <p:sp>
        <p:nvSpPr>
          <p:cNvPr id="32" name="Прямоугольник 31">
            <a:hlinkClick r:id="rId2" action="ppaction://hlinksldjump"/>
          </p:cNvPr>
          <p:cNvSpPr/>
          <p:nvPr/>
        </p:nvSpPr>
        <p:spPr>
          <a:xfrm>
            <a:off x="4860032" y="2348880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hlinkClick r:id="rId3" action="ppaction://hlinksldjump"/>
              </a:rPr>
              <a:t>Расстояние между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hlinkClick r:id="rId3" action="ppaction://hlinksldjump"/>
              </a:rPr>
              <a:t>скрещивающимися прямыми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395536" y="2276872"/>
            <a:ext cx="3816424" cy="720080"/>
          </a:xfrm>
          <a:prstGeom prst="roundRect">
            <a:avLst>
              <a:gd name="adj" fmla="val 10000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6" name="Скругленный прямоугольник 55">
            <a:hlinkClick r:id="" action="ppaction://noaction"/>
          </p:cNvPr>
          <p:cNvSpPr/>
          <p:nvPr/>
        </p:nvSpPr>
        <p:spPr>
          <a:xfrm>
            <a:off x="539552" y="2420888"/>
            <a:ext cx="3894349" cy="667147"/>
          </a:xfrm>
          <a:prstGeom prst="roundRect">
            <a:avLst>
              <a:gd name="adj" fmla="val 1000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  <p:sp>
        <p:nvSpPr>
          <p:cNvPr id="35" name="Скругленный прямоугольник 34"/>
          <p:cNvSpPr/>
          <p:nvPr/>
        </p:nvSpPr>
        <p:spPr>
          <a:xfrm>
            <a:off x="395536" y="3501008"/>
            <a:ext cx="3816424" cy="720080"/>
          </a:xfrm>
          <a:prstGeom prst="roundRect">
            <a:avLst>
              <a:gd name="adj" fmla="val 10000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2" name="Скругленный прямоугольник 51">
            <a:hlinkClick r:id="" action="ppaction://noaction"/>
          </p:cNvPr>
          <p:cNvSpPr/>
          <p:nvPr/>
        </p:nvSpPr>
        <p:spPr>
          <a:xfrm>
            <a:off x="467544" y="3717032"/>
            <a:ext cx="3894349" cy="667147"/>
          </a:xfrm>
          <a:prstGeom prst="roundRect">
            <a:avLst>
              <a:gd name="adj" fmla="val 1000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  <p:sp>
        <p:nvSpPr>
          <p:cNvPr id="72" name="Скругленный прямоугольник 71"/>
          <p:cNvSpPr/>
          <p:nvPr/>
        </p:nvSpPr>
        <p:spPr>
          <a:xfrm>
            <a:off x="1691680" y="6021288"/>
            <a:ext cx="5760640" cy="620688"/>
          </a:xfrm>
          <a:prstGeom prst="roundRect">
            <a:avLst>
              <a:gd name="adj" fmla="val 1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sp>
        <p:nvSpPr>
          <p:cNvPr id="40" name="Скругленный прямоугольник 39"/>
          <p:cNvSpPr/>
          <p:nvPr/>
        </p:nvSpPr>
        <p:spPr>
          <a:xfrm>
            <a:off x="2051720" y="836712"/>
            <a:ext cx="5040560" cy="864096"/>
          </a:xfrm>
          <a:prstGeom prst="roundRect">
            <a:avLst>
              <a:gd name="adj" fmla="val 1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grpSp>
        <p:nvGrpSpPr>
          <p:cNvPr id="39" name="Группа 38"/>
          <p:cNvGrpSpPr/>
          <p:nvPr/>
        </p:nvGrpSpPr>
        <p:grpSpPr>
          <a:xfrm>
            <a:off x="2339752" y="1052736"/>
            <a:ext cx="4968552" cy="792088"/>
            <a:chOff x="2339752" y="1052736"/>
            <a:chExt cx="4968552" cy="792088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2339752" y="1052736"/>
              <a:ext cx="4968552" cy="792088"/>
            </a:xfrm>
            <a:prstGeom prst="roundRect">
              <a:avLst>
                <a:gd name="adj" fmla="val 10000"/>
              </a:avLst>
            </a:prstGeom>
            <a:solidFill>
              <a:schemeClr val="accent6">
                <a:lumMod val="20000"/>
                <a:lumOff val="80000"/>
              </a:schemeClr>
            </a:soli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coolSlan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Прямоугольник 41"/>
            <p:cNvSpPr/>
            <p:nvPr/>
          </p:nvSpPr>
          <p:spPr>
            <a:xfrm>
              <a:off x="2555776" y="1196752"/>
              <a:ext cx="460851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400" b="1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  <a:hlinkClick r:id="rId2" action="ppaction://hlinksldjump"/>
                </a:rPr>
                <a:t>Координаты многогранников</a:t>
              </a:r>
              <a:endPara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60" name="Скругленный прямоугольник 59"/>
          <p:cNvSpPr/>
          <p:nvPr/>
        </p:nvSpPr>
        <p:spPr>
          <a:xfrm>
            <a:off x="4932040" y="3501008"/>
            <a:ext cx="3888432" cy="648072"/>
          </a:xfrm>
          <a:prstGeom prst="roundRect">
            <a:avLst>
              <a:gd name="adj" fmla="val 10000"/>
            </a:avLst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7" name="Группа 46"/>
          <p:cNvGrpSpPr/>
          <p:nvPr/>
        </p:nvGrpSpPr>
        <p:grpSpPr>
          <a:xfrm>
            <a:off x="4937409" y="3573016"/>
            <a:ext cx="4027079" cy="792088"/>
            <a:chOff x="6020529" y="3533956"/>
            <a:chExt cx="3168355" cy="940428"/>
          </a:xfrm>
        </p:grpSpPr>
        <p:sp>
          <p:nvSpPr>
            <p:cNvPr id="61" name="Скругленный прямоугольник 60">
              <a:hlinkClick r:id="" action="ppaction://noaction"/>
            </p:cNvPr>
            <p:cNvSpPr/>
            <p:nvPr/>
          </p:nvSpPr>
          <p:spPr>
            <a:xfrm>
              <a:off x="6124956" y="3619449"/>
              <a:ext cx="3063928" cy="792088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Прямоугольник 61">
              <a:hlinkClick r:id="" action="ppaction://noaction"/>
            </p:cNvPr>
            <p:cNvSpPr/>
            <p:nvPr/>
          </p:nvSpPr>
          <p:spPr>
            <a:xfrm>
              <a:off x="6020529" y="3533956"/>
              <a:ext cx="3168352" cy="9404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2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  <a:hlinkClick r:id="rId4" action="ppaction://hlinksldjump"/>
                </a:rPr>
                <a:t>Угол между </a:t>
              </a:r>
            </a:p>
            <a:p>
              <a:pPr algn="ctr">
                <a:defRPr/>
              </a:pPr>
              <a:r>
                <a:rPr lang="ru-RU" sz="22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" pitchFamily="18" charset="0"/>
                  <a:hlinkClick r:id="rId4" action="ppaction://hlinksldjump"/>
                </a:rPr>
                <a:t>прямой и плоскостью</a:t>
              </a:r>
              <a:endPara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endParaRPr>
            </a:p>
          </p:txBody>
        </p:sp>
      </p:grpSp>
      <p:sp>
        <p:nvSpPr>
          <p:cNvPr id="63" name="Скругленный прямоугольник 62"/>
          <p:cNvSpPr/>
          <p:nvPr/>
        </p:nvSpPr>
        <p:spPr>
          <a:xfrm>
            <a:off x="2843808" y="4653136"/>
            <a:ext cx="3816424" cy="720080"/>
          </a:xfrm>
          <a:prstGeom prst="roundRect">
            <a:avLst>
              <a:gd name="adj" fmla="val 10000"/>
            </a:avLst>
          </a:prstGeom>
          <a:solidFill>
            <a:schemeClr val="tx2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4" name="Скругленный прямоугольник 63">
            <a:hlinkClick r:id="" action="ppaction://noaction"/>
          </p:cNvPr>
          <p:cNvSpPr/>
          <p:nvPr/>
        </p:nvSpPr>
        <p:spPr>
          <a:xfrm>
            <a:off x="3131840" y="4797156"/>
            <a:ext cx="3784261" cy="720076"/>
          </a:xfrm>
          <a:prstGeom prst="roundRect">
            <a:avLst>
              <a:gd name="adj" fmla="val 1000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sp>
      <p:sp>
        <p:nvSpPr>
          <p:cNvPr id="66" name="Прямоугольник 65">
            <a:hlinkClick r:id="" action="ppaction://noaction"/>
          </p:cNvPr>
          <p:cNvSpPr/>
          <p:nvPr/>
        </p:nvSpPr>
        <p:spPr>
          <a:xfrm>
            <a:off x="3197086" y="4797152"/>
            <a:ext cx="37511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hlinkClick r:id="rId5" action="ppaction://hlinksldjump"/>
              </a:rPr>
              <a:t>Угол между </a:t>
            </a:r>
          </a:p>
          <a:p>
            <a:pPr algn="ctr">
              <a:defRPr/>
            </a:pP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hlinkClick r:id="rId5" action="ppaction://hlinksldjump"/>
              </a:rPr>
              <a:t>плоскостями</a:t>
            </a:r>
            <a:endParaRPr lang="ru-R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68" name="Рисунок 6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36619" flipH="1">
            <a:off x="699728" y="5410046"/>
            <a:ext cx="1432646" cy="1198502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576064"/>
          </a:xfrm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Оглавление</a:t>
            </a:r>
            <a:endParaRPr lang="ru-RU" sz="36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67545" y="3645024"/>
            <a:ext cx="38884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hlinkClick r:id="rId7" action="ppaction://hlinksldjump"/>
              </a:rPr>
              <a:t>Угол между </a:t>
            </a:r>
          </a:p>
          <a:p>
            <a:pPr algn="ctr">
              <a:defRPr/>
            </a:pP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hlinkClick r:id="rId7" action="ppaction://hlinksldjump"/>
              </a:rPr>
              <a:t>прямыми</a:t>
            </a:r>
            <a:endParaRPr lang="ru-R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2483768" y="6093296"/>
            <a:ext cx="40566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hlinkClick r:id="rId8" action="ppaction://hlinkfile"/>
              </a:rPr>
              <a:t>Задачи для самопроверки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27" name="Прямоугольник 26">
            <a:hlinkClick r:id="rId2" action="ppaction://hlinksldjump"/>
          </p:cNvPr>
          <p:cNvSpPr/>
          <p:nvPr/>
        </p:nvSpPr>
        <p:spPr>
          <a:xfrm>
            <a:off x="899592" y="2348880"/>
            <a:ext cx="31683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hlinkClick r:id="rId9" action="ppaction://hlinksldjump"/>
              </a:rPr>
              <a:t>Расстояние от точки </a:t>
            </a:r>
          </a:p>
          <a:p>
            <a:pPr algn="ctr">
              <a:defRPr/>
            </a:pP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hlinkClick r:id="rId9" action="ppaction://hlinksldjump"/>
              </a:rPr>
              <a:t>до плоскости</a:t>
            </a:r>
            <a:endParaRPr lang="ru-RU" sz="2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6804248" y="4653136"/>
            <a:ext cx="1440160" cy="2055232"/>
            <a:chOff x="6516216" y="1844824"/>
            <a:chExt cx="2448272" cy="3783424"/>
          </a:xfrm>
        </p:grpSpPr>
        <p:pic>
          <p:nvPicPr>
            <p:cNvPr id="34" name="Рисунок 3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516216" y="2996952"/>
              <a:ext cx="1687489" cy="2631296"/>
            </a:xfrm>
            <a:prstGeom prst="rect">
              <a:avLst/>
            </a:prstGeom>
          </p:spPr>
        </p:pic>
        <p:sp>
          <p:nvSpPr>
            <p:cNvPr id="37" name="Выноска-облако 36"/>
            <p:cNvSpPr/>
            <p:nvPr/>
          </p:nvSpPr>
          <p:spPr>
            <a:xfrm>
              <a:off x="7164288" y="1844824"/>
              <a:ext cx="1800200" cy="1944216"/>
            </a:xfrm>
            <a:prstGeom prst="cloudCallout">
              <a:avLst>
                <a:gd name="adj1" fmla="val -19185"/>
                <a:gd name="adj2" fmla="val 64753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16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</a:p>
            <a:p>
              <a:pPr algn="ctr"/>
              <a:endPara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Вносить </a:t>
              </a:r>
            </a:p>
            <a:p>
              <a:pPr algn="ctr"/>
              <a:r>
                <a:rPr lang="ru-RU" sz="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тест только </a:t>
              </a:r>
            </a:p>
            <a:p>
              <a:pPr algn="ctr"/>
              <a:r>
                <a:rPr lang="ru-RU" sz="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числовые значения </a:t>
              </a:r>
            </a:p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Заголовок 1"/>
          <p:cNvSpPr txBox="1">
            <a:spLocks/>
          </p:cNvSpPr>
          <p:nvPr/>
        </p:nvSpPr>
        <p:spPr>
          <a:xfrm>
            <a:off x="251520" y="116632"/>
            <a:ext cx="8784976" cy="72008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1619672" y="116632"/>
            <a:ext cx="61013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Координаты многогранников</a:t>
            </a:r>
            <a:endParaRPr lang="ru-RU" sz="36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07" name="Управляющая кнопка: домой 106">
            <a:hlinkClick r:id="rId2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39" name="Группа 38"/>
          <p:cNvGrpSpPr/>
          <p:nvPr/>
        </p:nvGrpSpPr>
        <p:grpSpPr>
          <a:xfrm>
            <a:off x="5508104" y="1196752"/>
            <a:ext cx="3464920" cy="509756"/>
            <a:chOff x="5508104" y="1196752"/>
            <a:chExt cx="3464920" cy="509756"/>
          </a:xfrm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5508104" y="1196752"/>
              <a:ext cx="3464920" cy="50975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Прямоугольный параллелепипед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2" name="Рисунок 21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120" y="1340768"/>
              <a:ext cx="288741" cy="2633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</p:grpSp>
      <p:grpSp>
        <p:nvGrpSpPr>
          <p:cNvPr id="38" name="Группа 37"/>
          <p:cNvGrpSpPr/>
          <p:nvPr/>
        </p:nvGrpSpPr>
        <p:grpSpPr>
          <a:xfrm>
            <a:off x="5508104" y="1988840"/>
            <a:ext cx="3464920" cy="473836"/>
            <a:chOff x="5508104" y="1988840"/>
            <a:chExt cx="3464920" cy="473836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5508104" y="1988840"/>
              <a:ext cx="3464920" cy="473836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Правильная </a:t>
              </a:r>
            </a:p>
            <a:p>
              <a:pPr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треугольная призма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5" name="Рисунок 24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120" y="2132856"/>
              <a:ext cx="288741" cy="2633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</p:grpSp>
      <p:grpSp>
        <p:nvGrpSpPr>
          <p:cNvPr id="37" name="Группа 36"/>
          <p:cNvGrpSpPr/>
          <p:nvPr/>
        </p:nvGrpSpPr>
        <p:grpSpPr>
          <a:xfrm>
            <a:off x="5508104" y="2780928"/>
            <a:ext cx="3456384" cy="568486"/>
            <a:chOff x="5508104" y="2780928"/>
            <a:chExt cx="3456384" cy="568486"/>
          </a:xfrm>
        </p:grpSpPr>
        <p:sp>
          <p:nvSpPr>
            <p:cNvPr id="63" name="Скругленный прямоугольник 62"/>
            <p:cNvSpPr/>
            <p:nvPr/>
          </p:nvSpPr>
          <p:spPr>
            <a:xfrm>
              <a:off x="5508104" y="2780928"/>
              <a:ext cx="3456384" cy="568486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Правильная </a:t>
              </a:r>
            </a:p>
            <a:p>
              <a:pPr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шестиугольная призма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8" name="Рисунок 27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120" y="2924944"/>
              <a:ext cx="288741" cy="2633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</p:grpSp>
      <p:grpSp>
        <p:nvGrpSpPr>
          <p:cNvPr id="35" name="Группа 34"/>
          <p:cNvGrpSpPr/>
          <p:nvPr/>
        </p:nvGrpSpPr>
        <p:grpSpPr>
          <a:xfrm>
            <a:off x="5508104" y="3717032"/>
            <a:ext cx="3456384" cy="568486"/>
            <a:chOff x="5508104" y="3717032"/>
            <a:chExt cx="3456384" cy="568486"/>
          </a:xfrm>
        </p:grpSpPr>
        <p:sp>
          <p:nvSpPr>
            <p:cNvPr id="53" name="Скругленный прямоугольник 52"/>
            <p:cNvSpPr/>
            <p:nvPr/>
          </p:nvSpPr>
          <p:spPr>
            <a:xfrm>
              <a:off x="5508104" y="3717032"/>
              <a:ext cx="3456384" cy="568486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Правильная </a:t>
              </a:r>
            </a:p>
            <a:p>
              <a:pPr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треугольная пирамида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" name="Рисунок 29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2120" y="3861048"/>
              <a:ext cx="288741" cy="2633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</p:grpSp>
      <p:grpSp>
        <p:nvGrpSpPr>
          <p:cNvPr id="33" name="Группа 32"/>
          <p:cNvGrpSpPr/>
          <p:nvPr/>
        </p:nvGrpSpPr>
        <p:grpSpPr>
          <a:xfrm>
            <a:off x="5508104" y="4581128"/>
            <a:ext cx="3456384" cy="568486"/>
            <a:chOff x="5508104" y="4581128"/>
            <a:chExt cx="3456384" cy="568486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5508104" y="4581128"/>
              <a:ext cx="3456384" cy="568486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Правильная </a:t>
              </a:r>
            </a:p>
            <a:p>
              <a:pPr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 четырехугольная пирамида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1" name="Рисунок 30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0112" y="4653136"/>
              <a:ext cx="288741" cy="2633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</p:grpSp>
      <p:grpSp>
        <p:nvGrpSpPr>
          <p:cNvPr id="34" name="Группа 33"/>
          <p:cNvGrpSpPr/>
          <p:nvPr/>
        </p:nvGrpSpPr>
        <p:grpSpPr>
          <a:xfrm>
            <a:off x="5508104" y="5445224"/>
            <a:ext cx="3456384" cy="568486"/>
            <a:chOff x="5508104" y="5445224"/>
            <a:chExt cx="3456384" cy="568486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5508104" y="5445224"/>
              <a:ext cx="3456384" cy="568486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Правильная </a:t>
              </a:r>
            </a:p>
            <a:p>
              <a:pPr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 шестиугольная пирамида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2" name="Рисунок 31" descr="btn_quest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0112" y="5589240"/>
              <a:ext cx="288741" cy="2633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pic>
      </p:grpSp>
      <p:pic>
        <p:nvPicPr>
          <p:cNvPr id="44034" name="Picture 2" descr="C:\Users\TITAN\Desktop\Рисунок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58875"/>
            <a:ext cx="5267325" cy="5699125"/>
          </a:xfrm>
          <a:prstGeom prst="rect">
            <a:avLst/>
          </a:prstGeom>
          <a:noFill/>
        </p:spPr>
      </p:pic>
      <p:grpSp>
        <p:nvGrpSpPr>
          <p:cNvPr id="73" name="Группа 72"/>
          <p:cNvGrpSpPr/>
          <p:nvPr/>
        </p:nvGrpSpPr>
        <p:grpSpPr>
          <a:xfrm>
            <a:off x="0" y="980728"/>
            <a:ext cx="5389592" cy="5877272"/>
            <a:chOff x="323528" y="980728"/>
            <a:chExt cx="5389592" cy="5877272"/>
          </a:xfrm>
        </p:grpSpPr>
        <p:pic>
          <p:nvPicPr>
            <p:cNvPr id="7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 l="1979" t="580"/>
            <a:stretch>
              <a:fillRect/>
            </a:stretch>
          </p:blipFill>
          <p:spPr bwMode="auto">
            <a:xfrm>
              <a:off x="323528" y="980728"/>
              <a:ext cx="5389592" cy="5877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" name="Рисунок 74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20072" y="1124744"/>
              <a:ext cx="224373" cy="23256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grpSp>
        <p:nvGrpSpPr>
          <p:cNvPr id="76" name="Группа 75"/>
          <p:cNvGrpSpPr/>
          <p:nvPr/>
        </p:nvGrpSpPr>
        <p:grpSpPr>
          <a:xfrm>
            <a:off x="0" y="903578"/>
            <a:ext cx="5220072" cy="5954422"/>
            <a:chOff x="179512" y="260648"/>
            <a:chExt cx="5220072" cy="5954422"/>
          </a:xfrm>
        </p:grpSpPr>
        <p:pic>
          <p:nvPicPr>
            <p:cNvPr id="77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9512" y="260648"/>
              <a:ext cx="5220072" cy="595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8" name="Рисунок 77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04048" y="332656"/>
              <a:ext cx="224373" cy="23256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grpSp>
        <p:nvGrpSpPr>
          <p:cNvPr id="79" name="Группа 78"/>
          <p:cNvGrpSpPr/>
          <p:nvPr/>
        </p:nvGrpSpPr>
        <p:grpSpPr>
          <a:xfrm>
            <a:off x="0" y="908720"/>
            <a:ext cx="5455973" cy="5949280"/>
            <a:chOff x="467544" y="332656"/>
            <a:chExt cx="5455973" cy="5949280"/>
          </a:xfrm>
        </p:grpSpPr>
        <p:pic>
          <p:nvPicPr>
            <p:cNvPr id="80" name="Picture 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7544" y="332656"/>
              <a:ext cx="5455973" cy="5949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Рисунок 80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08104" y="404664"/>
              <a:ext cx="288032" cy="296145"/>
            </a:xfrm>
            <a:prstGeom prst="rect">
              <a:avLst/>
            </a:prstGeom>
          </p:spPr>
        </p:pic>
      </p:grpSp>
      <p:grpSp>
        <p:nvGrpSpPr>
          <p:cNvPr id="82" name="Группа 81"/>
          <p:cNvGrpSpPr/>
          <p:nvPr/>
        </p:nvGrpSpPr>
        <p:grpSpPr>
          <a:xfrm>
            <a:off x="0" y="923925"/>
            <a:ext cx="5486400" cy="5934075"/>
            <a:chOff x="179512" y="260648"/>
            <a:chExt cx="5486400" cy="5934075"/>
          </a:xfrm>
        </p:grpSpPr>
        <p:pic>
          <p:nvPicPr>
            <p:cNvPr id="83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79512" y="260648"/>
              <a:ext cx="5486400" cy="5934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4" name="TextBox 83"/>
            <p:cNvSpPr txBox="1"/>
            <p:nvPr/>
          </p:nvSpPr>
          <p:spPr>
            <a:xfrm>
              <a:off x="179512" y="260648"/>
              <a:ext cx="5472608" cy="50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Правильная четырехугольная пирамида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5" name="Рисунок 84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20072" y="404664"/>
              <a:ext cx="224373" cy="23256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grpSp>
        <p:nvGrpSpPr>
          <p:cNvPr id="86" name="Группа 85"/>
          <p:cNvGrpSpPr/>
          <p:nvPr/>
        </p:nvGrpSpPr>
        <p:grpSpPr>
          <a:xfrm>
            <a:off x="0" y="954833"/>
            <a:ext cx="5419725" cy="5903167"/>
            <a:chOff x="431032" y="404664"/>
            <a:chExt cx="5419725" cy="5903167"/>
          </a:xfrm>
        </p:grpSpPr>
        <p:pic>
          <p:nvPicPr>
            <p:cNvPr id="87" name="Picture 7"/>
            <p:cNvPicPr>
              <a:picLocks noChangeAspect="1" noChangeArrowheads="1"/>
            </p:cNvPicPr>
            <p:nvPr/>
          </p:nvPicPr>
          <p:blipFill>
            <a:blip r:embed="rId10" cstate="print"/>
            <a:srcRect b="1937"/>
            <a:stretch>
              <a:fillRect/>
            </a:stretch>
          </p:blipFill>
          <p:spPr bwMode="auto">
            <a:xfrm>
              <a:off x="431032" y="404664"/>
              <a:ext cx="5419725" cy="5903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8" name="Рисунок 87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35080" y="430559"/>
              <a:ext cx="293843" cy="30457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4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Заголовок 1"/>
          <p:cNvSpPr txBox="1">
            <a:spLocks/>
          </p:cNvSpPr>
          <p:nvPr/>
        </p:nvSpPr>
        <p:spPr>
          <a:xfrm>
            <a:off x="179512" y="116632"/>
            <a:ext cx="8784976" cy="648072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755576" y="116632"/>
            <a:ext cx="70984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Расстояние от точки до плоскости</a:t>
            </a:r>
            <a:endParaRPr lang="ru-RU" sz="36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444208" y="908720"/>
            <a:ext cx="2016224" cy="504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     </a:t>
            </a:r>
            <a:r>
              <a:rPr lang="ru-RU" sz="1600" dirty="0" smtClean="0">
                <a:solidFill>
                  <a:srgbClr val="00B050"/>
                </a:solidFill>
              </a:rPr>
              <a:t>пример задачи</a:t>
            </a:r>
            <a:endParaRPr lang="ru-RU" sz="1600" dirty="0">
              <a:solidFill>
                <a:srgbClr val="00B050"/>
              </a:solidFill>
            </a:endParaRPr>
          </a:p>
        </p:txBody>
      </p:sp>
      <p:sp>
        <p:nvSpPr>
          <p:cNvPr id="77" name="Управляющая кнопка: домой 76">
            <a:hlinkClick r:id="rId4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899592" y="908720"/>
            <a:ext cx="2376264" cy="5040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srgbClr val="FF0000"/>
                </a:solidFill>
              </a:rPr>
              <a:t>основные понятия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707904" y="908720"/>
            <a:ext cx="2232248" cy="5040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            уравнение плоскости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467544" y="1628800"/>
            <a:ext cx="4968552" cy="4751387"/>
            <a:chOff x="467544" y="1628800"/>
            <a:chExt cx="4968552" cy="4751387"/>
          </a:xfrm>
        </p:grpSpPr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467544" y="1628800"/>
              <a:ext cx="187220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М (</a:t>
              </a: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x</a:t>
              </a:r>
              <a:r>
                <a:rPr kumimoji="0" lang="en-US" sz="20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0</a:t>
              </a:r>
              <a:r>
                <a:rPr kumimoji="0" lang="ru-RU" sz="20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; </a:t>
              </a: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у</a:t>
              </a:r>
              <a:r>
                <a:rPr kumimoji="0" lang="en-US" sz="20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0</a:t>
              </a: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; </a:t>
              </a: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z</a:t>
              </a:r>
              <a:r>
                <a:rPr kumimoji="0" lang="en-US" sz="2000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0</a:t>
              </a: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)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" name="Группа 20"/>
            <p:cNvGrpSpPr/>
            <p:nvPr/>
          </p:nvGrpSpPr>
          <p:grpSpPr>
            <a:xfrm>
              <a:off x="539552" y="1700808"/>
              <a:ext cx="4896544" cy="4679379"/>
              <a:chOff x="323528" y="1484784"/>
              <a:chExt cx="4896544" cy="4679379"/>
            </a:xfrm>
          </p:grpSpPr>
          <p:graphicFrame>
            <p:nvGraphicFramePr>
              <p:cNvPr id="43011" name="Object 2"/>
              <p:cNvGraphicFramePr>
                <a:graphicFrameLocks noChangeAspect="1"/>
              </p:cNvGraphicFramePr>
              <p:nvPr/>
            </p:nvGraphicFramePr>
            <p:xfrm>
              <a:off x="539552" y="5301208"/>
              <a:ext cx="3619450" cy="862955"/>
            </p:xfrm>
            <a:graphic>
              <a:graphicData uri="http://schemas.openxmlformats.org/presentationml/2006/ole">
                <p:oleObj spid="_x0000_s43011" name="Equation" r:id="rId7" imgW="1917700" imgH="457200" progId="">
                  <p:embed/>
                </p:oleObj>
              </a:graphicData>
            </a:graphic>
          </p:graphicFrame>
          <p:sp>
            <p:nvSpPr>
              <p:cNvPr id="66" name="Полилиния 65"/>
              <p:cNvSpPr/>
              <p:nvPr/>
            </p:nvSpPr>
            <p:spPr>
              <a:xfrm>
                <a:off x="611560" y="2780928"/>
                <a:ext cx="3888432" cy="1492595"/>
              </a:xfrm>
              <a:custGeom>
                <a:avLst/>
                <a:gdLst>
                  <a:gd name="connsiteX0" fmla="*/ 0 w 3057236"/>
                  <a:gd name="connsiteY0" fmla="*/ 1357746 h 1357746"/>
                  <a:gd name="connsiteX1" fmla="*/ 794327 w 3057236"/>
                  <a:gd name="connsiteY1" fmla="*/ 0 h 1357746"/>
                  <a:gd name="connsiteX2" fmla="*/ 3057236 w 3057236"/>
                  <a:gd name="connsiteY2" fmla="*/ 0 h 1357746"/>
                  <a:gd name="connsiteX3" fmla="*/ 2272145 w 3057236"/>
                  <a:gd name="connsiteY3" fmla="*/ 1311564 h 1357746"/>
                  <a:gd name="connsiteX4" fmla="*/ 0 w 3057236"/>
                  <a:gd name="connsiteY4" fmla="*/ 1357746 h 1357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7236" h="1357746">
                    <a:moveTo>
                      <a:pt x="0" y="1357746"/>
                    </a:moveTo>
                    <a:lnTo>
                      <a:pt x="794327" y="0"/>
                    </a:lnTo>
                    <a:lnTo>
                      <a:pt x="3057236" y="0"/>
                    </a:lnTo>
                    <a:lnTo>
                      <a:pt x="2272145" y="1311564"/>
                    </a:lnTo>
                    <a:lnTo>
                      <a:pt x="0" y="1357746"/>
                    </a:lnTo>
                    <a:close/>
                  </a:path>
                </a:pathLst>
              </a:custGeom>
              <a:solidFill>
                <a:srgbClr val="FF99FF">
                  <a:alpha val="55000"/>
                </a:srgbClr>
              </a:solidFill>
              <a:ln>
                <a:solidFill>
                  <a:srgbClr val="FF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7" name="Прямая соединительная линия 66"/>
              <p:cNvCxnSpPr/>
              <p:nvPr/>
            </p:nvCxnSpPr>
            <p:spPr>
              <a:xfrm>
                <a:off x="2555776" y="1484784"/>
                <a:ext cx="0" cy="1944216"/>
              </a:xfrm>
              <a:prstGeom prst="line">
                <a:avLst/>
              </a:prstGeom>
              <a:ln w="381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0" name="Picture 1"/>
              <p:cNvPicPr>
                <a:picLocks noChangeAspect="1" noChangeArrowheads="1"/>
              </p:cNvPicPr>
              <p:nvPr/>
            </p:nvPicPr>
            <p:blipFill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03848" y="3789040"/>
                <a:ext cx="200025" cy="409575"/>
              </a:xfrm>
              <a:prstGeom prst="rect">
                <a:avLst/>
              </a:prstGeom>
              <a:noFill/>
            </p:spPr>
          </p:pic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2123728" y="3284984"/>
                <a:ext cx="720080" cy="2880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Полилиния 74"/>
              <p:cNvSpPr/>
              <p:nvPr/>
            </p:nvSpPr>
            <p:spPr>
              <a:xfrm>
                <a:off x="2339752" y="3140968"/>
                <a:ext cx="216024" cy="238263"/>
              </a:xfrm>
              <a:custGeom>
                <a:avLst/>
                <a:gdLst>
                  <a:gd name="connsiteX0" fmla="*/ 175491 w 175491"/>
                  <a:gd name="connsiteY0" fmla="*/ 55418 h 166255"/>
                  <a:gd name="connsiteX1" fmla="*/ 9236 w 175491"/>
                  <a:gd name="connsiteY1" fmla="*/ 0 h 166255"/>
                  <a:gd name="connsiteX2" fmla="*/ 18473 w 175491"/>
                  <a:gd name="connsiteY2" fmla="*/ 166255 h 166255"/>
                  <a:gd name="connsiteX3" fmla="*/ 0 w 175491"/>
                  <a:gd name="connsiteY3" fmla="*/ 147782 h 166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491" h="166255">
                    <a:moveTo>
                      <a:pt x="175491" y="55418"/>
                    </a:moveTo>
                    <a:lnTo>
                      <a:pt x="9236" y="0"/>
                    </a:lnTo>
                    <a:lnTo>
                      <a:pt x="18473" y="166255"/>
                    </a:lnTo>
                    <a:lnTo>
                      <a:pt x="0" y="147782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8" name="Прямая соединительная линия 77"/>
              <p:cNvCxnSpPr/>
              <p:nvPr/>
            </p:nvCxnSpPr>
            <p:spPr>
              <a:xfrm flipV="1">
                <a:off x="2195736" y="3212976"/>
                <a:ext cx="720080" cy="4320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Полилиния 78"/>
              <p:cNvSpPr/>
              <p:nvPr/>
            </p:nvSpPr>
            <p:spPr>
              <a:xfrm>
                <a:off x="2555776" y="3140968"/>
                <a:ext cx="184727" cy="175491"/>
              </a:xfrm>
              <a:custGeom>
                <a:avLst/>
                <a:gdLst>
                  <a:gd name="connsiteX0" fmla="*/ 0 w 184727"/>
                  <a:gd name="connsiteY0" fmla="*/ 92364 h 175491"/>
                  <a:gd name="connsiteX1" fmla="*/ 166254 w 184727"/>
                  <a:gd name="connsiteY1" fmla="*/ 0 h 175491"/>
                  <a:gd name="connsiteX2" fmla="*/ 175490 w 184727"/>
                  <a:gd name="connsiteY2" fmla="*/ 175491 h 175491"/>
                  <a:gd name="connsiteX3" fmla="*/ 184727 w 184727"/>
                  <a:gd name="connsiteY3" fmla="*/ 166255 h 17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727" h="175491">
                    <a:moveTo>
                      <a:pt x="0" y="92364"/>
                    </a:moveTo>
                    <a:lnTo>
                      <a:pt x="166254" y="0"/>
                    </a:lnTo>
                    <a:lnTo>
                      <a:pt x="175490" y="175491"/>
                    </a:lnTo>
                    <a:lnTo>
                      <a:pt x="184727" y="166255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323528" y="4437112"/>
                <a:ext cx="482453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Расстояние от точки </a:t>
                </a:r>
              </a:p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до плоскости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ax + by + </a:t>
                </a:r>
                <a:r>
                  <a:rPr lang="en-US" sz="2000" dirty="0" err="1" smtClean="0">
                    <a:latin typeface="Times New Roman" pitchFamily="18" charset="0"/>
                    <a:cs typeface="Times New Roman" pitchFamily="18" charset="0"/>
                  </a:rPr>
                  <a:t>cz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+ d = 0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Rectangle 5"/>
              <p:cNvSpPr>
                <a:spLocks noChangeArrowheads="1"/>
              </p:cNvSpPr>
              <p:nvPr/>
            </p:nvSpPr>
            <p:spPr bwMode="auto">
              <a:xfrm>
                <a:off x="2699792" y="4437112"/>
                <a:ext cx="187220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М (</a:t>
                </a: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x</a:t>
                </a:r>
                <a:r>
                  <a:rPr kumimoji="0" lang="en-US" sz="20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0</a:t>
                </a:r>
                <a:r>
                  <a:rPr kumimoji="0" lang="ru-RU" sz="20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; </a:t>
                </a:r>
                <a:r>
                  <a:rPr kumimoji="0" 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у</a:t>
                </a:r>
                <a:r>
                  <a:rPr kumimoji="0" lang="en-US" sz="20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0</a:t>
                </a:r>
                <a:r>
                  <a:rPr kumimoji="0" 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; </a:t>
                </a:r>
                <a:r>
                  <a:rPr kumimoji="0" lang="en-US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z</a:t>
                </a:r>
                <a:r>
                  <a:rPr kumimoji="0" lang="en-US" sz="2000" b="0" i="0" u="none" strike="noStrike" cap="none" normalizeH="0" baseline="-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0</a:t>
                </a:r>
                <a:r>
                  <a:rPr kumimoji="0" lang="ru-RU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)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91" name="Рисунок 90" descr="btn_close.gif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4932040" y="1556792"/>
                <a:ext cx="288032" cy="296145"/>
              </a:xfrm>
              <a:prstGeom prst="rect">
                <a:avLst/>
              </a:prstGeom>
            </p:spPr>
          </p:pic>
        </p:grpSp>
      </p:grpSp>
      <p:grpSp>
        <p:nvGrpSpPr>
          <p:cNvPr id="25" name="Группа 24"/>
          <p:cNvGrpSpPr/>
          <p:nvPr/>
        </p:nvGrpSpPr>
        <p:grpSpPr>
          <a:xfrm>
            <a:off x="179512" y="1452786"/>
            <a:ext cx="7011480" cy="5405214"/>
            <a:chOff x="971600" y="620688"/>
            <a:chExt cx="7011480" cy="5405214"/>
          </a:xfrm>
        </p:grpSpPr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971600" y="620688"/>
              <a:ext cx="7011480" cy="5405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Рисунок 26" descr="btn_clos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96336" y="692696"/>
              <a:ext cx="288032" cy="296145"/>
            </a:xfrm>
            <a:prstGeom prst="rect">
              <a:avLst/>
            </a:prstGeom>
          </p:spPr>
        </p:pic>
      </p:grpSp>
      <p:grpSp>
        <p:nvGrpSpPr>
          <p:cNvPr id="28" name="Группа 27"/>
          <p:cNvGrpSpPr/>
          <p:nvPr/>
        </p:nvGrpSpPr>
        <p:grpSpPr>
          <a:xfrm>
            <a:off x="179512" y="1551558"/>
            <a:ext cx="6984776" cy="5306442"/>
            <a:chOff x="323528" y="620688"/>
            <a:chExt cx="6984776" cy="5306442"/>
          </a:xfrm>
        </p:grpSpPr>
        <p:pic>
          <p:nvPicPr>
            <p:cNvPr id="29" name="Picture 8"/>
            <p:cNvPicPr>
              <a:picLocks noChangeAspect="1" noChangeArrowheads="1"/>
            </p:cNvPicPr>
            <p:nvPr/>
          </p:nvPicPr>
          <p:blipFill>
            <a:blip r:embed="rId11" cstate="print"/>
            <a:srcRect l="1053" b="4165"/>
            <a:stretch>
              <a:fillRect/>
            </a:stretch>
          </p:blipFill>
          <p:spPr bwMode="auto">
            <a:xfrm>
              <a:off x="323528" y="620688"/>
              <a:ext cx="6984776" cy="5306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Рисунок 29" descr="btn_close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76256" y="692696"/>
              <a:ext cx="288032" cy="29614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Заголовок 1"/>
          <p:cNvSpPr txBox="1">
            <a:spLocks/>
          </p:cNvSpPr>
          <p:nvPr/>
        </p:nvSpPr>
        <p:spPr>
          <a:xfrm>
            <a:off x="179512" y="116632"/>
            <a:ext cx="8784976" cy="648072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683568" y="188640"/>
            <a:ext cx="798648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Расстояние между скрещивающимися прямыми</a:t>
            </a:r>
            <a:endParaRPr lang="ru-RU" sz="28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516216" y="836712"/>
            <a:ext cx="1944216" cy="5040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     </a:t>
            </a:r>
            <a:r>
              <a:rPr lang="ru-RU" sz="1600" dirty="0" smtClean="0">
                <a:solidFill>
                  <a:srgbClr val="00B050"/>
                </a:solidFill>
              </a:rPr>
              <a:t>пример задачи</a:t>
            </a:r>
            <a:endParaRPr lang="ru-RU" sz="1600" dirty="0">
              <a:solidFill>
                <a:srgbClr val="00B050"/>
              </a:solidFill>
            </a:endParaRPr>
          </a:p>
        </p:txBody>
      </p:sp>
      <p:sp>
        <p:nvSpPr>
          <p:cNvPr id="77" name="Управляющая кнопка: домой 76">
            <a:hlinkClick r:id="rId3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827584" y="836712"/>
            <a:ext cx="2376264" cy="5040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srgbClr val="FF0000"/>
                </a:solidFill>
              </a:rPr>
              <a:t>основные понятия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707904" y="836712"/>
            <a:ext cx="2304256" cy="5040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            уравнение плоскости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179512" y="1452786"/>
            <a:ext cx="7011480" cy="5405214"/>
            <a:chOff x="1475656" y="1452786"/>
            <a:chExt cx="7011480" cy="5405214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1475656" y="1452786"/>
              <a:ext cx="7011480" cy="5405214"/>
              <a:chOff x="4644008" y="620688"/>
              <a:chExt cx="7011480" cy="5405214"/>
            </a:xfrm>
          </p:grpSpPr>
          <p:pic>
            <p:nvPicPr>
              <p:cNvPr id="18" name="Рисунок 17" descr="btn_close.gif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596336" y="692696"/>
                <a:ext cx="288032" cy="296145"/>
              </a:xfrm>
              <a:prstGeom prst="rect">
                <a:avLst/>
              </a:prstGeom>
            </p:spPr>
          </p:pic>
          <p:pic>
            <p:nvPicPr>
              <p:cNvPr id="17" name="Picture 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644008" y="620688"/>
                <a:ext cx="7011480" cy="5405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" name="Рисунок 18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100392" y="1484784"/>
              <a:ext cx="288032" cy="296145"/>
            </a:xfrm>
            <a:prstGeom prst="rect">
              <a:avLst/>
            </a:prstGeom>
          </p:spPr>
        </p:pic>
      </p:grpSp>
      <p:grpSp>
        <p:nvGrpSpPr>
          <p:cNvPr id="21" name="Группа 20"/>
          <p:cNvGrpSpPr/>
          <p:nvPr/>
        </p:nvGrpSpPr>
        <p:grpSpPr>
          <a:xfrm>
            <a:off x="467544" y="1628800"/>
            <a:ext cx="5112568" cy="4837384"/>
            <a:chOff x="467544" y="1628800"/>
            <a:chExt cx="5112568" cy="4837384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467544" y="1628800"/>
              <a:ext cx="468052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altLang="ru-RU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Расстоянием между скрещивающимися прямыми </a:t>
              </a:r>
              <a:r>
                <a:rPr lang="ru-RU" altLang="ru-RU" dirty="0" smtClean="0">
                  <a:latin typeface="Times New Roman" pitchFamily="18" charset="0"/>
                  <a:cs typeface="Times New Roman" pitchFamily="18" charset="0"/>
                </a:rPr>
                <a:t>называется расстояние между одной из скрещивающихся прямых и плоскостью, проходящей через вторую прямую, параллельно первой</a:t>
              </a:r>
              <a:endParaRPr lang="ru-RU" dirty="0"/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 l="336" t="1369"/>
            <a:stretch>
              <a:fillRect/>
            </a:stretch>
          </p:blipFill>
          <p:spPr bwMode="auto">
            <a:xfrm>
              <a:off x="1547664" y="3140968"/>
              <a:ext cx="3168352" cy="2609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87624" y="5805264"/>
              <a:ext cx="4032448" cy="660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Рисунок 25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92080" y="1628800"/>
              <a:ext cx="288032" cy="296145"/>
            </a:xfrm>
            <a:prstGeom prst="rect">
              <a:avLst/>
            </a:prstGeom>
          </p:spPr>
        </p:pic>
      </p:grpSp>
      <p:grpSp>
        <p:nvGrpSpPr>
          <p:cNvPr id="27" name="Группа 26"/>
          <p:cNvGrpSpPr/>
          <p:nvPr/>
        </p:nvGrpSpPr>
        <p:grpSpPr>
          <a:xfrm>
            <a:off x="107504" y="1581619"/>
            <a:ext cx="7200800" cy="5276381"/>
            <a:chOff x="467544" y="1412776"/>
            <a:chExt cx="7200800" cy="5276381"/>
          </a:xfrm>
        </p:grpSpPr>
        <p:pic>
          <p:nvPicPr>
            <p:cNvPr id="28" name="Picture 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67544" y="1412776"/>
              <a:ext cx="7200800" cy="5276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Рисунок 28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36296" y="1484784"/>
              <a:ext cx="288032" cy="29614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Заголовок 1"/>
          <p:cNvSpPr txBox="1">
            <a:spLocks/>
          </p:cNvSpPr>
          <p:nvPr/>
        </p:nvSpPr>
        <p:spPr>
          <a:xfrm>
            <a:off x="179512" y="116632"/>
            <a:ext cx="8784976" cy="648072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2560687" y="188640"/>
            <a:ext cx="423224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Угол  между  прямыми</a:t>
            </a:r>
            <a:endParaRPr lang="ru-RU" sz="32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915816" y="908720"/>
            <a:ext cx="1944216" cy="4320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     </a:t>
            </a:r>
            <a:r>
              <a:rPr lang="ru-RU" sz="1600" dirty="0" smtClean="0">
                <a:solidFill>
                  <a:srgbClr val="00B050"/>
                </a:solidFill>
              </a:rPr>
              <a:t>пример задачи</a:t>
            </a:r>
            <a:endParaRPr lang="ru-RU" sz="1600" dirty="0">
              <a:solidFill>
                <a:srgbClr val="00B050"/>
              </a:solidFill>
            </a:endParaRPr>
          </a:p>
        </p:txBody>
      </p:sp>
      <p:sp>
        <p:nvSpPr>
          <p:cNvPr id="77" name="Управляющая кнопка: домой 76">
            <a:hlinkClick r:id="rId3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467544" y="908720"/>
            <a:ext cx="2304256" cy="4320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srgbClr val="FF0000"/>
                </a:solidFill>
              </a:rPr>
              <a:t>основные понятия</a:t>
            </a:r>
            <a:endParaRPr lang="ru-RU" sz="1600" dirty="0">
              <a:solidFill>
                <a:srgbClr val="FF0000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07504" y="1844824"/>
            <a:ext cx="6949976" cy="4071243"/>
            <a:chOff x="107504" y="1844824"/>
            <a:chExt cx="6949976" cy="4071243"/>
          </a:xfrm>
        </p:grpSpPr>
        <p:pic>
          <p:nvPicPr>
            <p:cNvPr id="78849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7504" y="1844824"/>
              <a:ext cx="6949976" cy="4071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8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16216" y="1988840"/>
              <a:ext cx="327829" cy="3632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</p:pic>
      </p:grpSp>
      <p:grpSp>
        <p:nvGrpSpPr>
          <p:cNvPr id="12" name="Группа 11"/>
          <p:cNvGrpSpPr/>
          <p:nvPr/>
        </p:nvGrpSpPr>
        <p:grpSpPr>
          <a:xfrm>
            <a:off x="0" y="1484784"/>
            <a:ext cx="8153400" cy="5248275"/>
            <a:chOff x="0" y="1484784"/>
            <a:chExt cx="8153400" cy="5248275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1484784"/>
              <a:ext cx="8153400" cy="524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Рисунок 13" descr="btn_close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668344" y="1628800"/>
              <a:ext cx="327829" cy="36321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Заголовок 1"/>
          <p:cNvSpPr txBox="1">
            <a:spLocks/>
          </p:cNvSpPr>
          <p:nvPr/>
        </p:nvSpPr>
        <p:spPr>
          <a:xfrm>
            <a:off x="179512" y="116632"/>
            <a:ext cx="8784976" cy="648072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922700" y="188640"/>
            <a:ext cx="550823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Угол между прямой и плоскостью</a:t>
            </a:r>
            <a:endParaRPr lang="ru-RU" sz="28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915816" y="836712"/>
            <a:ext cx="1944216" cy="5040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     </a:t>
            </a:r>
            <a:r>
              <a:rPr lang="ru-RU" sz="1600" dirty="0" smtClean="0">
                <a:solidFill>
                  <a:srgbClr val="00B050"/>
                </a:solidFill>
              </a:rPr>
              <a:t>пример задачи</a:t>
            </a:r>
            <a:endParaRPr lang="ru-RU" sz="1600" dirty="0">
              <a:solidFill>
                <a:srgbClr val="00B050"/>
              </a:solidFill>
            </a:endParaRPr>
          </a:p>
        </p:txBody>
      </p:sp>
      <p:sp>
        <p:nvSpPr>
          <p:cNvPr id="77" name="Управляющая кнопка: домой 76">
            <a:hlinkClick r:id="rId4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323528" y="836712"/>
            <a:ext cx="2376264" cy="5040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srgbClr val="FF0000"/>
                </a:solidFill>
              </a:rPr>
              <a:t>основные понятия</a:t>
            </a:r>
            <a:endParaRPr lang="ru-RU" sz="1600" dirty="0">
              <a:solidFill>
                <a:srgbClr val="FF0000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251520" y="1628800"/>
            <a:ext cx="7412269" cy="4641104"/>
            <a:chOff x="251520" y="1628800"/>
            <a:chExt cx="7412269" cy="4641104"/>
          </a:xfrm>
        </p:grpSpPr>
        <p:pic>
          <p:nvPicPr>
            <p:cNvPr id="100359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1520" y="1628800"/>
              <a:ext cx="7381330" cy="4641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Рисунок 18" descr="btn_close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380312" y="1628800"/>
              <a:ext cx="283477" cy="317809"/>
            </a:xfrm>
            <a:prstGeom prst="rect">
              <a:avLst/>
            </a:prstGeom>
          </p:spPr>
        </p:pic>
      </p:grpSp>
      <p:grpSp>
        <p:nvGrpSpPr>
          <p:cNvPr id="11" name="Группа 10"/>
          <p:cNvGrpSpPr/>
          <p:nvPr/>
        </p:nvGrpSpPr>
        <p:grpSpPr>
          <a:xfrm>
            <a:off x="0" y="1796474"/>
            <a:ext cx="8280424" cy="5061526"/>
            <a:chOff x="108000" y="1582184"/>
            <a:chExt cx="8280424" cy="5061526"/>
          </a:xfrm>
        </p:grpSpPr>
        <p:grpSp>
          <p:nvGrpSpPr>
            <p:cNvPr id="12" name="Группа 50"/>
            <p:cNvGrpSpPr/>
            <p:nvPr/>
          </p:nvGrpSpPr>
          <p:grpSpPr>
            <a:xfrm>
              <a:off x="108000" y="1582184"/>
              <a:ext cx="8280424" cy="5061526"/>
              <a:chOff x="108000" y="928670"/>
              <a:chExt cx="5286380" cy="5715040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43" name="Прямоугольник 42"/>
              <p:cNvSpPr/>
              <p:nvPr/>
            </p:nvSpPr>
            <p:spPr>
              <a:xfrm>
                <a:off x="108000" y="928670"/>
                <a:ext cx="5286380" cy="5715040"/>
              </a:xfrm>
              <a:prstGeom prst="rect">
                <a:avLst/>
              </a:prstGeom>
              <a:grpFill/>
              <a:ln w="635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08000" y="981305"/>
                <a:ext cx="5286380" cy="72978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r>
                  <a:rPr lang="ru-RU" altLang="ru-RU" dirty="0" smtClean="0">
                    <a:latin typeface="Times New Roman" pitchFamily="18" charset="0"/>
                    <a:cs typeface="Times New Roman" pitchFamily="18" charset="0"/>
                  </a:rPr>
                  <a:t>В правильной четырехугольной пирамиде ребро основания равно 4, а высота – 6. Найдите  угол между прямой ВЕ, где Е- середина </a:t>
                </a:r>
                <a:r>
                  <a:rPr lang="en-US" altLang="ru-RU" dirty="0" smtClean="0">
                    <a:latin typeface="Times New Roman" pitchFamily="18" charset="0"/>
                    <a:cs typeface="Times New Roman" pitchFamily="18" charset="0"/>
                  </a:rPr>
                  <a:t>SC</a:t>
                </a:r>
                <a:r>
                  <a:rPr lang="ru-RU" altLang="ru-RU" dirty="0" smtClean="0">
                    <a:latin typeface="Times New Roman" pitchFamily="18" charset="0"/>
                    <a:cs typeface="Times New Roman" pitchFamily="18" charset="0"/>
                  </a:rPr>
                  <a:t> и плоскостью (А</a:t>
                </a:r>
                <a:r>
                  <a:rPr lang="en-US" altLang="ru-RU" dirty="0" smtClean="0">
                    <a:latin typeface="Times New Roman" pitchFamily="18" charset="0"/>
                    <a:cs typeface="Times New Roman" pitchFamily="18" charset="0"/>
                  </a:rPr>
                  <a:t>DS</a:t>
                </a:r>
                <a:r>
                  <a:rPr lang="ru-RU" altLang="ru-RU" dirty="0" smtClean="0">
                    <a:latin typeface="Times New Roman" pitchFamily="18" charset="0"/>
                    <a:cs typeface="Times New Roman" pitchFamily="18" charset="0"/>
                  </a:rPr>
                  <a:t>).</a:t>
                </a:r>
                <a:endParaRPr lang="ru-RU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3" name="Рисунок 12" descr="4-пир-1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5536" y="2420888"/>
              <a:ext cx="2808312" cy="3063613"/>
            </a:xfrm>
            <a:prstGeom prst="rect">
              <a:avLst/>
            </a:prstGeom>
          </p:spPr>
        </p:pic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1547664" y="2564904"/>
              <a:ext cx="288032" cy="1800200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395536" y="4365104"/>
              <a:ext cx="1080120" cy="576064"/>
            </a:xfrm>
            <a:prstGeom prst="line">
              <a:avLst/>
            </a:prstGeom>
            <a:ln w="19050">
              <a:solidFill>
                <a:srgbClr val="00206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395536" y="2492896"/>
              <a:ext cx="1440160" cy="2448272"/>
            </a:xfrm>
            <a:prstGeom prst="line">
              <a:avLst/>
            </a:prstGeom>
            <a:ln w="19050">
              <a:solidFill>
                <a:srgbClr val="00206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endCxn id="28" idx="2"/>
            </p:cNvCxnSpPr>
            <p:nvPr/>
          </p:nvCxnSpPr>
          <p:spPr>
            <a:xfrm flipV="1">
              <a:off x="2123728" y="3582308"/>
              <a:ext cx="391713" cy="1862916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 flipV="1">
              <a:off x="1835696" y="2204864"/>
              <a:ext cx="0" cy="2592288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755576" y="4365104"/>
              <a:ext cx="2520280" cy="1080120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flipH="1">
              <a:off x="755576" y="4293096"/>
              <a:ext cx="1728192" cy="1296144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979712" y="2276872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endParaRPr lang="ru-RU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475656" y="2348880"/>
              <a:ext cx="31290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S</a:t>
              </a:r>
              <a:endParaRPr lang="ru-RU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79512" y="4581128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1907704" y="5373216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131840" y="4653136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1259632" y="4005064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339752" y="3212976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ru-RU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29" name="Object 2"/>
            <p:cNvGraphicFramePr>
              <a:graphicFrameLocks noChangeAspect="1"/>
            </p:cNvGraphicFramePr>
            <p:nvPr/>
          </p:nvGraphicFramePr>
          <p:xfrm>
            <a:off x="2987824" y="2348880"/>
            <a:ext cx="997272" cy="362751"/>
          </p:xfrm>
          <a:graphic>
            <a:graphicData uri="http://schemas.openxmlformats.org/presentationml/2006/ole">
              <p:oleObj spid="_x0000_s118785" name="Equation" r:id="rId9" imgW="698197" imgH="253890" progId="">
                <p:embed/>
              </p:oleObj>
            </a:graphicData>
          </a:graphic>
        </p:graphicFrame>
        <p:graphicFrame>
          <p:nvGraphicFramePr>
            <p:cNvPr id="30" name="Object 3"/>
            <p:cNvGraphicFramePr>
              <a:graphicFrameLocks noChangeAspect="1"/>
            </p:cNvGraphicFramePr>
            <p:nvPr/>
          </p:nvGraphicFramePr>
          <p:xfrm>
            <a:off x="2987824" y="3068960"/>
            <a:ext cx="1133375" cy="360040"/>
          </p:xfrm>
          <a:graphic>
            <a:graphicData uri="http://schemas.openxmlformats.org/presentationml/2006/ole">
              <p:oleObj spid="_x0000_s118786" name="Equation" r:id="rId10" imgW="799753" imgH="253890" progId="">
                <p:embed/>
              </p:oleObj>
            </a:graphicData>
          </a:graphic>
        </p:graphicFrame>
        <p:graphicFrame>
          <p:nvGraphicFramePr>
            <p:cNvPr id="31" name="Object 4"/>
            <p:cNvGraphicFramePr>
              <a:graphicFrameLocks noChangeAspect="1"/>
            </p:cNvGraphicFramePr>
            <p:nvPr/>
          </p:nvGraphicFramePr>
          <p:xfrm>
            <a:off x="2987824" y="2708920"/>
            <a:ext cx="968251" cy="403655"/>
          </p:xfrm>
          <a:graphic>
            <a:graphicData uri="http://schemas.openxmlformats.org/presentationml/2006/ole">
              <p:oleObj spid="_x0000_s118787" name="Equation" r:id="rId11" imgW="609336" imgH="253890" progId="">
                <p:embed/>
              </p:oleObj>
            </a:graphicData>
          </a:graphic>
        </p:graphicFrame>
        <p:graphicFrame>
          <p:nvGraphicFramePr>
            <p:cNvPr id="32" name="Object 6"/>
            <p:cNvGraphicFramePr>
              <a:graphicFrameLocks noChangeAspect="1"/>
            </p:cNvGraphicFramePr>
            <p:nvPr/>
          </p:nvGraphicFramePr>
          <p:xfrm>
            <a:off x="4139952" y="2348880"/>
            <a:ext cx="1853722" cy="1000332"/>
          </p:xfrm>
          <a:graphic>
            <a:graphicData uri="http://schemas.openxmlformats.org/presentationml/2006/ole">
              <p:oleObj spid="_x0000_s118788" name="Equation" r:id="rId12" imgW="1104900" imgH="711200" progId="">
                <p:embed/>
              </p:oleObj>
            </a:graphicData>
          </a:graphic>
        </p:graphicFrame>
        <p:graphicFrame>
          <p:nvGraphicFramePr>
            <p:cNvPr id="33" name="Object 7"/>
            <p:cNvGraphicFramePr>
              <a:graphicFrameLocks noChangeAspect="1"/>
            </p:cNvGraphicFramePr>
            <p:nvPr/>
          </p:nvGraphicFramePr>
          <p:xfrm>
            <a:off x="6084168" y="2132856"/>
            <a:ext cx="908199" cy="1405855"/>
          </p:xfrm>
          <a:graphic>
            <a:graphicData uri="http://schemas.openxmlformats.org/presentationml/2006/ole">
              <p:oleObj spid="_x0000_s118789" name="Equation" r:id="rId13" imgW="660400" imgH="1219200" progId="">
                <p:embed/>
              </p:oleObj>
            </a:graphicData>
          </a:graphic>
        </p:graphicFrame>
        <p:graphicFrame>
          <p:nvGraphicFramePr>
            <p:cNvPr id="34" name="Object 9"/>
            <p:cNvGraphicFramePr>
              <a:graphicFrameLocks noChangeAspect="1"/>
            </p:cNvGraphicFramePr>
            <p:nvPr/>
          </p:nvGraphicFramePr>
          <p:xfrm>
            <a:off x="3059832" y="3501008"/>
            <a:ext cx="2016223" cy="358898"/>
          </p:xfrm>
          <a:graphic>
            <a:graphicData uri="http://schemas.openxmlformats.org/presentationml/2006/ole">
              <p:oleObj spid="_x0000_s118790" name="Equation" r:id="rId14" imgW="1143000" imgH="203200" progId="">
                <p:embed/>
              </p:oleObj>
            </a:graphicData>
          </a:graphic>
        </p:graphicFrame>
        <p:graphicFrame>
          <p:nvGraphicFramePr>
            <p:cNvPr id="35" name="Object 3"/>
            <p:cNvGraphicFramePr>
              <a:graphicFrameLocks noChangeAspect="1"/>
            </p:cNvGraphicFramePr>
            <p:nvPr/>
          </p:nvGraphicFramePr>
          <p:xfrm>
            <a:off x="3491880" y="3861048"/>
            <a:ext cx="1224136" cy="417867"/>
          </p:xfrm>
          <a:graphic>
            <a:graphicData uri="http://schemas.openxmlformats.org/presentationml/2006/ole">
              <p:oleObj spid="_x0000_s118791" name="Equation" r:id="rId15" imgW="660113" imgH="266584" progId="">
                <p:embed/>
              </p:oleObj>
            </a:graphicData>
          </a:graphic>
        </p:graphicFrame>
        <p:graphicFrame>
          <p:nvGraphicFramePr>
            <p:cNvPr id="36" name="Object 4"/>
            <p:cNvGraphicFramePr>
              <a:graphicFrameLocks noChangeAspect="1"/>
            </p:cNvGraphicFramePr>
            <p:nvPr/>
          </p:nvGraphicFramePr>
          <p:xfrm>
            <a:off x="3419872" y="4221088"/>
            <a:ext cx="1232176" cy="431478"/>
          </p:xfrm>
          <a:graphic>
            <a:graphicData uri="http://schemas.openxmlformats.org/presentationml/2006/ole">
              <p:oleObj spid="_x0000_s118792" name="Equation" r:id="rId16" imgW="761669" imgH="266584" progId="">
                <p:embed/>
              </p:oleObj>
            </a:graphicData>
          </a:graphic>
        </p:graphicFrame>
        <p:sp>
          <p:nvSpPr>
            <p:cNvPr id="37" name="TextBox 36"/>
            <p:cNvSpPr txBox="1"/>
            <p:nvPr/>
          </p:nvSpPr>
          <p:spPr>
            <a:xfrm>
              <a:off x="5076056" y="3501008"/>
              <a:ext cx="3024336" cy="338554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ru-RU" altLang="ru-RU" sz="1600" dirty="0" smtClean="0">
                  <a:latin typeface="Times New Roman" pitchFamily="18" charset="0"/>
                  <a:cs typeface="Times New Roman" pitchFamily="18" charset="0"/>
                </a:rPr>
                <a:t>-  уравнение плоскости (А</a:t>
              </a:r>
              <a:r>
                <a:rPr lang="en-US" altLang="ru-RU" sz="1600" dirty="0" smtClean="0">
                  <a:latin typeface="Times New Roman" pitchFamily="18" charset="0"/>
                  <a:cs typeface="Times New Roman" pitchFamily="18" charset="0"/>
                </a:rPr>
                <a:t>DS</a:t>
              </a:r>
              <a:r>
                <a:rPr lang="ru-RU" altLang="ru-RU" sz="16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600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38" name="Object 5"/>
            <p:cNvGraphicFramePr>
              <a:graphicFrameLocks noChangeAspect="1"/>
            </p:cNvGraphicFramePr>
            <p:nvPr/>
          </p:nvGraphicFramePr>
          <p:xfrm>
            <a:off x="3563888" y="4653136"/>
            <a:ext cx="1060039" cy="416694"/>
          </p:xfrm>
          <a:graphic>
            <a:graphicData uri="http://schemas.openxmlformats.org/presentationml/2006/ole">
              <p:oleObj spid="_x0000_s118793" name="Equation" r:id="rId17" imgW="774364" imgH="304668" progId="">
                <p:embed/>
              </p:oleObj>
            </a:graphicData>
          </a:graphic>
        </p:graphicFrame>
        <p:graphicFrame>
          <p:nvGraphicFramePr>
            <p:cNvPr id="39" name="Object 6"/>
            <p:cNvGraphicFramePr>
              <a:graphicFrameLocks noChangeAspect="1"/>
            </p:cNvGraphicFramePr>
            <p:nvPr/>
          </p:nvGraphicFramePr>
          <p:xfrm>
            <a:off x="3563888" y="5157192"/>
            <a:ext cx="3672086" cy="762147"/>
          </p:xfrm>
          <a:graphic>
            <a:graphicData uri="http://schemas.openxmlformats.org/presentationml/2006/ole">
              <p:oleObj spid="_x0000_s118794" name="Equation" r:id="rId18" imgW="2692400" imgH="558800" progId="">
                <p:embed/>
              </p:oleObj>
            </a:graphicData>
          </a:graphic>
        </p:graphicFrame>
        <p:graphicFrame>
          <p:nvGraphicFramePr>
            <p:cNvPr id="40" name="Object 7"/>
            <p:cNvGraphicFramePr>
              <a:graphicFrameLocks noChangeAspect="1"/>
            </p:cNvGraphicFramePr>
            <p:nvPr/>
          </p:nvGraphicFramePr>
          <p:xfrm>
            <a:off x="7308304" y="5301208"/>
            <a:ext cx="652637" cy="525314"/>
          </p:xfrm>
          <a:graphic>
            <a:graphicData uri="http://schemas.openxmlformats.org/presentationml/2006/ole">
              <p:oleObj spid="_x0000_s118795" name="Equation" r:id="rId19" imgW="520700" imgH="419100" progId="">
                <p:embed/>
              </p:oleObj>
            </a:graphicData>
          </a:graphic>
        </p:graphicFrame>
        <p:graphicFrame>
          <p:nvGraphicFramePr>
            <p:cNvPr id="41" name="Object 8"/>
            <p:cNvGraphicFramePr>
              <a:graphicFrameLocks noChangeAspect="1"/>
            </p:cNvGraphicFramePr>
            <p:nvPr/>
          </p:nvGraphicFramePr>
          <p:xfrm>
            <a:off x="3491880" y="5949280"/>
            <a:ext cx="1443798" cy="589062"/>
          </p:xfrm>
          <a:graphic>
            <a:graphicData uri="http://schemas.openxmlformats.org/presentationml/2006/ole">
              <p:oleObj spid="_x0000_s118796" name="Equation" r:id="rId20" imgW="1028700" imgH="419100" progId="">
                <p:embed/>
              </p:oleObj>
            </a:graphicData>
          </a:graphic>
        </p:graphicFrame>
        <p:pic>
          <p:nvPicPr>
            <p:cNvPr id="42" name="Рисунок 41" descr="btn_close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00392" y="1628800"/>
              <a:ext cx="283477" cy="31780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Группа 53"/>
          <p:cNvGrpSpPr/>
          <p:nvPr/>
        </p:nvGrpSpPr>
        <p:grpSpPr>
          <a:xfrm>
            <a:off x="323528" y="1452786"/>
            <a:ext cx="7011480" cy="5405214"/>
            <a:chOff x="971600" y="620688"/>
            <a:chExt cx="7011480" cy="5405214"/>
          </a:xfrm>
        </p:grpSpPr>
        <p:pic>
          <p:nvPicPr>
            <p:cNvPr id="55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620688"/>
              <a:ext cx="7011480" cy="5405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6" name="Рисунок 55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96336" y="692696"/>
              <a:ext cx="288032" cy="296145"/>
            </a:xfrm>
            <a:prstGeom prst="rect">
              <a:avLst/>
            </a:prstGeom>
          </p:spPr>
        </p:pic>
      </p:grpSp>
      <p:sp>
        <p:nvSpPr>
          <p:cNvPr id="65" name="Заголовок 1"/>
          <p:cNvSpPr txBox="1">
            <a:spLocks/>
          </p:cNvSpPr>
          <p:nvPr/>
        </p:nvSpPr>
        <p:spPr>
          <a:xfrm>
            <a:off x="179512" y="116632"/>
            <a:ext cx="8784976" cy="648072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2599969" y="188640"/>
            <a:ext cx="41537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Угол между плоскостями</a:t>
            </a:r>
            <a:endParaRPr lang="ru-RU" sz="28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74" name="Прямоугольник 73">
            <a:hlinkClick r:id="rId5" action="ppaction://hlinksldjump"/>
          </p:cNvPr>
          <p:cNvSpPr/>
          <p:nvPr/>
        </p:nvSpPr>
        <p:spPr>
          <a:xfrm>
            <a:off x="6444208" y="836712"/>
            <a:ext cx="2016224" cy="5040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B050"/>
                </a:solidFill>
              </a:rPr>
              <a:t>     </a:t>
            </a:r>
            <a:r>
              <a:rPr lang="ru-RU" sz="1600" dirty="0" smtClean="0">
                <a:solidFill>
                  <a:srgbClr val="00B050"/>
                </a:solidFill>
              </a:rPr>
              <a:t>пример задачи</a:t>
            </a:r>
            <a:endParaRPr lang="ru-RU" sz="1600" dirty="0">
              <a:solidFill>
                <a:srgbClr val="00B050"/>
              </a:solidFill>
            </a:endParaRPr>
          </a:p>
        </p:txBody>
      </p:sp>
      <p:sp>
        <p:nvSpPr>
          <p:cNvPr id="77" name="Управляющая кнопка: домой 76">
            <a:hlinkClick r:id="rId7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827584" y="836712"/>
            <a:ext cx="2376264" cy="50405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srgbClr val="FF0000"/>
                </a:solidFill>
              </a:rPr>
              <a:t>основные понятия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635896" y="836712"/>
            <a:ext cx="2232248" cy="5040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            уравнение плоскости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79512" y="1628800"/>
            <a:ext cx="8010539" cy="4844802"/>
            <a:chOff x="179512" y="1628800"/>
            <a:chExt cx="8010539" cy="4844802"/>
          </a:xfrm>
        </p:grpSpPr>
        <p:pic>
          <p:nvPicPr>
            <p:cNvPr id="106498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79512" y="1628800"/>
              <a:ext cx="8010539" cy="4844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0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12360" y="1700808"/>
              <a:ext cx="283477" cy="317809"/>
            </a:xfrm>
            <a:prstGeom prst="rect">
              <a:avLst/>
            </a:prstGeom>
          </p:spPr>
        </p:pic>
      </p:grpSp>
      <p:grpSp>
        <p:nvGrpSpPr>
          <p:cNvPr id="12" name="Группа 11"/>
          <p:cNvGrpSpPr/>
          <p:nvPr/>
        </p:nvGrpSpPr>
        <p:grpSpPr>
          <a:xfrm>
            <a:off x="0" y="1556792"/>
            <a:ext cx="8023829" cy="5167646"/>
            <a:chOff x="0" y="1556792"/>
            <a:chExt cx="8023829" cy="5167646"/>
          </a:xfrm>
        </p:grpSpPr>
        <p:grpSp>
          <p:nvGrpSpPr>
            <p:cNvPr id="13" name="Группа 35"/>
            <p:cNvGrpSpPr/>
            <p:nvPr/>
          </p:nvGrpSpPr>
          <p:grpSpPr>
            <a:xfrm>
              <a:off x="0" y="1556792"/>
              <a:ext cx="7996099" cy="5167646"/>
              <a:chOff x="108000" y="900000"/>
              <a:chExt cx="5288504" cy="5743710"/>
            </a:xfrm>
          </p:grpSpPr>
          <p:sp>
            <p:nvSpPr>
              <p:cNvPr id="52" name="Прямоугольник 51"/>
              <p:cNvSpPr/>
              <p:nvPr/>
            </p:nvSpPr>
            <p:spPr>
              <a:xfrm>
                <a:off x="108000" y="928670"/>
                <a:ext cx="5286380" cy="5715040"/>
              </a:xfrm>
              <a:prstGeom prst="rect">
                <a:avLst/>
              </a:prstGeom>
              <a:solidFill>
                <a:srgbClr val="FFFFB3"/>
              </a:solidFill>
              <a:ln w="635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108000" y="900000"/>
                <a:ext cx="5288504" cy="4447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В единичном кубе найдите  угол между плоскостями (АС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US" sz="2000" baseline="-25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) и (В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DC</a:t>
                </a:r>
                <a:r>
                  <a:rPr lang="en-US" sz="2000" baseline="-25000" dirty="0" smtClean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4" name="Рисунок 13" descr="четырех_прям.JPG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115616" y="2564904"/>
              <a:ext cx="2045510" cy="2872907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/>
          </p:nvSpPr>
          <p:spPr>
            <a:xfrm>
              <a:off x="755576" y="4437112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267744" y="5229200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131840" y="4437112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547664" y="3861048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b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755576" y="2708920"/>
              <a:ext cx="4283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ru-RU" b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2123728" y="2924944"/>
              <a:ext cx="4283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ru-RU" b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131840" y="2780928"/>
              <a:ext cx="4283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ru-RU" b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051720" y="2204864"/>
              <a:ext cx="4283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ru-RU" b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Прямая со стрелкой 22"/>
            <p:cNvCxnSpPr/>
            <p:nvPr/>
          </p:nvCxnSpPr>
          <p:spPr>
            <a:xfrm flipV="1">
              <a:off x="2051720" y="2132856"/>
              <a:ext cx="0" cy="2016224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835696" y="1844824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endParaRPr lang="ru-RU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Прямая со стрелкой 24"/>
            <p:cNvCxnSpPr/>
            <p:nvPr/>
          </p:nvCxnSpPr>
          <p:spPr>
            <a:xfrm>
              <a:off x="2051720" y="4221088"/>
              <a:ext cx="1512168" cy="792088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491880" y="465313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 flipH="1">
              <a:off x="683568" y="4221088"/>
              <a:ext cx="1368152" cy="936104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827584" y="4941168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3779912" y="1988840"/>
              <a:ext cx="187166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ru-RU" sz="2000" dirty="0">
                  <a:latin typeface="Times New Roman" pitchFamily="18" charset="0"/>
                  <a:cs typeface="Times New Roman" pitchFamily="18" charset="0"/>
                </a:rPr>
                <a:t>A (1; 0; 0)</a:t>
              </a:r>
              <a:endParaRPr lang="ru-RU" alt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5148064" y="1988840"/>
              <a:ext cx="18732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ru-RU" sz="2000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alt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ru-RU" sz="2000" dirty="0">
                  <a:latin typeface="Times New Roman" pitchFamily="18" charset="0"/>
                  <a:cs typeface="Times New Roman" pitchFamily="18" charset="0"/>
                </a:rPr>
                <a:t>(0; 0; 1)</a:t>
              </a:r>
              <a:endParaRPr lang="ru-RU" alt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3851920" y="3717032"/>
              <a:ext cx="18716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ru-RU" sz="2000" dirty="0">
                  <a:latin typeface="Times New Roman" pitchFamily="18" charset="0"/>
                  <a:cs typeface="Times New Roman" pitchFamily="18" charset="0"/>
                </a:rPr>
                <a:t>D (0; 0; 0)</a:t>
              </a:r>
              <a:endParaRPr lang="ru-RU" alt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5148064" y="3717032"/>
              <a:ext cx="18716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ru-RU" sz="2000" dirty="0">
                  <a:latin typeface="Times New Roman" pitchFamily="18" charset="0"/>
                  <a:cs typeface="Times New Roman" pitchFamily="18" charset="0"/>
                </a:rPr>
                <a:t>B (1; 1; 0)</a:t>
              </a:r>
              <a:endParaRPr lang="ru-RU" alt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3" name="Object 6"/>
            <p:cNvGraphicFramePr>
              <a:graphicFrameLocks noChangeAspect="1"/>
            </p:cNvGraphicFramePr>
            <p:nvPr/>
          </p:nvGraphicFramePr>
          <p:xfrm>
            <a:off x="6228184" y="2564904"/>
            <a:ext cx="1728192" cy="363604"/>
          </p:xfrm>
          <a:graphic>
            <a:graphicData uri="http://schemas.openxmlformats.org/presentationml/2006/ole">
              <p:oleObj spid="_x0000_s108545" name="Equation" r:id="rId12" imgW="965200" imgH="203200" progId="">
                <p:embed/>
              </p:oleObj>
            </a:graphicData>
          </a:graphic>
        </p:graphicFrame>
        <p:graphicFrame>
          <p:nvGraphicFramePr>
            <p:cNvPr id="34" name="Object 11"/>
            <p:cNvGraphicFramePr>
              <a:graphicFrameLocks noChangeAspect="1"/>
            </p:cNvGraphicFramePr>
            <p:nvPr/>
          </p:nvGraphicFramePr>
          <p:xfrm>
            <a:off x="6228184" y="4437112"/>
            <a:ext cx="1512168" cy="389088"/>
          </p:xfrm>
          <a:graphic>
            <a:graphicData uri="http://schemas.openxmlformats.org/presentationml/2006/ole">
              <p:oleObj spid="_x0000_s108546" name="Equation" r:id="rId13" imgW="787058" imgH="203112" progId="">
                <p:embed/>
              </p:oleObj>
            </a:graphicData>
          </a:graphic>
        </p:graphicFrame>
        <p:graphicFrame>
          <p:nvGraphicFramePr>
            <p:cNvPr id="35" name="Object 7"/>
            <p:cNvGraphicFramePr>
              <a:graphicFrameLocks noChangeAspect="1"/>
            </p:cNvGraphicFramePr>
            <p:nvPr/>
          </p:nvGraphicFramePr>
          <p:xfrm>
            <a:off x="4716016" y="3284984"/>
            <a:ext cx="2449405" cy="463204"/>
          </p:xfrm>
          <a:graphic>
            <a:graphicData uri="http://schemas.openxmlformats.org/presentationml/2006/ole">
              <p:oleObj spid="_x0000_s108547" name="Equation" r:id="rId14" imgW="1193282" imgH="266584" progId="">
                <p:embed/>
              </p:oleObj>
            </a:graphicData>
          </a:graphic>
        </p:graphicFrame>
        <p:graphicFrame>
          <p:nvGraphicFramePr>
            <p:cNvPr id="36" name="Object 12"/>
            <p:cNvGraphicFramePr>
              <a:graphicFrameLocks noChangeAspect="1"/>
            </p:cNvGraphicFramePr>
            <p:nvPr/>
          </p:nvGraphicFramePr>
          <p:xfrm>
            <a:off x="4788024" y="5157192"/>
            <a:ext cx="2520280" cy="452418"/>
          </p:xfrm>
          <a:graphic>
            <a:graphicData uri="http://schemas.openxmlformats.org/presentationml/2006/ole">
              <p:oleObj spid="_x0000_s108548" name="Equation" r:id="rId15" imgW="1256755" imgH="266584" progId="">
                <p:embed/>
              </p:oleObj>
            </a:graphicData>
          </a:graphic>
        </p:graphicFrame>
        <p:graphicFrame>
          <p:nvGraphicFramePr>
            <p:cNvPr id="37" name="Object 13"/>
            <p:cNvGraphicFramePr>
              <a:graphicFrameLocks noChangeAspect="1"/>
            </p:cNvGraphicFramePr>
            <p:nvPr/>
          </p:nvGraphicFramePr>
          <p:xfrm>
            <a:off x="539552" y="5538543"/>
            <a:ext cx="3960440" cy="860918"/>
          </p:xfrm>
          <a:graphic>
            <a:graphicData uri="http://schemas.openxmlformats.org/presentationml/2006/ole">
              <p:oleObj spid="_x0000_s108549" name="Equation" r:id="rId16" imgW="2451100" imgH="533400" progId="">
                <p:embed/>
              </p:oleObj>
            </a:graphicData>
          </a:graphic>
        </p:graphicFrame>
        <p:graphicFrame>
          <p:nvGraphicFramePr>
            <p:cNvPr id="38" name="Object 14"/>
            <p:cNvGraphicFramePr>
              <a:graphicFrameLocks noChangeAspect="1"/>
            </p:cNvGraphicFramePr>
            <p:nvPr/>
          </p:nvGraphicFramePr>
          <p:xfrm>
            <a:off x="4499992" y="5589240"/>
            <a:ext cx="460298" cy="712366"/>
          </p:xfrm>
          <a:graphic>
            <a:graphicData uri="http://schemas.openxmlformats.org/presentationml/2006/ole">
              <p:oleObj spid="_x0000_s108550" name="Equation" r:id="rId17" imgW="253890" imgH="393529" progId="">
                <p:embed/>
              </p:oleObj>
            </a:graphicData>
          </a:graphic>
        </p:graphicFrame>
        <p:graphicFrame>
          <p:nvGraphicFramePr>
            <p:cNvPr id="39" name="Object 15"/>
            <p:cNvGraphicFramePr>
              <a:graphicFrameLocks noChangeAspect="1"/>
            </p:cNvGraphicFramePr>
            <p:nvPr/>
          </p:nvGraphicFramePr>
          <p:xfrm>
            <a:off x="5220072" y="5589240"/>
            <a:ext cx="2233613" cy="735013"/>
          </p:xfrm>
          <a:graphic>
            <a:graphicData uri="http://schemas.openxmlformats.org/presentationml/2006/ole">
              <p:oleObj spid="_x0000_s108551" name="Equation" r:id="rId18" imgW="1193800" imgH="393700" progId="">
                <p:embed/>
              </p:oleObj>
            </a:graphicData>
          </a:graphic>
        </p:graphicFrame>
        <p:graphicFrame>
          <p:nvGraphicFramePr>
            <p:cNvPr id="40" name="Object 8"/>
            <p:cNvGraphicFramePr>
              <a:graphicFrameLocks noChangeAspect="1"/>
            </p:cNvGraphicFramePr>
            <p:nvPr/>
          </p:nvGraphicFramePr>
          <p:xfrm>
            <a:off x="3851920" y="4149080"/>
            <a:ext cx="1193773" cy="968375"/>
          </p:xfrm>
          <a:graphic>
            <a:graphicData uri="http://schemas.openxmlformats.org/presentationml/2006/ole">
              <p:oleObj spid="_x0000_s108552" name="Equation" r:id="rId19" imgW="876300" imgH="711200" progId="">
                <p:embed/>
              </p:oleObj>
            </a:graphicData>
          </a:graphic>
        </p:graphicFrame>
        <p:graphicFrame>
          <p:nvGraphicFramePr>
            <p:cNvPr id="41" name="Object 9"/>
            <p:cNvGraphicFramePr>
              <a:graphicFrameLocks noChangeAspect="1"/>
            </p:cNvGraphicFramePr>
            <p:nvPr/>
          </p:nvGraphicFramePr>
          <p:xfrm>
            <a:off x="5292080" y="4077072"/>
            <a:ext cx="763186" cy="1041524"/>
          </p:xfrm>
          <a:graphic>
            <a:graphicData uri="http://schemas.openxmlformats.org/presentationml/2006/ole">
              <p:oleObj spid="_x0000_s108553" name="Equation" r:id="rId20" imgW="520474" imgH="710891" progId="">
                <p:embed/>
              </p:oleObj>
            </a:graphicData>
          </a:graphic>
        </p:graphicFrame>
        <p:graphicFrame>
          <p:nvGraphicFramePr>
            <p:cNvPr id="42" name="Object 2"/>
            <p:cNvGraphicFramePr>
              <a:graphicFrameLocks noChangeAspect="1"/>
            </p:cNvGraphicFramePr>
            <p:nvPr/>
          </p:nvGraphicFramePr>
          <p:xfrm>
            <a:off x="3779912" y="2348880"/>
            <a:ext cx="936414" cy="1008112"/>
          </p:xfrm>
          <a:graphic>
            <a:graphicData uri="http://schemas.openxmlformats.org/presentationml/2006/ole">
              <p:oleObj spid="_x0000_s108554" name="Equation" r:id="rId21" imgW="660113" imgH="710891" progId="">
                <p:embed/>
              </p:oleObj>
            </a:graphicData>
          </a:graphic>
        </p:graphicFrame>
        <p:graphicFrame>
          <p:nvGraphicFramePr>
            <p:cNvPr id="43" name="Object 4"/>
            <p:cNvGraphicFramePr>
              <a:graphicFrameLocks noChangeAspect="1"/>
            </p:cNvGraphicFramePr>
            <p:nvPr/>
          </p:nvGraphicFramePr>
          <p:xfrm>
            <a:off x="5292080" y="2276872"/>
            <a:ext cx="773465" cy="1008112"/>
          </p:xfrm>
          <a:graphic>
            <a:graphicData uri="http://schemas.openxmlformats.org/presentationml/2006/ole">
              <p:oleObj spid="_x0000_s108555" name="Equation" r:id="rId22" imgW="545863" imgH="710891" progId="">
                <p:embed/>
              </p:oleObj>
            </a:graphicData>
          </a:graphic>
        </p:graphicFrame>
        <p:grpSp>
          <p:nvGrpSpPr>
            <p:cNvPr id="44" name="Группа 67"/>
            <p:cNvGrpSpPr/>
            <p:nvPr/>
          </p:nvGrpSpPr>
          <p:grpSpPr>
            <a:xfrm>
              <a:off x="2051720" y="3140968"/>
              <a:ext cx="1080120" cy="2272898"/>
              <a:chOff x="2051720" y="3140968"/>
              <a:chExt cx="1080120" cy="2272898"/>
            </a:xfrm>
          </p:grpSpPr>
          <p:cxnSp>
            <p:nvCxnSpPr>
              <p:cNvPr id="49" name="Прямая соединительная линия 48"/>
              <p:cNvCxnSpPr/>
              <p:nvPr/>
            </p:nvCxnSpPr>
            <p:spPr>
              <a:xfrm flipV="1">
                <a:off x="2051720" y="3140968"/>
                <a:ext cx="1080120" cy="1080120"/>
              </a:xfrm>
              <a:prstGeom prst="line">
                <a:avLst/>
              </a:prstGeom>
              <a:ln w="19050">
                <a:solidFill>
                  <a:srgbClr val="00206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 flipH="1">
                <a:off x="2267744" y="3140968"/>
                <a:ext cx="864096" cy="2272898"/>
              </a:xfrm>
              <a:prstGeom prst="line">
                <a:avLst/>
              </a:prstGeom>
              <a:ln w="19050">
                <a:solidFill>
                  <a:srgbClr val="00206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единительная линия 50"/>
              <p:cNvCxnSpPr/>
              <p:nvPr/>
            </p:nvCxnSpPr>
            <p:spPr>
              <a:xfrm flipH="1" flipV="1">
                <a:off x="2051720" y="4221088"/>
                <a:ext cx="216024" cy="1192778"/>
              </a:xfrm>
              <a:prstGeom prst="line">
                <a:avLst/>
              </a:prstGeom>
              <a:ln w="19050">
                <a:solidFill>
                  <a:srgbClr val="00206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Прямая соединительная линия 44"/>
            <p:cNvCxnSpPr/>
            <p:nvPr/>
          </p:nvCxnSpPr>
          <p:spPr>
            <a:xfrm flipV="1">
              <a:off x="1115616" y="2564904"/>
              <a:ext cx="936104" cy="2232248"/>
            </a:xfrm>
            <a:prstGeom prst="line">
              <a:avLst/>
            </a:prstGeom>
            <a:ln w="19050">
              <a:solidFill>
                <a:srgbClr val="00B0F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1115616" y="4797152"/>
              <a:ext cx="2016224" cy="0"/>
            </a:xfrm>
            <a:prstGeom prst="line">
              <a:avLst/>
            </a:prstGeom>
            <a:ln w="19050">
              <a:solidFill>
                <a:srgbClr val="00B0F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flipH="1" flipV="1">
              <a:off x="2051720" y="2636912"/>
              <a:ext cx="1080120" cy="2160240"/>
            </a:xfrm>
            <a:prstGeom prst="line">
              <a:avLst/>
            </a:prstGeom>
            <a:ln w="19050">
              <a:solidFill>
                <a:srgbClr val="00B0F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Рисунок 47" descr="btn_close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40352" y="1556792"/>
              <a:ext cx="283477" cy="317809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Прямоугольник 13"/>
          <p:cNvSpPr>
            <a:spLocks noChangeArrowheads="1"/>
          </p:cNvSpPr>
          <p:nvPr/>
        </p:nvSpPr>
        <p:spPr bwMode="auto">
          <a:xfrm>
            <a:off x="179512" y="836712"/>
            <a:ext cx="8856984" cy="69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Геометрия. 10-11 классы: учебник для общеобразовательных учреждений /[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Л.С.Атанасян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В.Ф.Бутузов, С.Б.Кадомцев и др.].-20-е изд. -  М.: Просвещение,  2017.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Википедия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.[Электронный ресурс]. –Режим доступа: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https://ru.wikipedia.org/wiki/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Многогранник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Картинки книг, школьные картинки. Анимации на тему школа.[Электронный ресурс]. – Режим доступа: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klub-drug.ru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shkolniki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kartinki-shkola-animacii-knigi-shkolnye.html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–(дата обращения:14.10.2020).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Красочная коллекция из 195 картинок на школьную тему. [Электронный ресурс]. –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Режим доступа: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http://www.liveinternet.ru/users/viva-scarlett/post241984614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–(дата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обращения:14.10.2020).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5.  Метод координат.[Электронный ресурс]. – Режим доступа:</a:t>
            </a:r>
          </a:p>
          <a:p>
            <a:pPr marL="342900" indent="-34290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sigma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center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ru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method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_</a:t>
            </a:r>
            <a:r>
              <a:rPr lang="en-US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koordinat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  Решу ЕГЭ. [Электронный ресурс]. –Режим доступа: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https://ege.sdamgia.ru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– (дата обращения:14.10.2020).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79512" y="116632"/>
            <a:ext cx="8856984" cy="720080"/>
          </a:xfrm>
          <a:prstGeom prst="rect">
            <a:avLst/>
          </a:prstGeom>
          <a:ln w="9525" cap="flat" cmpd="sng" algn="ctr">
            <a:solidFill>
              <a:schemeClr val="bg1"/>
            </a:solidFill>
            <a:prstDash val="solid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/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0"/>
            <a:ext cx="53767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  </a:t>
            </a:r>
            <a:r>
              <a:rPr lang="ru-RU" sz="3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Используемая литература</a:t>
            </a:r>
            <a:endParaRPr lang="ru-RU" sz="3400" b="1" i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11" name="Picture 12" descr="http://geomath.my1.ru/0_b411f_663a26f4_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-99392"/>
            <a:ext cx="18161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домой 11">
            <a:hlinkClick r:id="rId9" action="ppaction://hlinksldjump" highlightClick="1"/>
          </p:cNvPr>
          <p:cNvSpPr/>
          <p:nvPr/>
        </p:nvSpPr>
        <p:spPr>
          <a:xfrm>
            <a:off x="8388424" y="6237312"/>
            <a:ext cx="606274" cy="477836"/>
          </a:xfrm>
          <a:prstGeom prst="actionButtonHome">
            <a:avLst/>
          </a:prstGeom>
          <a:solidFill>
            <a:schemeClr val="accent5">
              <a:lumMod val="75000"/>
            </a:schemeClr>
          </a:solidFill>
          <a:ln>
            <a:solidFill>
              <a:srgbClr val="B6DDE8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cene3d>
          <a:camera prst="orthographicFront"/>
          <a:lightRig rig="threePt" dir="t"/>
        </a:scene3d>
        <a:sp3d>
          <a:bevelT/>
        </a:sp3d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002060"/>
          </a:solidFill>
          <a:prstDash val="lg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3031</TotalTime>
  <Words>332</Words>
  <Application>Microsoft Office PowerPoint</Application>
  <PresentationFormat>Экран (4:3)</PresentationFormat>
  <Paragraphs>105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Equation</vt:lpstr>
      <vt:lpstr>Координатно-векторный метод  решения стереометрических задач</vt:lpstr>
      <vt:lpstr>Оглавление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TITAN</dc:creator>
  <cp:lastModifiedBy>TITAN</cp:lastModifiedBy>
  <cp:revision>411</cp:revision>
  <dcterms:modified xsi:type="dcterms:W3CDTF">2021-01-17T16:24:00Z</dcterms:modified>
</cp:coreProperties>
</file>