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Default Extension="wav" ContentType="audio/wav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tableStyles" Target="tableStyle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42ED3-13B8-449F-87E0-B54CB40D24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7A896-7224-4435-8D7A-893CC6C96AC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769732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42ED3-13B8-449F-87E0-B54CB40D24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7A896-7224-4435-8D7A-893CC6C96AC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0682867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42ED3-13B8-449F-87E0-B54CB40D24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7A896-7224-4435-8D7A-893CC6C96AC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8217920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42ED3-13B8-449F-87E0-B54CB40D24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7A896-7224-4435-8D7A-893CC6C96AC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2112000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42ED3-13B8-449F-87E0-B54CB40D24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7A896-7224-4435-8D7A-893CC6C96AC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64242467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42ED3-13B8-449F-87E0-B54CB40D24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7A896-7224-4435-8D7A-893CC6C96AC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1710334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42ED3-13B8-449F-87E0-B54CB40D24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7A896-7224-4435-8D7A-893CC6C96AC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607565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42ED3-13B8-449F-87E0-B54CB40D24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7A896-7224-4435-8D7A-893CC6C96AC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94274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42ED3-13B8-449F-87E0-B54CB40D24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7A896-7224-4435-8D7A-893CC6C96AC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0179479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42ED3-13B8-449F-87E0-B54CB40D24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7A896-7224-4435-8D7A-893CC6C96AC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4212944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842ED3-13B8-449F-87E0-B54CB40D24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E7A896-7224-4435-8D7A-893CC6C96AC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914482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842ED3-13B8-449F-87E0-B54CB40D24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6E7A896-7224-4435-8D7A-893CC6C96AC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430184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slide" Target="slide1.xml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emf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emf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emf"/><Relationship Id="rId3" Type="http://schemas.openxmlformats.org/officeDocument/2006/relationships/image" Target="../media/image20.emf"/><Relationship Id="rId7" Type="http://schemas.openxmlformats.org/officeDocument/2006/relationships/image" Target="../media/image24.emf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3.emf"/><Relationship Id="rId5" Type="http://schemas.openxmlformats.org/officeDocument/2006/relationships/image" Target="../media/image22.emf"/><Relationship Id="rId4" Type="http://schemas.openxmlformats.org/officeDocument/2006/relationships/image" Target="../media/image21.emf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30.wmf"/><Relationship Id="rId5" Type="http://schemas.openxmlformats.org/officeDocument/2006/relationships/image" Target="../media/image29.jpeg"/><Relationship Id="rId4" Type="http://schemas.openxmlformats.org/officeDocument/2006/relationships/image" Target="../media/image28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wmf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"/>
          <p:cNvSpPr>
            <a:spLocks noChangeArrowheads="1"/>
          </p:cNvSpPr>
          <p:nvPr/>
        </p:nvSpPr>
        <p:spPr bwMode="auto">
          <a:xfrm>
            <a:off x="3143240" y="1000108"/>
            <a:ext cx="5500726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Занятие №20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4500570"/>
            <a:ext cx="7836121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Calibri" pitchFamily="34" charset="0"/>
                <a:cs typeface="Times New Roman" pitchFamily="18" charset="0"/>
              </a:rPr>
              <a:t>Центральная симметрия</a:t>
            </a:r>
            <a:endParaRPr lang="ru-RU" sz="54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2050" name="Рисунок 20" descr="J034336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0"/>
            <a:ext cx="3165475" cy="3316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952187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188" name="Picture 4" descr="6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"/>
            <a:ext cx="9179496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49441842"/>
      </p:ext>
    </p:extLst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4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Horizontal)">
                                      <p:cBhvr>
                                        <p:cTn id="7" dur="2000"/>
                                        <p:tgtEl>
                                          <p:spTgt spid="221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kaktus_0053">
            <a:hlinkClick r:id="rId2" action="ppaction://hlinksldjump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14612" y="1428736"/>
            <a:ext cx="3786213" cy="37862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09055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57422" y="1285860"/>
            <a:ext cx="4786346" cy="35897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0174789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560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71604" y="285728"/>
            <a:ext cx="6143668" cy="550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7783787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357166"/>
            <a:ext cx="2500330" cy="23170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7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572232" y="3429000"/>
            <a:ext cx="2571768" cy="28296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8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00826" y="500042"/>
            <a:ext cx="2285984" cy="20582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29" name="Picture 5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5721" y="4143380"/>
            <a:ext cx="2428892" cy="21431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0" name="Picture 6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500430" y="4071942"/>
            <a:ext cx="2500330" cy="230107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6631" name="Picture 7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500430" y="571480"/>
            <a:ext cx="2605509" cy="27929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4140388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2" cstate="print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7650" name="Picture 2" descr="C:\Documents and Settings\нина\Local Settings\Temporary Internet Files\Content.IE5\BC3AS7BI\j0440405[1]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857232"/>
            <a:ext cx="2743200" cy="2743200"/>
          </a:xfrm>
          <a:prstGeom prst="rect">
            <a:avLst/>
          </a:prstGeom>
          <a:noFill/>
        </p:spPr>
      </p:pic>
      <p:pic>
        <p:nvPicPr>
          <p:cNvPr id="27651" name="Picture 3" descr="C:\Documents and Settings\нина\Local Settings\Temporary Internet Files\Content.IE5\BC3AS7BI\j0437825[1]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72132" y="3643314"/>
            <a:ext cx="2671420" cy="2671420"/>
          </a:xfrm>
          <a:prstGeom prst="rect">
            <a:avLst/>
          </a:prstGeom>
          <a:noFill/>
        </p:spPr>
      </p:pic>
      <p:pic>
        <p:nvPicPr>
          <p:cNvPr id="27652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57224" y="4143380"/>
            <a:ext cx="3207545" cy="21383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27653" name="Picture 5" descr="C:\Program Files\Microsoft Office\MEDIA\CAGCAT10\j0299587.wm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4857752" y="714356"/>
            <a:ext cx="2470828" cy="246464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50684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2">
                <a:lumMod val="20000"/>
                <a:lumOff val="8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0" y="755017"/>
            <a:ext cx="892971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3048000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943634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Разминка</a:t>
            </a:r>
            <a:endParaRPr lang="ru-RU" sz="32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538163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Вставьте слово, которое является окончанием первого слова и началом второго</a:t>
            </a:r>
            <a:endParaRPr lang="ru-RU" sz="16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16160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rgbClr val="CC33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 А М (           ) А М И Д А</a:t>
            </a:r>
            <a:endParaRPr lang="ru-RU" sz="2800" dirty="0" smtClean="0">
              <a:solidFill>
                <a:srgbClr val="CC3300"/>
              </a:solidFill>
              <a:latin typeface="Arial" pitchFamily="34" charset="0"/>
            </a:endParaRPr>
          </a:p>
        </p:txBody>
      </p:sp>
      <p:pic>
        <p:nvPicPr>
          <p:cNvPr id="5" name="Picture 95" descr="mult13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4286256"/>
            <a:ext cx="1120775" cy="1909762"/>
          </a:xfrm>
          <a:prstGeom prst="rect">
            <a:avLst/>
          </a:prstGeom>
          <a:noFill/>
        </p:spPr>
      </p:pic>
      <p:sp>
        <p:nvSpPr>
          <p:cNvPr id="7" name="TextBox 6"/>
          <p:cNvSpPr txBox="1"/>
          <p:nvPr/>
        </p:nvSpPr>
        <p:spPr>
          <a:xfrm>
            <a:off x="3786182" y="2285992"/>
            <a:ext cx="8572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CC3300"/>
                </a:solidFill>
              </a:rPr>
              <a:t> …    </a:t>
            </a:r>
            <a:endParaRPr lang="ru-RU" sz="4400" b="1" dirty="0">
              <a:solidFill>
                <a:srgbClr val="CC33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571868" y="2214554"/>
            <a:ext cx="1718740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800" b="1" dirty="0" smtClean="0">
                <a:solidFill>
                  <a:srgbClr val="C00000"/>
                </a:solidFill>
                <a:latin typeface="Calibri"/>
              </a:rPr>
              <a:t>П И Р </a:t>
            </a:r>
            <a:endParaRPr lang="ru-RU" sz="4800" b="1" dirty="0">
              <a:solidFill>
                <a:srgbClr val="C00000"/>
              </a:solidFill>
              <a:latin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5655150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3" presetClass="path" presetSubtype="0" accel="50000" decel="5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38889E-6 0 L 0.83073 0 " pathEditMode="relative" rAng="0" ptsTypes="AA">
                                      <p:cBhvr>
                                        <p:cTn id="6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415" y="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5000"/>
                            </p:stCondLst>
                            <p:childTnLst>
                              <p:par>
                                <p:cTn id="8" presetID="10" presetClass="exit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9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2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4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8488C4"/>
            </a:gs>
            <a:gs pos="53000">
              <a:srgbClr val="D4DEFF"/>
            </a:gs>
            <a:gs pos="83000">
              <a:srgbClr val="D4DEFF"/>
            </a:gs>
            <a:gs pos="100000">
              <a:srgbClr val="96AB94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Овал 12"/>
          <p:cNvSpPr/>
          <p:nvPr/>
        </p:nvSpPr>
        <p:spPr>
          <a:xfrm>
            <a:off x="5715008" y="428604"/>
            <a:ext cx="3000396" cy="5357850"/>
          </a:xfrm>
          <a:prstGeom prst="ellipse">
            <a:avLst/>
          </a:prstGeom>
          <a:solidFill>
            <a:schemeClr val="accent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0" y="584775"/>
            <a:ext cx="5715008" cy="46474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811213" indent="88900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Решите  анаграммы и исключите лишнее слово: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6318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6000" b="1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Н О З И Б</a:t>
            </a:r>
            <a:endParaRPr lang="ru-RU" sz="3600" dirty="0" smtClean="0">
              <a:solidFill>
                <a:srgbClr val="C00000"/>
              </a:solidFill>
              <a:latin typeface="Arial" pitchFamily="34" charset="0"/>
            </a:endParaRPr>
          </a:p>
          <a:p>
            <a:pPr indent="6318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6000" b="1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Ф Е Л Е Т О Н</a:t>
            </a:r>
            <a:endParaRPr lang="ru-RU" sz="3600" dirty="0" smtClean="0">
              <a:solidFill>
                <a:srgbClr val="C00000"/>
              </a:solidFill>
              <a:latin typeface="Arial" pitchFamily="34" charset="0"/>
            </a:endParaRPr>
          </a:p>
          <a:p>
            <a:pPr indent="6318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6000" b="1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А Б Р Е З</a:t>
            </a:r>
            <a:endParaRPr lang="ru-RU" sz="3600" dirty="0" smtClean="0">
              <a:solidFill>
                <a:srgbClr val="C00000"/>
              </a:solidFill>
              <a:latin typeface="Arial" pitchFamily="34" charset="0"/>
            </a:endParaRPr>
          </a:p>
          <a:p>
            <a:pPr indent="6318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6000" b="1" dirty="0" smtClean="0">
                <a:solidFill>
                  <a:srgbClr val="C0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Г Р И Т</a:t>
            </a:r>
            <a:endParaRPr lang="ru-RU" sz="3600" dirty="0" smtClean="0">
              <a:solidFill>
                <a:srgbClr val="C00000"/>
              </a:solidFill>
              <a:latin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000760" y="1643050"/>
            <a:ext cx="218681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prstClr val="black"/>
                </a:solidFill>
              </a:rPr>
              <a:t>БИЗОН</a:t>
            </a:r>
            <a:endParaRPr lang="ru-RU" sz="5400" dirty="0">
              <a:solidFill>
                <a:prstClr val="black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715008" y="2500306"/>
            <a:ext cx="2892395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prstClr val="black"/>
                </a:solidFill>
              </a:rPr>
              <a:t>ТЕЛЕФОН</a:t>
            </a:r>
            <a:endParaRPr lang="ru-RU" sz="4800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000760" y="3500438"/>
            <a:ext cx="1831271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prstClr val="black"/>
                </a:solidFill>
              </a:rPr>
              <a:t>ЗЕБРА</a:t>
            </a:r>
            <a:endParaRPr lang="ru-RU" sz="4400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286512" y="4357694"/>
            <a:ext cx="1620957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dirty="0" smtClean="0">
                <a:solidFill>
                  <a:prstClr val="black"/>
                </a:solidFill>
              </a:rPr>
              <a:t>ТИГР</a:t>
            </a:r>
            <a:endParaRPr lang="ru-RU" sz="4400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42910" y="5857892"/>
            <a:ext cx="3896516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600" dirty="0" smtClean="0">
                <a:solidFill>
                  <a:prstClr val="black"/>
                </a:solidFill>
              </a:rPr>
              <a:t>Ответ: ТЕЛЕФОН</a:t>
            </a:r>
            <a:endParaRPr lang="ru-RU" sz="3600" dirty="0">
              <a:solidFill>
                <a:prstClr val="black"/>
              </a:solidFill>
            </a:endParaRPr>
          </a:p>
        </p:txBody>
      </p:sp>
      <p:pic>
        <p:nvPicPr>
          <p:cNvPr id="1026" name="Picture 2" descr="C:\Documents and Settings\Сергей\Local Settings\Temporary Internet Files\Content.IE5\2Z67HJ1S\MC900297589[1].wmf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00476D"/>
              </a:clrFrom>
              <a:clrTo>
                <a:srgbClr val="00476D">
                  <a:alpha val="0"/>
                </a:srgbClr>
              </a:clrTo>
            </a:clrChange>
          </a:blip>
          <a:srcRect r="6897" b="15788"/>
          <a:stretch>
            <a:fillRect/>
          </a:stretch>
        </p:blipFill>
        <p:spPr bwMode="auto">
          <a:xfrm>
            <a:off x="4572000" y="5429264"/>
            <a:ext cx="1928826" cy="1143007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4653177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92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92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500"/>
                            </p:stCondLst>
                            <p:childTnLst>
                              <p:par>
                                <p:cTn id="17" presetID="17" presetClass="entr" presetSubtype="1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3000"/>
                            </p:stCondLst>
                            <p:childTnLst>
                              <p:par>
                                <p:cTn id="32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000"/>
                            </p:stCondLst>
                            <p:childTnLst>
                              <p:par>
                                <p:cTn id="42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42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chimes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9217" grpId="0"/>
      <p:bldP spid="5" grpId="0"/>
      <p:bldP spid="6" grpId="0"/>
      <p:bldP spid="7" grpId="0"/>
      <p:bldP spid="8" grpId="0"/>
      <p:bldP spid="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Блок-схема: решение 8"/>
          <p:cNvSpPr/>
          <p:nvPr/>
        </p:nvSpPr>
        <p:spPr>
          <a:xfrm>
            <a:off x="4643438" y="4786322"/>
            <a:ext cx="4286280" cy="1398466"/>
          </a:xfrm>
          <a:prstGeom prst="flowChartDecision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195" name="Rectangle 3"/>
          <p:cNvSpPr>
            <a:spLocks noChangeArrowheads="1"/>
          </p:cNvSpPr>
          <p:nvPr/>
        </p:nvSpPr>
        <p:spPr bwMode="auto">
          <a:xfrm>
            <a:off x="0" y="2500306"/>
            <a:ext cx="821537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665163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rgbClr val="C0504D">
                    <a:lumMod val="75000"/>
                  </a:srgb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 О Б Л А (  …  ) П Ь Е С А</a:t>
            </a:r>
            <a:endParaRPr lang="ru-RU" sz="2800" dirty="0" smtClean="0">
              <a:solidFill>
                <a:srgbClr val="C0504D">
                  <a:lumMod val="75000"/>
                </a:srgbClr>
              </a:solidFill>
              <a:latin typeface="Arial" pitchFamily="34" charset="0"/>
            </a:endParaRPr>
          </a:p>
        </p:txBody>
      </p:sp>
      <p:sp>
        <p:nvSpPr>
          <p:cNvPr id="8197" name="Rectangle 5"/>
          <p:cNvSpPr>
            <a:spLocks noChangeArrowheads="1"/>
          </p:cNvSpPr>
          <p:nvPr/>
        </p:nvSpPr>
        <p:spPr bwMode="auto">
          <a:xfrm>
            <a:off x="0" y="740756"/>
            <a:ext cx="9001156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606675" fontAlgn="base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Вставьте слово:</a:t>
            </a:r>
            <a:endParaRPr lang="ru-RU" sz="1600" dirty="0" smtClean="0">
              <a:solidFill>
                <a:prstClr val="black"/>
              </a:solidFill>
              <a:latin typeface="Arial" pitchFamily="34" charset="0"/>
              <a:ea typeface="Calibri" pitchFamily="34" charset="0"/>
              <a:cs typeface="Times New Roman" pitchFamily="18" charset="0"/>
            </a:endParaRPr>
          </a:p>
          <a:p>
            <a:pPr indent="665163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rgbClr val="C0504D">
                    <a:lumMod val="75000"/>
                  </a:srgb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 О Р Г О ( Г О Р А ) С А Ф Р А</a:t>
            </a:r>
            <a:endParaRPr lang="ru-RU" sz="2800" dirty="0" smtClean="0">
              <a:solidFill>
                <a:srgbClr val="C0504D">
                  <a:lumMod val="75000"/>
                </a:srgbClr>
              </a:solidFill>
              <a:latin typeface="Arial" pitchFamily="34" charset="0"/>
            </a:endParaRPr>
          </a:p>
          <a:p>
            <a:pPr indent="665163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5214942" y="5143512"/>
            <a:ext cx="26889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prstClr val="black"/>
                </a:solidFill>
              </a:rPr>
              <a:t>Ответ: ЛОСЬ</a:t>
            </a:r>
            <a:endParaRPr lang="ru-RU" sz="2800" b="1" i="1" dirty="0">
              <a:solidFill>
                <a:prstClr val="black"/>
              </a:solidFill>
            </a:endParaRPr>
          </a:p>
        </p:txBody>
      </p:sp>
      <p:pic>
        <p:nvPicPr>
          <p:cNvPr id="2052" name="Picture 4" descr="C:\Documents and Settings\Сергей\Local Settings\Temporary Internet Files\Content.IE5\2Z67HJ1S\MC9002153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428728" y="3643314"/>
            <a:ext cx="2000264" cy="269067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652121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1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81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81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1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34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from="(-#ppt_w/2)" to="(#ppt_x)" calcmode="lin" valueType="num">
                                      <p:cBhvr>
                                        <p:cTn id="30" dur="6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anim from="0" to="-1.0" calcmode="lin" valueType="num">
                                      <p:cBhvr>
                                        <p:cTn id="31" dur="200" decel="5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xshear</p:attrName>
                                        </p:attrNameLst>
                                      </p:cBhvr>
                                    </p:anim>
                                    <p:animScale>
                                      <p:cBhvr>
                                        <p:cTn id="32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</p:cBhvr>
                                      <p:from x="100000" y="100000"/>
                                      <p:to x="80000" y="100000"/>
                                    </p:animScale>
                                    <p:anim by="(#ppt_h/3+#ppt_w*0.1)" calcmode="lin" valueType="num">
                                      <p:cBhvr additive="sum">
                                        <p:cTn id="33" dur="200" decel="100000" autoRev="1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8195" grpId="0"/>
      <p:bldP spid="8197" grpId="0"/>
      <p:bldP spid="8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06" name="Rectangle 14"/>
          <p:cNvSpPr>
            <a:spLocks noChangeArrowheads="1"/>
          </p:cNvSpPr>
          <p:nvPr/>
        </p:nvSpPr>
        <p:spPr bwMode="auto">
          <a:xfrm>
            <a:off x="642910" y="191417"/>
            <a:ext cx="7286676" cy="47705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616075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984806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Решение домашних  задач.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19.1.</a:t>
            </a: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4К + 3Т =96 (руб);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2К +2Т =54 (руб);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4К + 4Т =108 (руб);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8К + 7Т = 108+96 =204 (</a:t>
            </a:r>
            <a:r>
              <a:rPr lang="ru-RU" sz="2800" dirty="0" err="1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руб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).     </a:t>
            </a:r>
          </a:p>
          <a:p>
            <a:pPr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2800" b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204 рубля.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19.2.</a:t>
            </a: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Володе – 1 год,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2 + 3 = 5 (лет)  - Диме,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Боре – 4 года.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90488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b="1" dirty="0" smtClean="0">
              <a:solidFill>
                <a:prstClr val="black"/>
              </a:solidFill>
              <a:latin typeface="Calibri" pitchFamily="34" charset="0"/>
              <a:ea typeface="Calibri" pitchFamily="34" charset="0"/>
              <a:cs typeface="Times New Roman" pitchFamily="18" charset="0"/>
            </a:endParaRPr>
          </a:p>
          <a:p>
            <a:pPr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19.3. </a:t>
            </a:r>
            <a:endParaRPr lang="ru-RU" sz="2400" b="1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grpSp>
        <p:nvGrpSpPr>
          <p:cNvPr id="8193" name="Group 1"/>
          <p:cNvGrpSpPr>
            <a:grpSpLocks/>
          </p:cNvGrpSpPr>
          <p:nvPr/>
        </p:nvGrpSpPr>
        <p:grpSpPr bwMode="auto">
          <a:xfrm>
            <a:off x="928554" y="5429264"/>
            <a:ext cx="7143908" cy="962025"/>
            <a:chOff x="1428" y="10783"/>
            <a:chExt cx="8687" cy="1516"/>
          </a:xfrm>
          <a:solidFill>
            <a:schemeClr val="bg1"/>
          </a:solidFill>
        </p:grpSpPr>
        <p:sp>
          <p:nvSpPr>
            <p:cNvPr id="8205" name="Rectangle 13"/>
            <p:cNvSpPr>
              <a:spLocks noChangeArrowheads="1"/>
            </p:cNvSpPr>
            <p:nvPr/>
          </p:nvSpPr>
          <p:spPr bwMode="auto">
            <a:xfrm>
              <a:off x="1428" y="10783"/>
              <a:ext cx="1527" cy="1463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400">
                <a:solidFill>
                  <a:srgbClr val="FF0000"/>
                </a:solidFill>
              </a:endParaRPr>
            </a:p>
          </p:txBody>
        </p:sp>
        <p:sp>
          <p:nvSpPr>
            <p:cNvPr id="8204" name="AutoShape 12"/>
            <p:cNvSpPr>
              <a:spLocks noChangeShapeType="1"/>
            </p:cNvSpPr>
            <p:nvPr/>
          </p:nvSpPr>
          <p:spPr bwMode="auto">
            <a:xfrm flipV="1">
              <a:off x="1428" y="11458"/>
              <a:ext cx="0" cy="754"/>
            </a:xfrm>
            <a:prstGeom prst="straightConnector1">
              <a:avLst/>
            </a:prstGeom>
            <a:grp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400">
                <a:solidFill>
                  <a:srgbClr val="FF0000"/>
                </a:solidFill>
              </a:endParaRPr>
            </a:p>
          </p:txBody>
        </p:sp>
        <p:sp>
          <p:nvSpPr>
            <p:cNvPr id="8203" name="Arc 11"/>
            <p:cNvSpPr>
              <a:spLocks/>
            </p:cNvSpPr>
            <p:nvPr/>
          </p:nvSpPr>
          <p:spPr bwMode="auto">
            <a:xfrm rot="10800000" flipV="1">
              <a:off x="1428" y="10783"/>
              <a:ext cx="822" cy="686"/>
            </a:xfrm>
            <a:custGeom>
              <a:avLst/>
              <a:gdLst>
                <a:gd name="G0" fmla="+- 4045 0 0"/>
                <a:gd name="G1" fmla="+- 21600 0 0"/>
                <a:gd name="G2" fmla="+- 21600 0 0"/>
                <a:gd name="T0" fmla="*/ 0 w 25645"/>
                <a:gd name="T1" fmla="*/ 382 h 21600"/>
                <a:gd name="T2" fmla="*/ 25645 w 25645"/>
                <a:gd name="T3" fmla="*/ 21600 h 21600"/>
                <a:gd name="T4" fmla="*/ 4045 w 25645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5645" h="21600" fill="none" extrusionOk="0">
                  <a:moveTo>
                    <a:pt x="0" y="382"/>
                  </a:moveTo>
                  <a:cubicBezTo>
                    <a:pt x="1333" y="127"/>
                    <a:pt x="2687" y="-1"/>
                    <a:pt x="4045" y="0"/>
                  </a:cubicBezTo>
                  <a:cubicBezTo>
                    <a:pt x="15974" y="0"/>
                    <a:pt x="25645" y="9670"/>
                    <a:pt x="25645" y="21600"/>
                  </a:cubicBezTo>
                </a:path>
                <a:path w="25645" h="21600" stroke="0" extrusionOk="0">
                  <a:moveTo>
                    <a:pt x="0" y="382"/>
                  </a:moveTo>
                  <a:cubicBezTo>
                    <a:pt x="1333" y="127"/>
                    <a:pt x="2687" y="-1"/>
                    <a:pt x="4045" y="0"/>
                  </a:cubicBezTo>
                  <a:cubicBezTo>
                    <a:pt x="15974" y="0"/>
                    <a:pt x="25645" y="9670"/>
                    <a:pt x="25645" y="21600"/>
                  </a:cubicBezTo>
                  <a:lnTo>
                    <a:pt x="4045" y="21600"/>
                  </a:lnTo>
                  <a:close/>
                </a:path>
              </a:pathLst>
            </a:custGeom>
            <a:grp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400" dirty="0">
                <a:ln>
                  <a:solidFill>
                    <a:sysClr val="windowText" lastClr="000000"/>
                  </a:solidFill>
                </a:ln>
                <a:solidFill>
                  <a:srgbClr val="FF0000"/>
                </a:solidFill>
              </a:endParaRPr>
            </a:p>
          </p:txBody>
        </p:sp>
        <p:sp>
          <p:nvSpPr>
            <p:cNvPr id="8202" name="Arc 10"/>
            <p:cNvSpPr>
              <a:spLocks/>
            </p:cNvSpPr>
            <p:nvPr/>
          </p:nvSpPr>
          <p:spPr bwMode="auto">
            <a:xfrm>
              <a:off x="2250" y="10783"/>
              <a:ext cx="705" cy="686"/>
            </a:xfrm>
            <a:custGeom>
              <a:avLst/>
              <a:gdLst>
                <a:gd name="G0" fmla="+- 0 0 0"/>
                <a:gd name="G1" fmla="+- 21600 0 0"/>
                <a:gd name="G2" fmla="+- 21600 0 0"/>
                <a:gd name="T0" fmla="*/ 0 w 21600"/>
                <a:gd name="T1" fmla="*/ 0 h 21600"/>
                <a:gd name="T2" fmla="*/ 21600 w 21600"/>
                <a:gd name="T3" fmla="*/ 21600 h 21600"/>
                <a:gd name="T4" fmla="*/ 0 w 21600"/>
                <a:gd name="T5" fmla="*/ 216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1600" h="21600" fill="none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</a:path>
                <a:path w="21600" h="21600" stroke="0" extrusionOk="0">
                  <a:moveTo>
                    <a:pt x="-1" y="0"/>
                  </a:moveTo>
                  <a:cubicBezTo>
                    <a:pt x="11929" y="0"/>
                    <a:pt x="21600" y="9670"/>
                    <a:pt x="21600" y="21600"/>
                  </a:cubicBezTo>
                  <a:lnTo>
                    <a:pt x="0" y="21600"/>
                  </a:lnTo>
                  <a:close/>
                </a:path>
              </a:pathLst>
            </a:custGeom>
            <a:grp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400">
                <a:solidFill>
                  <a:srgbClr val="FF0000"/>
                </a:solidFill>
              </a:endParaRPr>
            </a:p>
          </p:txBody>
        </p:sp>
        <p:sp>
          <p:nvSpPr>
            <p:cNvPr id="8201" name="AutoShape 9"/>
            <p:cNvSpPr>
              <a:spLocks noChangeShapeType="1"/>
            </p:cNvSpPr>
            <p:nvPr/>
          </p:nvSpPr>
          <p:spPr bwMode="auto">
            <a:xfrm>
              <a:off x="2955" y="11469"/>
              <a:ext cx="0" cy="754"/>
            </a:xfrm>
            <a:prstGeom prst="straightConnector1">
              <a:avLst/>
            </a:prstGeom>
            <a:grp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400">
                <a:solidFill>
                  <a:srgbClr val="FF0000"/>
                </a:solidFill>
              </a:endParaRPr>
            </a:p>
          </p:txBody>
        </p:sp>
        <p:sp>
          <p:nvSpPr>
            <p:cNvPr id="8200" name="Rectangle 8"/>
            <p:cNvSpPr>
              <a:spLocks noChangeArrowheads="1"/>
            </p:cNvSpPr>
            <p:nvPr/>
          </p:nvSpPr>
          <p:spPr bwMode="auto">
            <a:xfrm>
              <a:off x="5235" y="10783"/>
              <a:ext cx="1440" cy="144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400">
                <a:solidFill>
                  <a:srgbClr val="FF0000"/>
                </a:solidFill>
              </a:endParaRPr>
            </a:p>
          </p:txBody>
        </p:sp>
        <p:sp>
          <p:nvSpPr>
            <p:cNvPr id="8199" name="AutoShape 7"/>
            <p:cNvSpPr>
              <a:spLocks noChangeShapeType="1"/>
            </p:cNvSpPr>
            <p:nvPr/>
          </p:nvSpPr>
          <p:spPr bwMode="auto">
            <a:xfrm>
              <a:off x="5235" y="10783"/>
              <a:ext cx="0" cy="1440"/>
            </a:xfrm>
            <a:prstGeom prst="straightConnector1">
              <a:avLst/>
            </a:prstGeom>
            <a:grp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400">
                <a:solidFill>
                  <a:srgbClr val="FF0000"/>
                </a:solidFill>
              </a:endParaRPr>
            </a:p>
          </p:txBody>
        </p:sp>
        <p:sp>
          <p:nvSpPr>
            <p:cNvPr id="8198" name="AutoShape 6"/>
            <p:cNvSpPr>
              <a:spLocks noChangeShapeType="1"/>
            </p:cNvSpPr>
            <p:nvPr/>
          </p:nvSpPr>
          <p:spPr bwMode="auto">
            <a:xfrm>
              <a:off x="5235" y="10783"/>
              <a:ext cx="1440" cy="0"/>
            </a:xfrm>
            <a:prstGeom prst="straightConnector1">
              <a:avLst/>
            </a:prstGeom>
            <a:grp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400">
                <a:solidFill>
                  <a:srgbClr val="FF0000"/>
                </a:solidFill>
              </a:endParaRPr>
            </a:p>
          </p:txBody>
        </p:sp>
        <p:sp>
          <p:nvSpPr>
            <p:cNvPr id="8197" name="Rectangle 5"/>
            <p:cNvSpPr>
              <a:spLocks noChangeArrowheads="1"/>
            </p:cNvSpPr>
            <p:nvPr/>
          </p:nvSpPr>
          <p:spPr bwMode="auto">
            <a:xfrm>
              <a:off x="8675" y="10859"/>
              <a:ext cx="1440" cy="1440"/>
            </a:xfrm>
            <a:prstGeom prst="rect">
              <a:avLst/>
            </a:prstGeom>
            <a:grp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400">
                <a:solidFill>
                  <a:srgbClr val="FF0000"/>
                </a:solidFill>
              </a:endParaRPr>
            </a:p>
          </p:txBody>
        </p:sp>
        <p:sp>
          <p:nvSpPr>
            <p:cNvPr id="8196" name="AutoShape 4"/>
            <p:cNvSpPr>
              <a:spLocks noChangeShapeType="1"/>
            </p:cNvSpPr>
            <p:nvPr/>
          </p:nvSpPr>
          <p:spPr bwMode="auto">
            <a:xfrm>
              <a:off x="8675" y="10859"/>
              <a:ext cx="0" cy="1440"/>
            </a:xfrm>
            <a:prstGeom prst="straightConnector1">
              <a:avLst/>
            </a:prstGeom>
            <a:grp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400">
                <a:solidFill>
                  <a:srgbClr val="FF0000"/>
                </a:solidFill>
              </a:endParaRPr>
            </a:p>
          </p:txBody>
        </p:sp>
        <p:sp>
          <p:nvSpPr>
            <p:cNvPr id="8195" name="AutoShape 3"/>
            <p:cNvSpPr>
              <a:spLocks noChangeShapeType="1"/>
            </p:cNvSpPr>
            <p:nvPr/>
          </p:nvSpPr>
          <p:spPr bwMode="auto">
            <a:xfrm>
              <a:off x="8675" y="11469"/>
              <a:ext cx="1440" cy="0"/>
            </a:xfrm>
            <a:prstGeom prst="straightConnector1">
              <a:avLst/>
            </a:prstGeom>
            <a:grp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400">
                <a:solidFill>
                  <a:srgbClr val="FF0000"/>
                </a:solidFill>
              </a:endParaRPr>
            </a:p>
          </p:txBody>
        </p:sp>
        <p:sp>
          <p:nvSpPr>
            <p:cNvPr id="8194" name="AutoShape 2"/>
            <p:cNvSpPr>
              <a:spLocks noChangeShapeType="1"/>
            </p:cNvSpPr>
            <p:nvPr/>
          </p:nvSpPr>
          <p:spPr bwMode="auto">
            <a:xfrm>
              <a:off x="10114" y="11469"/>
              <a:ext cx="1" cy="754"/>
            </a:xfrm>
            <a:prstGeom prst="straightConnector1">
              <a:avLst/>
            </a:prstGeom>
            <a:grpFill/>
            <a:ln w="28575">
              <a:solidFill>
                <a:srgbClr val="C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400">
                <a:solidFill>
                  <a:srgbClr val="FF0000"/>
                </a:solidFill>
              </a:endParaRPr>
            </a:p>
          </p:txBody>
        </p:sp>
      </p:grpSp>
      <p:sp>
        <p:nvSpPr>
          <p:cNvPr id="8207" name="Rectangle 15"/>
          <p:cNvSpPr>
            <a:spLocks noChangeArrowheads="1"/>
          </p:cNvSpPr>
          <p:nvPr/>
        </p:nvSpPr>
        <p:spPr bwMode="auto">
          <a:xfrm rot="10800000" flipV="1">
            <a:off x="571472" y="4929198"/>
            <a:ext cx="7786710" cy="8002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90488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Вид спереди              Вид сверху             Вид слева</a:t>
            </a:r>
            <a:endParaRPr lang="ru-RU" sz="2800" b="1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90488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8208" name="Рисунок 20" descr="урок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572132" y="1357298"/>
            <a:ext cx="3050995" cy="2843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683750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20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820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20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820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820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820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206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8206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2000"/>
                                        <p:tgtEl>
                                          <p:spTgt spid="81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2000"/>
                                        <p:tgtEl>
                                          <p:spTgt spid="820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2000"/>
                                        <p:tgtEl>
                                          <p:spTgt spid="8206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4"/>
          <p:cNvPicPr>
            <a:picLocks noChangeAspect="1" noChangeArrowheads="1"/>
          </p:cNvPicPr>
          <p:nvPr/>
        </p:nvPicPr>
        <p:blipFill>
          <a:blip r:embed="rId2" cstate="print"/>
          <a:srcRect l="8090" r="83240" b="79565"/>
          <a:stretch>
            <a:fillRect/>
          </a:stretch>
        </p:blipFill>
        <p:spPr bwMode="auto">
          <a:xfrm rot="5400000">
            <a:off x="4707751" y="1078671"/>
            <a:ext cx="1785950" cy="6343732"/>
          </a:xfrm>
          <a:prstGeom prst="rect">
            <a:avLst/>
          </a:prstGeom>
          <a:noFill/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4357686" y="1357298"/>
            <a:ext cx="192883" cy="857256"/>
          </a:xfrm>
          <a:prstGeom prst="rect">
            <a:avLst/>
          </a:prstGeom>
          <a:noFill/>
        </p:spPr>
      </p:pic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4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5072066" y="1357297"/>
            <a:ext cx="393875" cy="857257"/>
          </a:xfrm>
          <a:prstGeom prst="rect">
            <a:avLst/>
          </a:prstGeom>
          <a:noFill/>
        </p:spPr>
      </p:pic>
      <p:pic>
        <p:nvPicPr>
          <p:cNvPr id="7169" name="Picture 1"/>
          <p:cNvPicPr>
            <a:picLocks noChangeAspect="1" noChangeArrowheads="1"/>
          </p:cNvPicPr>
          <p:nvPr/>
        </p:nvPicPr>
        <p:blipFill>
          <a:blip r:embed="rId5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6500826" y="2500306"/>
            <a:ext cx="170830" cy="785818"/>
          </a:xfrm>
          <a:prstGeom prst="rect">
            <a:avLst/>
          </a:prstGeom>
          <a:noFill/>
        </p:spPr>
      </p:pic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428596" y="142852"/>
            <a:ext cx="8215370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b="1" i="1" dirty="0" smtClean="0">
                <a:solidFill>
                  <a:srgbClr val="943634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Решение олимпиадных задач.   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943634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ru-RU" sz="2800" b="1" i="1" dirty="0" smtClean="0">
                <a:solidFill>
                  <a:srgbClr val="632423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(Конкурс «Кенгуру-2009»).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№18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 На числовой прямой отмечены точки, изображающие числа</a:t>
            </a:r>
            <a:r>
              <a:rPr lang="ru-RU" sz="36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</a:t>
            </a:r>
            <a:endParaRPr lang="ru-RU" sz="36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173" name="Rectangle 5"/>
          <p:cNvSpPr>
            <a:spLocks noChangeArrowheads="1"/>
          </p:cNvSpPr>
          <p:nvPr/>
        </p:nvSpPr>
        <p:spPr bwMode="auto">
          <a:xfrm>
            <a:off x="4714876" y="1571612"/>
            <a:ext cx="428628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6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</a:t>
            </a:r>
            <a:r>
              <a:rPr lang="ru-RU" sz="14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и</a:t>
            </a: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1" y="2643182"/>
            <a:ext cx="6357949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Какая  из  точек  </a:t>
            </a:r>
            <a:r>
              <a:rPr lang="en-US" sz="2400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P</a:t>
            </a: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 </a:t>
            </a:r>
            <a:r>
              <a:rPr lang="en-US" sz="2400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Q</a:t>
            </a: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 </a:t>
            </a:r>
            <a:r>
              <a:rPr lang="en-US" sz="2400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S</a:t>
            </a: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,  </a:t>
            </a:r>
            <a:r>
              <a:rPr lang="en-US" sz="2400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R</a:t>
            </a:r>
            <a:r>
              <a:rPr lang="ru-RU" sz="2400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изображает  число: </a:t>
            </a: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7175" name="Rectangle 7"/>
          <p:cNvSpPr>
            <a:spLocks noChangeArrowheads="1"/>
          </p:cNvSpPr>
          <p:nvPr/>
        </p:nvSpPr>
        <p:spPr bwMode="auto">
          <a:xfrm>
            <a:off x="4786314" y="5857892"/>
            <a:ext cx="38576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6651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точка </a:t>
            </a:r>
            <a:r>
              <a:rPr lang="en-US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R</a:t>
            </a:r>
            <a:r>
              <a:rPr lang="ru-RU" sz="24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3200" b="1" dirty="0" smtClean="0">
              <a:solidFill>
                <a:srgbClr val="FF0000"/>
              </a:solidFill>
              <a:latin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143636" y="2643182"/>
            <a:ext cx="999313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indent="665163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?</a:t>
            </a:r>
            <a:endParaRPr lang="ru-RU" sz="1200" b="1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5572132" y="1643050"/>
            <a:ext cx="288862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ru-RU" sz="32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944127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0" dur="500"/>
                                        <p:tgtEl>
                                          <p:spTgt spid="7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3" dur="500"/>
                                        <p:tgtEl>
                                          <p:spTgt spid="7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6" presetClass="entr" presetSubtype="2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9" dur="500"/>
                                        <p:tgtEl>
                                          <p:spTgt spid="71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2" dur="500"/>
                                        <p:tgtEl>
                                          <p:spTgt spid="7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6" presetClass="entr" presetSubtype="2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8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717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71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3" grpId="0"/>
      <p:bldP spid="7174" grpId="0"/>
      <p:bldP spid="717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642910" y="642918"/>
            <a:ext cx="8072494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  <a:latin typeface="Calibri"/>
              </a:rPr>
              <a:t>№19. </a:t>
            </a:r>
            <a:r>
              <a:rPr lang="ru-RU" sz="2400" dirty="0" smtClean="0">
                <a:solidFill>
                  <a:prstClr val="black"/>
                </a:solidFill>
              </a:rPr>
              <a:t>Сколько существует способов выбрать три числа из набора </a:t>
            </a:r>
            <a:r>
              <a:rPr lang="ru-RU" sz="3200" b="1" dirty="0" smtClean="0">
                <a:solidFill>
                  <a:prstClr val="black"/>
                </a:solidFill>
              </a:rPr>
              <a:t>1</a:t>
            </a:r>
            <a:r>
              <a:rPr lang="ru-RU" sz="2800" b="1" dirty="0" smtClean="0">
                <a:solidFill>
                  <a:prstClr val="black"/>
                </a:solidFill>
              </a:rPr>
              <a:t>, </a:t>
            </a:r>
            <a:r>
              <a:rPr lang="ru-RU" sz="3200" b="1" dirty="0" smtClean="0">
                <a:solidFill>
                  <a:prstClr val="black"/>
                </a:solidFill>
              </a:rPr>
              <a:t>2</a:t>
            </a:r>
            <a:r>
              <a:rPr lang="ru-RU" sz="2800" b="1" dirty="0" smtClean="0">
                <a:solidFill>
                  <a:prstClr val="black"/>
                </a:solidFill>
              </a:rPr>
              <a:t>, 3, 4, 5, 6, 7 </a:t>
            </a:r>
            <a:r>
              <a:rPr lang="ru-RU" sz="2400" dirty="0" smtClean="0">
                <a:solidFill>
                  <a:prstClr val="black"/>
                </a:solidFill>
              </a:rPr>
              <a:t>и </a:t>
            </a:r>
            <a:r>
              <a:rPr lang="ru-RU" sz="2800" b="1" dirty="0" smtClean="0">
                <a:solidFill>
                  <a:prstClr val="black"/>
                </a:solidFill>
              </a:rPr>
              <a:t>8</a:t>
            </a:r>
            <a:r>
              <a:rPr lang="ru-RU" sz="2400" dirty="0" smtClean="0">
                <a:solidFill>
                  <a:prstClr val="black"/>
                </a:solidFill>
              </a:rPr>
              <a:t> так, чтобы сумма выбранных чисел равнялась сумме оставшихся чисел?</a:t>
            </a:r>
          </a:p>
          <a:p>
            <a:r>
              <a:rPr lang="ru-RU" sz="2400" dirty="0" smtClean="0">
                <a:solidFill>
                  <a:prstClr val="black"/>
                </a:solidFill>
                <a:latin typeface="Calibri"/>
              </a:rPr>
              <a:t>(А) </a:t>
            </a: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1</a:t>
            </a:r>
            <a:r>
              <a:rPr lang="ru-RU" sz="2400" dirty="0" smtClean="0">
                <a:solidFill>
                  <a:prstClr val="black"/>
                </a:solidFill>
                <a:latin typeface="Calibri"/>
              </a:rPr>
              <a:t>		(Б) </a:t>
            </a: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2</a:t>
            </a:r>
            <a:r>
              <a:rPr lang="ru-RU" sz="2400" dirty="0" smtClean="0">
                <a:solidFill>
                  <a:prstClr val="black"/>
                </a:solidFill>
                <a:latin typeface="Calibri"/>
              </a:rPr>
              <a:t>		(В)</a:t>
            </a: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 3</a:t>
            </a:r>
            <a:r>
              <a:rPr lang="ru-RU" sz="2400" dirty="0" smtClean="0">
                <a:solidFill>
                  <a:prstClr val="black"/>
                </a:solidFill>
                <a:latin typeface="Calibri"/>
              </a:rPr>
              <a:t>		(Г) </a:t>
            </a: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4</a:t>
            </a:r>
            <a:r>
              <a:rPr lang="ru-RU" sz="2400" dirty="0" smtClean="0">
                <a:solidFill>
                  <a:prstClr val="black"/>
                </a:solidFill>
                <a:latin typeface="Calibri"/>
              </a:rPr>
              <a:t>	        (Д) </a:t>
            </a: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5</a:t>
            </a:r>
            <a:endParaRPr lang="ru-RU" sz="2400" dirty="0">
              <a:solidFill>
                <a:prstClr val="black"/>
              </a:solidFill>
              <a:latin typeface="Calibri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0" y="3500438"/>
            <a:ext cx="6286544" cy="2677656"/>
          </a:xfrm>
          <a:prstGeom prst="rect">
            <a:avLst/>
          </a:prstGeom>
          <a:ln>
            <a:solidFill>
              <a:srgbClr val="C00000"/>
            </a:solidFill>
          </a:ln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Решение.</a:t>
            </a:r>
            <a:r>
              <a:rPr lang="ru-RU" sz="2800" b="1" dirty="0" smtClean="0">
                <a:solidFill>
                  <a:srgbClr val="C00000"/>
                </a:solidFill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1+2+3+4+5+6+7+8=9·4=36,</a:t>
            </a:r>
          </a:p>
          <a:p>
            <a:pPr indent="1889125"/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36:2=18</a:t>
            </a:r>
            <a:r>
              <a:rPr lang="ru-RU" sz="2800" dirty="0" smtClean="0">
                <a:solidFill>
                  <a:prstClr val="black"/>
                </a:solidFill>
              </a:rPr>
              <a:t>, </a:t>
            </a:r>
          </a:p>
          <a:p>
            <a:pPr marL="274638"/>
            <a:r>
              <a:rPr lang="ru-RU" sz="2800" dirty="0" smtClean="0">
                <a:solidFill>
                  <a:prstClr val="black"/>
                </a:solidFill>
              </a:rPr>
              <a:t>значит, надо искать тройки чисел, сумма которых равна </a:t>
            </a:r>
            <a:r>
              <a:rPr lang="ru-RU" sz="2800" b="1" dirty="0" smtClean="0">
                <a:solidFill>
                  <a:prstClr val="black"/>
                </a:solidFill>
                <a:latin typeface="Calibri"/>
              </a:rPr>
              <a:t>18</a:t>
            </a:r>
            <a:r>
              <a:rPr lang="ru-RU" sz="2800" dirty="0" smtClean="0">
                <a:solidFill>
                  <a:prstClr val="black"/>
                </a:solidFill>
              </a:rPr>
              <a:t>. </a:t>
            </a:r>
          </a:p>
          <a:p>
            <a:pPr marL="274638"/>
            <a:r>
              <a:rPr lang="ru-RU" sz="2800" dirty="0" smtClean="0">
                <a:solidFill>
                  <a:prstClr val="black"/>
                </a:solidFill>
              </a:rPr>
              <a:t>Это </a:t>
            </a:r>
            <a:r>
              <a:rPr lang="ru-RU" sz="2800" b="1" dirty="0" smtClean="0">
                <a:solidFill>
                  <a:prstClr val="black"/>
                </a:solidFill>
                <a:latin typeface="Calibri"/>
              </a:rPr>
              <a:t>8,7,3</a:t>
            </a: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;  </a:t>
            </a:r>
            <a:r>
              <a:rPr lang="ru-RU" sz="2800" b="1" dirty="0" smtClean="0">
                <a:solidFill>
                  <a:prstClr val="black"/>
                </a:solidFill>
                <a:latin typeface="Calibri"/>
              </a:rPr>
              <a:t>8,5,4</a:t>
            </a: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;  </a:t>
            </a:r>
            <a:r>
              <a:rPr lang="ru-RU" sz="2800" b="1" dirty="0" smtClean="0">
                <a:solidFill>
                  <a:prstClr val="black"/>
                </a:solidFill>
                <a:latin typeface="Calibri"/>
              </a:rPr>
              <a:t>7,6,5</a:t>
            </a:r>
            <a:r>
              <a:rPr lang="ru-RU" sz="2800" dirty="0" smtClean="0">
                <a:solidFill>
                  <a:prstClr val="black"/>
                </a:solidFill>
              </a:rPr>
              <a:t>.  Три способа. </a:t>
            </a:r>
          </a:p>
          <a:p>
            <a:pPr indent="1889125"/>
            <a:r>
              <a:rPr lang="ru-RU" sz="2800" b="1" i="1" dirty="0" smtClean="0">
                <a:solidFill>
                  <a:srgbClr val="FF0000"/>
                </a:solidFill>
                <a:latin typeface="Calibri"/>
              </a:rPr>
              <a:t>Ответ:</a:t>
            </a:r>
            <a:r>
              <a:rPr lang="ru-RU" sz="2800" b="1" dirty="0" smtClean="0">
                <a:solidFill>
                  <a:srgbClr val="FF0000"/>
                </a:solidFill>
                <a:latin typeface="Calibri"/>
              </a:rPr>
              <a:t> В.</a:t>
            </a:r>
            <a:endParaRPr lang="ru-RU" sz="3200" b="1" dirty="0">
              <a:solidFill>
                <a:srgbClr val="FF0000"/>
              </a:solidFill>
              <a:latin typeface="Calibri"/>
            </a:endParaRPr>
          </a:p>
        </p:txBody>
      </p:sp>
      <p:pic>
        <p:nvPicPr>
          <p:cNvPr id="3074" name="Picture 2" descr="H:\Мама\Картинки\школьные рисунки\Рисунок1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2571744"/>
            <a:ext cx="2357454" cy="2591982"/>
          </a:xfrm>
          <a:prstGeom prst="roundRect">
            <a:avLst>
              <a:gd name="adj" fmla="val 4167"/>
            </a:avLst>
          </a:prstGeom>
          <a:solidFill>
            <a:srgbClr val="FFFFFF"/>
          </a:solidFill>
          <a:ln w="76200" cap="sq">
            <a:solidFill>
              <a:srgbClr val="EAEAEA"/>
            </a:solidFill>
            <a:miter lim="800000"/>
          </a:ln>
          <a:effectLst>
            <a:reflection blurRad="12700" stA="33000" endPos="28000" dist="5000" dir="5400000" sy="-100000" algn="bl" rotWithShape="0"/>
          </a:effectLst>
          <a:scene3d>
            <a:camera prst="orthographicFront"/>
            <a:lightRig rig="threePt" dir="t">
              <a:rot lat="0" lon="0" rev="2700000"/>
            </a:lightRig>
          </a:scene3d>
          <a:sp3d contourW="6350">
            <a:bevelT h="38100"/>
            <a:contourClr>
              <a:srgbClr val="C0C0C0"/>
            </a:contourClr>
          </a:sp3d>
        </p:spPr>
      </p:pic>
    </p:spTree>
    <p:extLst>
      <p:ext uri="{BB962C8B-B14F-4D97-AF65-F5344CB8AC3E}">
        <p14:creationId xmlns:p14="http://schemas.microsoft.com/office/powerpoint/2010/main" val="18434149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571472" y="428604"/>
            <a:ext cx="7072362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  <a:latin typeface="Calibri"/>
              </a:rPr>
              <a:t>№20. </a:t>
            </a: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В стране </a:t>
            </a:r>
            <a:r>
              <a:rPr lang="ru-RU" sz="2800" dirty="0" err="1" smtClean="0">
                <a:solidFill>
                  <a:prstClr val="black"/>
                </a:solidFill>
                <a:latin typeface="Calibri"/>
              </a:rPr>
              <a:t>Смышляндии</a:t>
            </a:r>
            <a:r>
              <a:rPr lang="ru-RU" sz="2800" dirty="0" smtClean="0">
                <a:solidFill>
                  <a:prstClr val="black"/>
                </a:solidFill>
                <a:latin typeface="Calibri"/>
              </a:rPr>
              <a:t> у каждого жителя левая нога на один или два размера больше, чем правая, хотя в магазинах обувь продаётся парами одного размера. Компания друзей решила сэкономить и купить туфли вместе. В результате каждый из них получил пару подходящей обуви, и ещё  остались один башмак 45 размера и один башмак 36 размера. Самое маленькое число друзей, из которых могла состоять такая компания, равно</a:t>
            </a:r>
          </a:p>
          <a:p>
            <a:r>
              <a:rPr lang="ru-RU" sz="2800" b="1" dirty="0" smtClean="0">
                <a:solidFill>
                  <a:srgbClr val="C0504D">
                    <a:lumMod val="75000"/>
                  </a:srgbClr>
                </a:solidFill>
                <a:latin typeface="Calibri"/>
              </a:rPr>
              <a:t>(А) 5	       (Б) 6            (В) 7           (Г) 8         (Д) 9</a:t>
            </a:r>
            <a:endParaRPr lang="ru-RU" sz="2800" b="1" dirty="0">
              <a:solidFill>
                <a:srgbClr val="C0504D">
                  <a:lumMod val="75000"/>
                </a:srgbClr>
              </a:solidFill>
              <a:latin typeface="Calibri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428596" y="5643578"/>
            <a:ext cx="8215338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i="1" dirty="0" smtClean="0">
                <a:solidFill>
                  <a:srgbClr val="C0504D">
                    <a:lumMod val="50000"/>
                  </a:srgbClr>
                </a:solidFill>
                <a:latin typeface="Calibri"/>
              </a:rPr>
              <a:t>Решение: </a:t>
            </a:r>
            <a:r>
              <a:rPr lang="ru-RU" sz="2800" dirty="0" smtClean="0">
                <a:solidFill>
                  <a:srgbClr val="C0504D">
                    <a:lumMod val="50000"/>
                  </a:srgbClr>
                </a:solidFill>
                <a:latin typeface="Calibri"/>
              </a:rPr>
              <a:t> (36, 38), (38, 40), (40, 42), (42, 44), (44, 45).  </a:t>
            </a:r>
          </a:p>
          <a:p>
            <a:pPr indent="1431925"/>
            <a:r>
              <a:rPr lang="ru-RU" sz="2800" dirty="0" smtClean="0">
                <a:solidFill>
                  <a:srgbClr val="C0504D">
                    <a:lumMod val="50000"/>
                  </a:srgbClr>
                </a:solidFill>
                <a:latin typeface="Calibri"/>
              </a:rPr>
              <a:t> 5 друзей.</a:t>
            </a:r>
            <a:endParaRPr lang="ru-RU" sz="2800" dirty="0">
              <a:solidFill>
                <a:srgbClr val="C0504D">
                  <a:lumMod val="50000"/>
                </a:srgbClr>
              </a:solidFill>
              <a:latin typeface="Calibri"/>
            </a:endParaRPr>
          </a:p>
        </p:txBody>
      </p:sp>
      <p:pic>
        <p:nvPicPr>
          <p:cNvPr id="4101" name="Picture 5" descr="C:\Documents and Settings\Сергей\Local Settings\Temporary Internet Files\Content.IE5\DUJTU9WQ\MC900233157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643834" y="1000108"/>
            <a:ext cx="1779006" cy="23282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7484189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02" name="Rectangle 6"/>
          <p:cNvSpPr>
            <a:spLocks noChangeArrowheads="1"/>
          </p:cNvSpPr>
          <p:nvPr/>
        </p:nvSpPr>
        <p:spPr bwMode="auto">
          <a:xfrm>
            <a:off x="428596" y="214290"/>
            <a:ext cx="8286808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79388"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2800" b="1" i="1" dirty="0" smtClean="0">
                <a:solidFill>
                  <a:srgbClr val="943634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Центральная симметрия.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1793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Кроме осевой и зеркальной симметрий существует ещё и центральная симметрия. </a:t>
            </a:r>
          </a:p>
          <a:p>
            <a:pPr indent="1793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Она характеризуется наличием центра симметрии – </a:t>
            </a:r>
          </a:p>
          <a:p>
            <a:pPr indent="1793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srgbClr val="0070C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точки О, обладающим определённым свойством. Можно сказать, что точка О является центром симметрии, если при повороте вокруг точки О на 180⁰ фигура переходит сама в себя.</a:t>
            </a:r>
            <a:endParaRPr lang="ru-RU" sz="1400" b="1" dirty="0" smtClean="0">
              <a:solidFill>
                <a:srgbClr val="0070C0"/>
              </a:solidFill>
              <a:latin typeface="Arial" pitchFamily="34" charset="0"/>
            </a:endParaRPr>
          </a:p>
          <a:p>
            <a:pPr indent="179388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0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grpSp>
        <p:nvGrpSpPr>
          <p:cNvPr id="4097" name="Group 1"/>
          <p:cNvGrpSpPr>
            <a:grpSpLocks/>
          </p:cNvGrpSpPr>
          <p:nvPr/>
        </p:nvGrpSpPr>
        <p:grpSpPr bwMode="auto">
          <a:xfrm>
            <a:off x="1571604" y="3143248"/>
            <a:ext cx="6286544" cy="2857511"/>
            <a:chOff x="1991" y="3598"/>
            <a:chExt cx="7854" cy="2160"/>
          </a:xfrm>
        </p:grpSpPr>
        <p:grpSp>
          <p:nvGrpSpPr>
            <p:cNvPr id="4099" name="Group 3"/>
            <p:cNvGrpSpPr>
              <a:grpSpLocks/>
            </p:cNvGrpSpPr>
            <p:nvPr/>
          </p:nvGrpSpPr>
          <p:grpSpPr bwMode="auto">
            <a:xfrm>
              <a:off x="1991" y="3598"/>
              <a:ext cx="7854" cy="2160"/>
              <a:chOff x="1657" y="3465"/>
              <a:chExt cx="7854" cy="2160"/>
            </a:xfrm>
          </p:grpSpPr>
          <p:sp>
            <p:nvSpPr>
              <p:cNvPr id="4101" name="AutoShape 5"/>
              <p:cNvSpPr>
                <a:spLocks noChangeArrowheads="1"/>
              </p:cNvSpPr>
              <p:nvPr/>
            </p:nvSpPr>
            <p:spPr bwMode="auto">
              <a:xfrm rot="5400000">
                <a:off x="7008" y="2041"/>
                <a:ext cx="1080" cy="3927"/>
              </a:xfrm>
              <a:prstGeom prst="moon">
                <a:avLst>
                  <a:gd name="adj" fmla="val 64352"/>
                </a:avLst>
              </a:prstGeom>
              <a:gradFill rotWithShape="0">
                <a:gsLst>
                  <a:gs pos="0">
                    <a:srgbClr val="00B0F0"/>
                  </a:gs>
                  <a:gs pos="100000">
                    <a:srgbClr val="00B0F0">
                      <a:gamma/>
                      <a:shade val="60000"/>
                      <a:invGamma/>
                    </a:srgbClr>
                  </a:gs>
                </a:gsLst>
                <a:path path="rect">
                  <a:fillToRect l="50000" t="50000" r="50000" b="50000"/>
                </a:path>
              </a:gradFill>
              <a:ln w="31750">
                <a:solidFill>
                  <a:srgbClr val="4BACC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4100" name="AutoShape 4"/>
              <p:cNvSpPr>
                <a:spLocks noChangeArrowheads="1"/>
              </p:cNvSpPr>
              <p:nvPr/>
            </p:nvSpPr>
            <p:spPr bwMode="auto">
              <a:xfrm rot="16200000">
                <a:off x="3081" y="3121"/>
                <a:ext cx="1080" cy="3927"/>
              </a:xfrm>
              <a:prstGeom prst="moon">
                <a:avLst>
                  <a:gd name="adj" fmla="val 64352"/>
                </a:avLst>
              </a:prstGeom>
              <a:gradFill rotWithShape="0">
                <a:gsLst>
                  <a:gs pos="0">
                    <a:srgbClr val="00B0F0"/>
                  </a:gs>
                  <a:gs pos="100000">
                    <a:srgbClr val="00B0F0">
                      <a:gamma/>
                      <a:shade val="60000"/>
                      <a:invGamma/>
                    </a:srgbClr>
                  </a:gs>
                </a:gsLst>
                <a:path path="rect">
                  <a:fillToRect l="50000" t="50000" r="50000" b="50000"/>
                </a:path>
              </a:gradFill>
              <a:ln w="31750">
                <a:solidFill>
                  <a:srgbClr val="4BACC6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4098" name="Text Box 2"/>
            <p:cNvSpPr txBox="1">
              <a:spLocks noChangeArrowheads="1"/>
            </p:cNvSpPr>
            <p:nvPr/>
          </p:nvSpPr>
          <p:spPr bwMode="auto">
            <a:xfrm>
              <a:off x="5445" y="4186"/>
              <a:ext cx="780" cy="849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b="1" smtClean="0">
                  <a:solidFill>
                    <a:prstClr val="black"/>
                  </a:solidFill>
                  <a:latin typeface="Calibri" pitchFamily="34" charset="0"/>
                  <a:ea typeface="Calibri" pitchFamily="34" charset="0"/>
                  <a:cs typeface="Times New Roman" pitchFamily="18" charset="0"/>
                </a:rPr>
                <a:t>О</a:t>
              </a: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sp>
        <p:nvSpPr>
          <p:cNvPr id="4104" name="Rectangle 8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350963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72199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409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0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460</Words>
  <Application>Microsoft Office PowerPoint</Application>
  <PresentationFormat>Экран (4:3)</PresentationFormat>
  <Paragraphs>57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15</vt:i4>
      </vt:variant>
    </vt:vector>
  </HeadingPairs>
  <TitlesOfParts>
    <vt:vector size="17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Elena</cp:lastModifiedBy>
  <cp:revision>1</cp:revision>
  <dcterms:created xsi:type="dcterms:W3CDTF">2023-11-19T12:31:49Z</dcterms:created>
  <dcterms:modified xsi:type="dcterms:W3CDTF">2023-11-19T12:32:21Z</dcterms:modified>
</cp:coreProperties>
</file>