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2"/>
  </p:sldMasterIdLst>
  <p:sldIdLst>
    <p:sldId id="256" r:id="rId3"/>
    <p:sldId id="258" r:id="rId4"/>
    <p:sldId id="335" r:id="rId5"/>
    <p:sldId id="336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6" r:id="rId15"/>
    <p:sldId id="347" r:id="rId16"/>
    <p:sldId id="348" r:id="rId17"/>
    <p:sldId id="349" r:id="rId18"/>
    <p:sldId id="350" r:id="rId19"/>
    <p:sldId id="351" r:id="rId20"/>
    <p:sldId id="352" r:id="rId21"/>
    <p:sldId id="353" r:id="rId22"/>
    <p:sldId id="354" r:id="rId23"/>
    <p:sldId id="355" r:id="rId24"/>
    <p:sldId id="356" r:id="rId25"/>
    <p:sldId id="381" r:id="rId26"/>
    <p:sldId id="382" r:id="rId27"/>
    <p:sldId id="383" r:id="rId28"/>
    <p:sldId id="384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371" r:id="rId44"/>
    <p:sldId id="372" r:id="rId45"/>
    <p:sldId id="373" r:id="rId46"/>
    <p:sldId id="374" r:id="rId47"/>
    <p:sldId id="375" r:id="rId48"/>
    <p:sldId id="376" r:id="rId49"/>
    <p:sldId id="377" r:id="rId50"/>
    <p:sldId id="378" r:id="rId51"/>
    <p:sldId id="379" r:id="rId52"/>
    <p:sldId id="380" r:id="rId53"/>
    <p:sldId id="337" r:id="rId54"/>
    <p:sldId id="328" r:id="rId55"/>
    <p:sldId id="329" r:id="rId56"/>
    <p:sldId id="333" r:id="rId57"/>
    <p:sldId id="334" r:id="rId58"/>
    <p:sldId id="327" r:id="rId5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71" autoAdjust="0"/>
  </p:normalViewPr>
  <p:slideViewPr>
    <p:cSldViewPr>
      <p:cViewPr varScale="1">
        <p:scale>
          <a:sx n="101" d="100"/>
          <a:sy n="101" d="100"/>
        </p:scale>
        <p:origin x="30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61" Type="http://schemas.openxmlformats.org/officeDocument/2006/relationships/viewProps" Target="view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402852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91546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23825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2594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6128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182222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705744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966490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378190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07084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2221F-4F0C-4847-81B7-D3ABAE3EE078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06619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D2221F-4F0C-4847-81B7-D3ABAE3EE078}" type="datetimeFigureOut">
              <a:rPr lang="ru-RU" smtClean="0"/>
              <a:pPr/>
              <a:t>11.03.2025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531BD-92F3-4EE2-A724-E9EC5C4D85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485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email"/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4437113"/>
            <a:ext cx="8178132" cy="2420888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</a:t>
            </a:r>
            <a:br>
              <a:rPr lang="ru-RU" sz="28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«ПОКОРМИТЕ ПТИЦ ЗИМОЙ»</a:t>
            </a:r>
            <a:b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учащиеся 1А класса</a:t>
            </a:r>
            <a:b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Классный руководитель  Крюкова Л.В</a:t>
            </a:r>
            <a:endParaRPr lang="ru-RU" sz="2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Муниципальное бюджетное  общеобразовательное учреждение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«Средняя общеобразовательная школа №6</a:t>
            </a:r>
            <a:endParaRPr kumimoji="0" lang="ru-RU" sz="2000" b="1" i="0" u="none" strike="noStrike" cap="none" normalizeH="0" baseline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Luda\Desktop\фото кормушки\кормушка\P109016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138" y="260648"/>
            <a:ext cx="4313255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Luda\Desktop\фото кормушки\P10906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940" y="3573016"/>
            <a:ext cx="425722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045668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414110"/>
            <a:ext cx="7128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Каждый день мы добавляли </a:t>
            </a:r>
            <a:br>
              <a:rPr lang="ru-RU" sz="3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3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 кормушки разный корм:</a:t>
            </a:r>
            <a:br>
              <a:rPr lang="ru-RU" sz="3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0"/>
            <a:ext cx="6923112" cy="4525963"/>
          </a:xfrm>
        </p:spPr>
        <p:txBody>
          <a:bodyPr/>
          <a:lstStyle/>
          <a:p>
            <a:pPr>
              <a:buFontTx/>
              <a:buChar char="-"/>
              <a:defRPr/>
            </a:pP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Пшено</a:t>
            </a:r>
          </a:p>
          <a:p>
            <a:pPr>
              <a:buFontTx/>
              <a:buChar char="-"/>
              <a:defRPr/>
            </a:pP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овёс</a:t>
            </a:r>
          </a:p>
          <a:p>
            <a:pPr>
              <a:buFontTx/>
              <a:buChar char="-"/>
              <a:defRPr/>
            </a:pP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рис</a:t>
            </a:r>
          </a:p>
          <a:p>
            <a:pPr>
              <a:buFontTx/>
              <a:buChar char="-"/>
              <a:defRPr/>
            </a:pP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семечки подсолнуха</a:t>
            </a:r>
          </a:p>
          <a:p>
            <a:pPr>
              <a:buFontTx/>
              <a:buChar char="-"/>
              <a:defRPr/>
            </a:pP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сало</a:t>
            </a:r>
            <a:endParaRPr lang="ru-RU" sz="2000" dirty="0"/>
          </a:p>
          <a:p>
            <a:endParaRPr lang="ru-RU" dirty="0"/>
          </a:p>
        </p:txBody>
      </p:sp>
      <p:pic>
        <p:nvPicPr>
          <p:cNvPr id="6" name="Picture 2" descr="C:\Users\Luda\Desktop\фото кормушки\кормушка\P10902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986" y="1628800"/>
            <a:ext cx="2975956" cy="2231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Luda\Desktop\фото кормушки\P10309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05064"/>
            <a:ext cx="3124275" cy="23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669460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414110"/>
            <a:ext cx="72476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Развешивать кормушки нужно подальше от пешеходных дорожек. Там, где никто не будет мешать птицам</a:t>
            </a:r>
            <a:br>
              <a:rPr lang="ru-RU" sz="3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endParaRPr lang="ru-RU" sz="3200" dirty="0"/>
          </a:p>
        </p:txBody>
      </p:sp>
      <p:pic>
        <p:nvPicPr>
          <p:cNvPr id="4" name="Picture 3" descr="C:\Users\Luda\Desktop\фото кормушки\всё к кормушке\P106039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42677"/>
            <a:ext cx="2592288" cy="3071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Luda\Desktop\фото кормушки\всё к кормушке\P10603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29000"/>
            <a:ext cx="4223353" cy="31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055975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88196" y="-60295"/>
            <a:ext cx="70567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Что за стол среди берез                                              Под открытым небом?                                                Угощает он в мороз                                                     Птиц зерном и хлебом</a:t>
            </a:r>
            <a:r>
              <a:rPr lang="ru-RU" sz="3200" dirty="0">
                <a:solidFill>
                  <a:schemeClr val="accent1">
                    <a:lumMod val="25000"/>
                  </a:schemeClr>
                </a:solidFill>
              </a:rPr>
              <a:t>.</a:t>
            </a:r>
            <a:br>
              <a:rPr lang="ru-RU" sz="3200" dirty="0">
                <a:solidFill>
                  <a:schemeClr val="accent1">
                    <a:lumMod val="25000"/>
                  </a:schemeClr>
                </a:solidFill>
              </a:rPr>
            </a:br>
            <a:endParaRPr lang="ru-RU" sz="3200" dirty="0"/>
          </a:p>
        </p:txBody>
      </p:sp>
      <p:pic>
        <p:nvPicPr>
          <p:cNvPr id="4" name="Picture 2" descr="C:\Users\Luda\Desktop\фото кормушки\P107038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88840"/>
            <a:ext cx="3596972" cy="2876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Luda\Desktop\фото кормушки\P107039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034" y="3501009"/>
            <a:ext cx="3746554" cy="2769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236686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414110"/>
            <a:ext cx="66247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Помощь птицам зимой помогает воспитывать у людей доброту, душевную щедрость.</a:t>
            </a:r>
            <a:endParaRPr lang="ru-RU" sz="3200" dirty="0"/>
          </a:p>
        </p:txBody>
      </p:sp>
      <p:pic>
        <p:nvPicPr>
          <p:cNvPr id="4" name="Picture 3" descr="C:\Users\Luda\Desktop\фото кормушки\P102031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704" y="3789040"/>
            <a:ext cx="3587783" cy="269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Luda\Desktop\фото кормушки\P10203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420888"/>
            <a:ext cx="3672408" cy="2755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833468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414111"/>
            <a:ext cx="64087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Позаботьтесь о птицах сегодня!</a:t>
            </a:r>
            <a:br>
              <a:rPr lang="ru-RU" sz="3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3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А они отблагодарят вас весной </a:t>
            </a:r>
            <a:br>
              <a:rPr lang="ru-RU" sz="3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3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своими песнями… </a:t>
            </a:r>
            <a:br>
              <a:rPr lang="ru-RU" sz="3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endParaRPr lang="ru-RU" sz="3200" dirty="0"/>
          </a:p>
        </p:txBody>
      </p:sp>
      <p:pic>
        <p:nvPicPr>
          <p:cNvPr id="4" name="Picture 2" descr="C:\Users\Luda\Desktop\фото кормушки\всё к кормушке\IMG_167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060849"/>
            <a:ext cx="378042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Luda\Desktop\фото кормушки\P10906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432" y="3789040"/>
            <a:ext cx="4032448" cy="2897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3800884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414110"/>
            <a:ext cx="65527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Птичья столовая работает без выходных…</a:t>
            </a:r>
            <a:br>
              <a:rPr lang="ru-RU" sz="3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endParaRPr lang="ru-RU" sz="3200" dirty="0"/>
          </a:p>
        </p:txBody>
      </p:sp>
      <p:pic>
        <p:nvPicPr>
          <p:cNvPr id="5" name="Объект 4" descr="http://nsportal.ru/sites/default/files/2013/1/100_1277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92" y="3717032"/>
            <a:ext cx="3420380" cy="269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Luda\Desktop\фото кормушки\фото ксюша\P114318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28800"/>
            <a:ext cx="3708412" cy="263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684497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My Documents\Детский сад\ДЛЯ САЙТА\Проект Зимующие птицы\Фото кормушки\100_394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51720" y="548680"/>
            <a:ext cx="6407248" cy="5415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1562591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49685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Основной этап</a:t>
            </a:r>
            <a:br>
              <a:rPr lang="ru-RU" sz="3200" b="1" u="sng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124744"/>
            <a:ext cx="6851104" cy="5001419"/>
          </a:xfrm>
        </p:spPr>
        <p:txBody>
          <a:bodyPr/>
          <a:lstStyle/>
          <a:p>
            <a:pPr>
              <a:buFontTx/>
              <a:buChar char="-"/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в течение месяца ежедневное </a:t>
            </a:r>
          </a:p>
          <a:p>
            <a:pPr>
              <a:buFontTx/>
              <a:buChar char="-"/>
              <a:defRPr/>
            </a:pPr>
            <a:r>
              <a:rPr lang="ru-RU" sz="2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кормление птиц;</a:t>
            </a:r>
          </a:p>
          <a:p>
            <a:pPr>
              <a:buFontTx/>
              <a:buChar char="-"/>
              <a:defRPr/>
            </a:pPr>
            <a:r>
              <a:rPr lang="ru-RU" sz="2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наблюдение за их поведением;  </a:t>
            </a:r>
          </a:p>
          <a:p>
            <a:pPr>
              <a:buFontTx/>
              <a:buChar char="-"/>
              <a:defRPr/>
            </a:pPr>
            <a:r>
              <a:rPr lang="ru-RU" sz="2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использование разных кормов;</a:t>
            </a:r>
          </a:p>
          <a:p>
            <a:pPr>
              <a:buFontTx/>
              <a:buChar char="-"/>
              <a:defRPr/>
            </a:pPr>
            <a:r>
              <a:rPr lang="ru-RU" sz="2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учёт количества птиц, их видов.</a:t>
            </a:r>
          </a:p>
          <a:p>
            <a:pPr marL="0" indent="0" algn="ctr">
              <a:buNone/>
              <a:defRPr/>
            </a:pPr>
            <a:r>
              <a:rPr lang="ru-RU" sz="2200" b="1" u="sng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Мы узнали, что:</a:t>
            </a:r>
          </a:p>
          <a:p>
            <a:pPr>
              <a:buFontTx/>
              <a:buChar char="-"/>
              <a:defRPr/>
            </a:pPr>
            <a:r>
              <a:rPr lang="ru-RU" sz="22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в нашей местности зимующие птицы это ворона, снегирь, дятел, синица, воробей, голубь и другие</a:t>
            </a:r>
          </a:p>
          <a:p>
            <a:endParaRPr lang="ru-RU" sz="2200" dirty="0"/>
          </a:p>
        </p:txBody>
      </p:sp>
      <p:pic>
        <p:nvPicPr>
          <p:cNvPr id="4" name="Picture 2" descr="p67_vorob-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4683" y="4797152"/>
            <a:ext cx="2327166" cy="1605235"/>
          </a:xfrm>
          <a:prstGeom prst="rect">
            <a:avLst/>
          </a:prstGeom>
          <a:noFill/>
          <a:ln w="38100">
            <a:solidFill>
              <a:srgbClr val="4E6128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" name="Picture 4" descr="4240816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19972" y="4760369"/>
            <a:ext cx="2238998" cy="1678529"/>
          </a:xfrm>
          <a:prstGeom prst="rect">
            <a:avLst/>
          </a:prstGeom>
          <a:noFill/>
          <a:ln w="38100">
            <a:solidFill>
              <a:srgbClr val="4E6128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" name="Picture 5" descr="26468114_golu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32240" y="4751386"/>
            <a:ext cx="2348382" cy="1651002"/>
          </a:xfrm>
          <a:prstGeom prst="rect">
            <a:avLst/>
          </a:prstGeom>
          <a:noFill/>
          <a:ln w="38100">
            <a:solidFill>
              <a:srgbClr val="4E6128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7" name="Picture 3" descr="52997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58970" y="1021798"/>
            <a:ext cx="2189495" cy="2407202"/>
          </a:xfrm>
          <a:prstGeom prst="rect">
            <a:avLst/>
          </a:prstGeom>
          <a:noFill/>
          <a:ln w="38100">
            <a:solidFill>
              <a:srgbClr val="4E6128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02709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414110"/>
            <a:ext cx="74168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         И ещё мы узнали, зависит ли            конструкция кормушки от вида птиц? </a:t>
            </a:r>
            <a:br>
              <a:rPr lang="ru-RU" sz="3200" b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endParaRPr lang="ru-RU" sz="3200" b="1" dirty="0">
              <a:solidFill>
                <a:schemeClr val="accent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endParaRPr lang="ru-RU" sz="3200" b="1" dirty="0">
              <a:solidFill>
                <a:schemeClr val="accent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endParaRPr lang="ru-RU" sz="3200" b="1" dirty="0">
              <a:solidFill>
                <a:schemeClr val="accent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5936" y="1600200"/>
            <a:ext cx="4690864" cy="4525963"/>
          </a:xfrm>
        </p:spPr>
        <p:txBody>
          <a:bodyPr>
            <a:normAutofit fontScale="92500" lnSpcReduction="10000"/>
          </a:bodyPr>
          <a:lstStyle/>
          <a:p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Мы, вороны, грузные и неловкие.  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Кормушки нравятся нам «легкие»</a:t>
            </a:r>
          </a:p>
          <a:p>
            <a:pPr marL="0" indent="0">
              <a:buNone/>
            </a:pP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 - с широкими летками или открытыми стенками – чтобы легко добраться до корма. Такого мнения и воробьи, снегири, голуби. Нам трудно залезать в раскачивающиеся и гнущиеся кормушки</a:t>
            </a:r>
            <a:endParaRPr lang="ru-RU" sz="2000" dirty="0"/>
          </a:p>
          <a:p>
            <a:endParaRPr lang="ru-RU" sz="2000" b="1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endParaRPr lang="ru-RU" sz="2000" b="1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А нам, синичкам, юрким и ловким, подойдут «трудные» кормушки – с узкими летками, глубоким дном, на раскачивающейся леске или из гнущегося материала. Корм достанется нам</a:t>
            </a:r>
            <a:endParaRPr lang="ru-RU" sz="2000" dirty="0"/>
          </a:p>
          <a:p>
            <a:endParaRPr lang="ru-RU" sz="1800" dirty="0"/>
          </a:p>
        </p:txBody>
      </p:sp>
      <p:pic>
        <p:nvPicPr>
          <p:cNvPr id="4" name="Picture 2" descr="Картинка 45 из 3435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1685881"/>
            <a:ext cx="2304255" cy="1815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4240816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7704" y="4221088"/>
            <a:ext cx="2166990" cy="2110577"/>
          </a:xfrm>
          <a:prstGeom prst="rect">
            <a:avLst/>
          </a:prstGeom>
          <a:noFill/>
          <a:ln w="38100">
            <a:solidFill>
              <a:srgbClr val="4E6128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094136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414110"/>
            <a:ext cx="74168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           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Паспорт проекта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«Покормите птиц зимой»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600200"/>
            <a:ext cx="699512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u="sng" dirty="0"/>
              <a:t>Вид проекта</a:t>
            </a:r>
            <a:r>
              <a:rPr lang="ru-RU" b="1" dirty="0"/>
              <a:t>: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информационно-творческий</a:t>
            </a:r>
          </a:p>
          <a:p>
            <a:pPr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b="1" u="sng" dirty="0"/>
              <a:t>Продолжительность проекта</a:t>
            </a:r>
            <a:r>
              <a:rPr lang="ru-RU" b="1" dirty="0"/>
              <a:t>: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краткосрочный </a:t>
            </a:r>
          </a:p>
          <a:p>
            <a:pPr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(1-2 месяца )</a:t>
            </a:r>
          </a:p>
          <a:p>
            <a:pPr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b="1" u="sng" dirty="0"/>
              <a:t>Участники проекта</a:t>
            </a:r>
            <a:r>
              <a:rPr lang="ru-RU" b="1" dirty="0"/>
              <a:t>: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учитель, учащиеся 1А класса, родители.</a:t>
            </a:r>
          </a:p>
          <a:p>
            <a:pPr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b="1" u="sng" dirty="0"/>
              <a:t>Охватываемые образовательные области</a:t>
            </a:r>
            <a:r>
              <a:rPr lang="ru-RU" b="1" dirty="0"/>
              <a:t>: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«Познание», «Коммуникация», «Чтение художественной литературы», «Художественное творчество», «Социализация»,.</a:t>
            </a:r>
          </a:p>
        </p:txBody>
      </p:sp>
    </p:spTree>
    <p:extLst>
      <p:ext uri="{BB962C8B-B14F-4D97-AF65-F5344CB8AC3E}">
        <p14:creationId xmlns:p14="http://schemas.microsoft.com/office/powerpoint/2010/main" val="2857192590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52565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          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ЧЕМ КОРМИТЬ ПТИЦ?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1700808"/>
            <a:ext cx="6768752" cy="4525963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dirty="0"/>
              <a:t>Птицам так тяжело зимой, что любая</a:t>
            </a:r>
          </a:p>
          <a:p>
            <a:pPr marL="0" indent="0" algn="ctr">
              <a:buNone/>
            </a:pPr>
            <a:r>
              <a:rPr lang="ru-RU" b="1" dirty="0"/>
              <a:t> болезнь для них практически смертельна. </a:t>
            </a:r>
          </a:p>
          <a:p>
            <a:pPr marL="0" indent="0" algn="ctr">
              <a:buNone/>
            </a:pPr>
            <a:r>
              <a:rPr lang="ru-RU" b="1" dirty="0"/>
              <a:t>Поэтому кормушки и места постоянного кормления </a:t>
            </a:r>
          </a:p>
          <a:p>
            <a:pPr marL="0" indent="0" algn="ctr">
              <a:buNone/>
            </a:pPr>
            <a:r>
              <a:rPr lang="ru-RU" b="1" dirty="0"/>
              <a:t>надо содержать в чистоте, </a:t>
            </a:r>
          </a:p>
          <a:p>
            <a:pPr marL="0" indent="0" algn="ctr">
              <a:buNone/>
            </a:pPr>
            <a:r>
              <a:rPr lang="ru-RU" b="1" dirty="0"/>
              <a:t>чтобы они не стали  источником болезней. </a:t>
            </a:r>
          </a:p>
          <a:p>
            <a:pPr marL="0" indent="0" algn="ctr">
              <a:buNone/>
            </a:pPr>
            <a:r>
              <a:rPr lang="ru-RU" b="1" dirty="0"/>
              <a:t>Неправильно подкармливая птиц, </a:t>
            </a:r>
          </a:p>
          <a:p>
            <a:pPr marL="0" indent="0" algn="ctr">
              <a:buNone/>
            </a:pPr>
            <a:r>
              <a:rPr lang="ru-RU" b="1" dirty="0"/>
              <a:t>человек может им навредить, </a:t>
            </a:r>
          </a:p>
          <a:p>
            <a:pPr marL="0" indent="0" algn="ctr">
              <a:buNone/>
            </a:pPr>
            <a:r>
              <a:rPr lang="ru-RU" b="1" dirty="0"/>
              <a:t>а закармливая – даже убить.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5925065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7687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  КОРМЛЕНИЯ   ПТИЦ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5792" y="1268760"/>
            <a:ext cx="7244680" cy="4525963"/>
          </a:xfrm>
        </p:spPr>
        <p:txBody>
          <a:bodyPr>
            <a:normAutofit fontScale="70000" lnSpcReduction="20000"/>
          </a:bodyPr>
          <a:lstStyle/>
          <a:p>
            <a:pPr marL="0" lvl="0" indent="542925" algn="just">
              <a:buNone/>
            </a:pPr>
            <a:r>
              <a:rPr lang="ru-RU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ndale Sans UI" charset="0"/>
                <a:cs typeface="Times New Roman" pitchFamily="18" charset="0"/>
              </a:rPr>
              <a:t>Что бы правильно кормить птиц, нужно соблюдать некоторые правила:</a:t>
            </a:r>
            <a:endParaRPr lang="ru-RU" altLang="ja-JP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b="1" dirty="0"/>
              <a:t>Во время подкормки птиц не сорить, не оставлять на улице полиэтиленовые пакеты, жестяные банки, коробки.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b="1" dirty="0"/>
              <a:t>Подкармливать в одном и том же месте, желательно в одно и то же время – птицы сами будут прилетать к месту кормления.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b="1" dirty="0"/>
              <a:t>Кормить птиц регулярно, ежедневно. Нельзя подкармливать время от времени, в морозы нужна пища каждый день, чтобы птицам выжить.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b="1" dirty="0"/>
              <a:t>Корма класть немного, именно для того, чтобы подкормить, поддержать в трудное время.</a:t>
            </a:r>
          </a:p>
          <a:p>
            <a:pPr marL="0" indent="542925" algn="just"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4005327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Картинка 674 из 532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14109"/>
            <a:ext cx="2448272" cy="2077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8" descr="Картинка 39 из 83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981" y="3356992"/>
            <a:ext cx="1855787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4" descr="Картинка 65 из 48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73038"/>
            <a:ext cx="2555776" cy="1833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Картинка 298 из 393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05518">
            <a:off x="6822281" y="2637799"/>
            <a:ext cx="2195513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419872" y="1700808"/>
            <a:ext cx="3960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cs typeface="Times New Roman" pitchFamily="18" charset="0"/>
              </a:rPr>
              <a:t>Нас надо кормить, и тогда</a:t>
            </a:r>
          </a:p>
          <a:p>
            <a:pPr algn="ctr">
              <a:defRPr/>
            </a:pPr>
            <a:r>
              <a:rPr lang="ru-RU" sz="2400" b="1" dirty="0">
                <a:cs typeface="Times New Roman" pitchFamily="18" charset="0"/>
              </a:rPr>
              <a:t>Нам будет легко пережить холода!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10768" y="4293095"/>
            <a:ext cx="35535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cs typeface="Times New Roman" pitchFamily="18" charset="0"/>
              </a:rPr>
              <a:t>По небу, весело скользя, взлетим, пернатые друзья!</a:t>
            </a:r>
          </a:p>
          <a:p>
            <a:pPr algn="ctr">
              <a:defRPr/>
            </a:pPr>
            <a:r>
              <a:rPr lang="ru-RU" sz="2400" b="1" dirty="0">
                <a:cs typeface="Times New Roman" pitchFamily="18" charset="0"/>
              </a:rPr>
              <a:t>И пропоём, чирикая:</a:t>
            </a:r>
          </a:p>
          <a:p>
            <a:pPr algn="ctr">
              <a:defRPr/>
            </a:pPr>
            <a:r>
              <a:rPr lang="ru-RU" sz="2400" b="1" dirty="0">
                <a:cs typeface="Times New Roman" pitchFamily="18" charset="0"/>
              </a:rPr>
              <a:t>«Спасибо вам великое!»</a:t>
            </a:r>
          </a:p>
          <a:p>
            <a:pPr algn="ctr">
              <a:defRPr/>
            </a:pPr>
            <a:endParaRPr lang="ru-RU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400" b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753287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414110"/>
            <a:ext cx="60486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«Меню» в птичьем «кафе»</a:t>
            </a:r>
            <a:br>
              <a:rPr lang="ru-RU" sz="3200" b="1" u="sng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1196752"/>
            <a:ext cx="6635080" cy="5184576"/>
          </a:xfrm>
        </p:spPr>
        <p:txBody>
          <a:bodyPr>
            <a:normAutofit fontScale="62500" lnSpcReduction="20000"/>
          </a:bodyPr>
          <a:lstStyle/>
          <a:p>
            <a:pPr marL="0" indent="0">
              <a:spcBef>
                <a:spcPct val="50000"/>
              </a:spcBef>
              <a:buNone/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Пташки будут благодарны вам за:   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несоленое свежее сало говяжий жир, мясо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топленое масло, маргарин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пшено, рис, овес, подсолнечные семечки (несоленые и нежареные)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пшеница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ягоды рябины, калины, ягоды боярышника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крошки хлеба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0" indent="0" algn="ctr">
              <a:spcBef>
                <a:spcPct val="50000"/>
              </a:spcBef>
              <a:buNone/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Ни в коем случае давать </a:t>
            </a:r>
            <a:r>
              <a:rPr lang="ru-RU" b="1" u="sng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нельзя</a:t>
            </a:r>
            <a:r>
              <a:rPr lang="ru-RU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: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черный хлеб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чипсы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сладкие кукурузные хлопья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соленые, сладкие или жареные продукты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Такое угощение вызовет у птиц расстройство желудка, а зимой любая болезнь у пернатых неминуемо приведет к их гибели</a:t>
            </a:r>
            <a:r>
              <a:rPr lang="ru-RU" dirty="0"/>
              <a:t>.</a:t>
            </a:r>
          </a:p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6997443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0"/>
            <a:ext cx="64087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Дневник наблюдений</a:t>
            </a:r>
            <a:br>
              <a:rPr lang="ru-RU" sz="3200" b="1" u="sng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1196752"/>
            <a:ext cx="6635080" cy="5184576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03146"/>
              </p:ext>
            </p:extLst>
          </p:nvPr>
        </p:nvGraphicFramePr>
        <p:xfrm>
          <a:off x="1533525" y="950192"/>
          <a:ext cx="7596336" cy="31982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5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86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949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71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5061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Погода</a:t>
                      </a:r>
                      <a:endParaRPr lang="ru-RU" sz="1100" dirty="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Вид птицы</a:t>
                      </a:r>
                      <a:endParaRPr lang="ru-RU" sz="110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Количество птиц, прилетевших за 1 час</a:t>
                      </a:r>
                      <a:endParaRPr lang="ru-RU" sz="1100" dirty="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Наблюдение за птицами: поведение, какой корм предпочитает</a:t>
                      </a:r>
                      <a:endParaRPr lang="ru-RU" sz="110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98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-18</a:t>
                      </a:r>
                      <a:r>
                        <a:rPr lang="ru-RU" sz="1200" baseline="30000" dirty="0">
                          <a:effectLst/>
                        </a:rPr>
                        <a:t>0</a:t>
                      </a:r>
                      <a:r>
                        <a:rPr lang="ru-RU" sz="1200" dirty="0">
                          <a:effectLst/>
                        </a:rPr>
                        <a:t>С  пасмурно</a:t>
                      </a:r>
                      <a:endParaRPr lang="ru-RU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Снег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синица</a:t>
                      </a:r>
                      <a:endParaRPr lang="ru-RU" sz="1100" dirty="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10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Несоленое сало, семечки подсолнечника,</a:t>
                      </a:r>
                      <a:r>
                        <a:rPr lang="ru-RU" sz="1200" kern="1200">
                          <a:effectLst/>
                        </a:rPr>
                        <a:t> </a:t>
                      </a:r>
                      <a:r>
                        <a:rPr lang="ru-RU" sz="1200">
                          <a:effectLst/>
                        </a:rPr>
                        <a:t>берет по зернышку и ест на дереве, держа в лапках, прилетает стайкой</a:t>
                      </a:r>
                      <a:endParaRPr lang="ru-RU" sz="110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786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воробьи</a:t>
                      </a:r>
                      <a:endParaRPr lang="ru-RU" sz="1100" dirty="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</a:t>
                      </a:r>
                      <a:endParaRPr lang="ru-RU" sz="1100" dirty="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Черствый белый хлеб, </a:t>
                      </a:r>
                      <a:r>
                        <a:rPr lang="ru-RU" sz="1200" kern="1200" dirty="0">
                          <a:effectLst/>
                        </a:rPr>
                        <a:t> </a:t>
                      </a:r>
                      <a:r>
                        <a:rPr lang="ru-RU" sz="1200" dirty="0">
                          <a:effectLst/>
                        </a:rPr>
                        <a:t>возьмет кусочек и улетает, или клюют у кормушки и дерутся</a:t>
                      </a:r>
                      <a:endParaRPr lang="ru-RU" sz="1100" dirty="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33525" y="2411025"/>
            <a:ext cx="156126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18 января  2025 год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15991"/>
              </p:ext>
            </p:extLst>
          </p:nvPr>
        </p:nvGraphicFramePr>
        <p:xfrm>
          <a:off x="1533525" y="4293096"/>
          <a:ext cx="7610474" cy="22937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739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08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35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921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 dirty="0">
                          <a:effectLst/>
                        </a:rPr>
                        <a:t>-12</a:t>
                      </a:r>
                      <a:r>
                        <a:rPr lang="ru-RU" sz="1200" baseline="30000" dirty="0">
                          <a:effectLst/>
                        </a:rPr>
                        <a:t>0</a:t>
                      </a:r>
                      <a:r>
                        <a:rPr lang="ru-RU" sz="1200" dirty="0">
                          <a:effectLst/>
                        </a:rPr>
                        <a:t>С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00075" algn="l"/>
                        </a:tabLst>
                        <a:defRPr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19 января 2025 год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endParaRPr lang="ru-RU" sz="1100" dirty="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 dirty="0">
                          <a:effectLst/>
                        </a:rPr>
                        <a:t>синица</a:t>
                      </a:r>
                      <a:endParaRPr lang="ru-RU" sz="1100" dirty="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10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>
                          <a:effectLst/>
                        </a:rPr>
                        <a:t>Несоленое сало, семечки подсолнечника</a:t>
                      </a:r>
                      <a:endParaRPr lang="ru-RU" sz="110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 dirty="0">
                          <a:effectLst/>
                        </a:rPr>
                        <a:t>воробьи</a:t>
                      </a:r>
                      <a:endParaRPr lang="ru-RU" sz="1100" dirty="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 dirty="0">
                          <a:effectLst/>
                        </a:rPr>
                        <a:t>4</a:t>
                      </a:r>
                      <a:endParaRPr lang="ru-RU" sz="1100" dirty="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>
                          <a:effectLst/>
                        </a:rPr>
                        <a:t>Черствый белый хлеб</a:t>
                      </a:r>
                      <a:endParaRPr lang="ru-RU" sz="110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 dirty="0">
                          <a:effectLst/>
                        </a:rPr>
                        <a:t>голуби</a:t>
                      </a:r>
                      <a:endParaRPr lang="ru-RU" sz="1100" dirty="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 dirty="0">
                          <a:effectLst/>
                        </a:rPr>
                        <a:t>3</a:t>
                      </a:r>
                      <a:endParaRPr lang="ru-RU" sz="1100" dirty="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 dirty="0">
                          <a:effectLst/>
                        </a:rPr>
                        <a:t>семечки подсолнечника,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 dirty="0">
                          <a:effectLst/>
                        </a:rPr>
                        <a:t>черствый белый хлеб, прилетают стайкой, едят жадно, дерутся</a:t>
                      </a:r>
                      <a:endParaRPr lang="ru-RU" sz="1100" dirty="0">
                        <a:solidFill>
                          <a:srgbClr val="31849B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533525" y="2318693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endParaRPr kumimoji="0" lang="ru-RU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endParaRPr lang="ru-RU" sz="1200" b="1" dirty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077433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116632"/>
            <a:ext cx="62646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Дневник наблюдений</a:t>
            </a:r>
            <a:br>
              <a:rPr lang="ru-RU" sz="3200" b="1" u="sng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1196752"/>
            <a:ext cx="6635080" cy="5184576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167629"/>
              </p:ext>
            </p:extLst>
          </p:nvPr>
        </p:nvGraphicFramePr>
        <p:xfrm>
          <a:off x="1691680" y="908720"/>
          <a:ext cx="7200802" cy="26267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99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03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03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Погода</a:t>
                      </a: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Вид птицы</a:t>
                      </a: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Количество птиц, прилетевших за 1 час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Наблюдение за птицами: поведение, какой корм предпочитает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-10</a:t>
                      </a:r>
                      <a:r>
                        <a:rPr lang="ru-RU" sz="1200" baseline="30000" dirty="0">
                          <a:effectLst/>
                        </a:rPr>
                        <a:t>0</a:t>
                      </a:r>
                      <a:r>
                        <a:rPr lang="ru-RU" sz="1200" dirty="0">
                          <a:effectLst/>
                        </a:rPr>
                        <a:t>С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пасмурно</a:t>
                      </a: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синица</a:t>
                      </a: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Несоленое сало, семечки подсолнечника,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дыни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72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воробьи</a:t>
                      </a: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Черствый белый хлеб, семечки подсолнечника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24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свиристели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 dirty="0">
                          <a:effectLst/>
                        </a:rPr>
                        <a:t>семечки подсолнечника,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ягоды рябины</a:t>
                      </a: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33525" y="2342376"/>
            <a:ext cx="142019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20 января 2025год</a:t>
            </a:r>
            <a:endParaRPr kumimoji="0" lang="ru-RU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722777"/>
              </p:ext>
            </p:extLst>
          </p:nvPr>
        </p:nvGraphicFramePr>
        <p:xfrm>
          <a:off x="1691680" y="3645024"/>
          <a:ext cx="7168379" cy="13270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29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1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1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31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</a:rPr>
                        <a:t>-7</a:t>
                      </a:r>
                      <a:r>
                        <a:rPr lang="ru-RU" sz="1200" baseline="30000" dirty="0">
                          <a:effectLst/>
                        </a:rPr>
                        <a:t>0с</a:t>
                      </a:r>
                      <a:r>
                        <a:rPr lang="ru-RU" sz="1200" baseline="0" dirty="0">
                          <a:effectLst/>
                        </a:rPr>
                        <a:t>  С</a:t>
                      </a:r>
                      <a:endParaRPr lang="ru-RU" sz="1200" dirty="0">
                        <a:effectLst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21 января 2025 год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синица</a:t>
                      </a: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7</a:t>
                      </a: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Несоленое сало, семечки подсолнечника,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дыни</a:t>
                      </a: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89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воробьи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7</a:t>
                      </a: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Черствый белый хлеб, семечки подсолнечника</a:t>
                      </a: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813754"/>
              </p:ext>
            </p:extLst>
          </p:nvPr>
        </p:nvGraphicFramePr>
        <p:xfrm>
          <a:off x="1691680" y="5013176"/>
          <a:ext cx="7128791" cy="20718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63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68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6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86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346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-10</a:t>
                      </a:r>
                      <a:r>
                        <a:rPr lang="ru-RU" sz="1200" baseline="30000" dirty="0">
                          <a:effectLst/>
                        </a:rPr>
                        <a:t>0</a:t>
                      </a:r>
                      <a:r>
                        <a:rPr lang="ru-RU" sz="1200" dirty="0">
                          <a:effectLst/>
                        </a:rPr>
                        <a:t>С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Снег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22 января 2025 год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76923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синица</a:t>
                      </a:r>
                      <a:endParaRPr lang="ru-RU" sz="1100">
                        <a:solidFill>
                          <a:srgbClr val="76923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100">
                        <a:solidFill>
                          <a:srgbClr val="76923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Несоленое сало, семечки подсолнечника,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дыни</a:t>
                      </a:r>
                      <a:endParaRPr lang="ru-RU" sz="1100">
                        <a:solidFill>
                          <a:srgbClr val="76923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8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76923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воробьи</a:t>
                      </a:r>
                      <a:endParaRPr lang="ru-RU" sz="1100">
                        <a:solidFill>
                          <a:srgbClr val="76923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100">
                        <a:solidFill>
                          <a:srgbClr val="76923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Черствый белый хлеб, семечки подсолнечника</a:t>
                      </a:r>
                      <a:endParaRPr lang="ru-RU" sz="1100">
                        <a:solidFill>
                          <a:srgbClr val="76923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8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76923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снегирь</a:t>
                      </a:r>
                      <a:endParaRPr lang="ru-RU" sz="1100" dirty="0">
                        <a:solidFill>
                          <a:srgbClr val="76923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100">
                        <a:solidFill>
                          <a:srgbClr val="76923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 dirty="0">
                          <a:effectLst/>
                        </a:rPr>
                        <a:t>семечки подсолнечника,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ягоды рябины</a:t>
                      </a:r>
                      <a:endParaRPr lang="ru-RU" sz="1100" dirty="0">
                        <a:solidFill>
                          <a:srgbClr val="76923C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031791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188640"/>
            <a:ext cx="60486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Дневник наблюдений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1196752"/>
            <a:ext cx="6635080" cy="5184576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533525" y="24257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r>
              <a:rPr kumimoji="0" 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1 февраля 2013 год</a:t>
            </a: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635949"/>
              </p:ext>
            </p:extLst>
          </p:nvPr>
        </p:nvGraphicFramePr>
        <p:xfrm>
          <a:off x="1691680" y="3645023"/>
          <a:ext cx="7272808" cy="32406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7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30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9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126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82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+1</a:t>
                      </a:r>
                      <a:r>
                        <a:rPr lang="ru-RU" sz="1200" baseline="30000" dirty="0">
                          <a:effectLst/>
                        </a:rPr>
                        <a:t>0</a:t>
                      </a:r>
                      <a:r>
                        <a:rPr lang="ru-RU" sz="1200" dirty="0">
                          <a:effectLst/>
                        </a:rPr>
                        <a:t>С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пасмурно, снег</a:t>
                      </a: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синица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18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Несоленое сало, семечки подсолнечника,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дыни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1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 февраля 2025 год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воробьи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Черствый белый хлеб, семечки подсолнечника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1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голуби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>
                          <a:effectLst/>
                        </a:rPr>
                        <a:t>семечки подсолнечника,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черствый белый хлеб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424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свиристели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17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Плоды рябины, семена подсолнечника, дыни, тыквы,  прилетели стайкой, сидели на дереве и клевали рябинку, ели семена на земле, в кормушке. 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5" marR="6857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518602"/>
              </p:ext>
            </p:extLst>
          </p:nvPr>
        </p:nvGraphicFramePr>
        <p:xfrm>
          <a:off x="1650813" y="980931"/>
          <a:ext cx="7200799" cy="26640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996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3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70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3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815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Погода</a:t>
                      </a: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Вид птицы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Количество птиц, прилетевших за 1 час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Наблюдение за птицами: поведение, какой корм предпочитает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12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-2</a:t>
                      </a:r>
                      <a:r>
                        <a:rPr lang="ru-RU" sz="1200" baseline="30000">
                          <a:effectLst/>
                        </a:rPr>
                        <a:t>0</a:t>
                      </a:r>
                      <a:r>
                        <a:rPr lang="ru-RU" sz="1200">
                          <a:effectLst/>
                        </a:rPr>
                        <a:t>С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Облачно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снег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синица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Несоленое сало, семечки подсолнечника,</a:t>
                      </a: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дыни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6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 февраля 2025 год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воробьи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Черствый белый хлеб, семечки подсолнечника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6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голуби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1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0075" algn="l"/>
                        </a:tabLst>
                      </a:pPr>
                      <a:r>
                        <a:rPr lang="ru-RU" sz="1200" dirty="0">
                          <a:effectLst/>
                        </a:rPr>
                        <a:t>семечки подсолнечника,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черствый белый хлеб</a:t>
                      </a:r>
                      <a:endParaRPr lang="ru-RU" sz="11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256661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0"/>
            <a:ext cx="64087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Дневник наблюдений</a:t>
            </a:r>
            <a:br>
              <a:rPr lang="ru-RU" sz="3200" b="1" u="sng" dirty="0">
                <a:solidFill>
                  <a:schemeClr val="accent5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908720"/>
            <a:ext cx="7128792" cy="5616624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70000"/>
              </a:lnSpc>
              <a:spcBef>
                <a:spcPct val="50000"/>
              </a:spcBef>
              <a:buFontTx/>
              <a:buChar char="•"/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r>
              <a:rPr lang="ru-RU" sz="8000" dirty="0"/>
              <a:t> Свои кормушки ребята  развесили возле дома и школы, затем стали наблюдать за птицами. Свои наблюдения заносили в дневник наблюдений. Но что можно заметить особенного в дневнике наблюдений?</a:t>
            </a:r>
          </a:p>
          <a:p>
            <a:pPr marL="0" indent="0">
              <a:buNone/>
            </a:pPr>
            <a:endParaRPr lang="ru-RU" sz="8000" dirty="0"/>
          </a:p>
          <a:p>
            <a:r>
              <a:rPr lang="ru-RU" sz="8000" dirty="0"/>
              <a:t>Оказывается, что чем холоднее на улице, тем больше птиц прилетает к кормушке! А значит, когда мы подкармливаем птиц зимой – мы помогаем им пережить холодное время, когда очень сложно добывать корм из-под снега. И, значит,  мы вносим свое маленькое зернышко в сохранение природы нашей планеты!</a:t>
            </a:r>
          </a:p>
          <a:p>
            <a:r>
              <a:rPr lang="ru-RU" sz="8000" dirty="0"/>
              <a:t>Нужно призывать всех, кому не безразлична судьба живого на Земле, оберегать птиц, ведь они дороги нам не только приносимой ими пользой, но и как украшение нашей чудесной Родины.  Ведь именно птицы привлекают нас своим чудесным пением, красивым оперением, движениями, полётом, и, конечно, загадочным образом жизни.</a:t>
            </a:r>
          </a:p>
          <a:p>
            <a:r>
              <a:rPr lang="ru-RU" sz="8000" dirty="0"/>
              <a:t>Нужно охранять богатства всей природы, чтобы наша планета была красивым, огромным садом!</a:t>
            </a:r>
          </a:p>
          <a:p>
            <a:pPr marL="0" indent="0">
              <a:buNone/>
            </a:pPr>
            <a:r>
              <a:rPr lang="ru-RU" sz="80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823541122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414110"/>
            <a:ext cx="62646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Викторина   « Тайны пернатых»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1600200"/>
            <a:ext cx="6707088" cy="4525963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/>
              <a:t>Какая птица состоит из сорока букв? </a:t>
            </a:r>
            <a:r>
              <a:rPr lang="ru-RU" b="1" dirty="0"/>
              <a:t>(сорока).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2. Какая птица, потеряв одну букву, становится самой  большой рекой в Европе?  </a:t>
            </a:r>
            <a:r>
              <a:rPr lang="ru-RU" b="1" dirty="0"/>
              <a:t>(Иволга)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dirty="0"/>
              <a:t>3. Какая птица «летает»  на карте России?(</a:t>
            </a:r>
            <a:r>
              <a:rPr lang="ru-RU" b="1" dirty="0"/>
              <a:t>орёл)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4. Какие птицы прилетают к нам с юга первыми?  </a:t>
            </a:r>
            <a:r>
              <a:rPr lang="ru-RU" b="1" dirty="0"/>
              <a:t>(грач)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5. Какие птицы ночуют, зарываясь в снег?  (</a:t>
            </a:r>
            <a:r>
              <a:rPr lang="ru-RU" b="1" dirty="0"/>
              <a:t>тетерев)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6. Какая птица к зиме белеет? (</a:t>
            </a:r>
            <a:r>
              <a:rPr lang="ru-RU" b="1" dirty="0"/>
              <a:t>полярная куропатка</a:t>
            </a:r>
            <a:r>
              <a:rPr lang="ru-RU" dirty="0"/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0792494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Викторина  « Тайны пернатых»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268760"/>
            <a:ext cx="6851104" cy="4857403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sz="8000" dirty="0"/>
              <a:t>Какая птица почти бескрыла, но считается лучшим бегуном в мире?  </a:t>
            </a:r>
            <a:r>
              <a:rPr lang="ru-RU" sz="8000" b="1" dirty="0"/>
              <a:t>(страус)</a:t>
            </a:r>
          </a:p>
          <a:p>
            <a:pPr marL="0" indent="0">
              <a:buNone/>
            </a:pPr>
            <a:endParaRPr lang="ru-RU" sz="8000" b="1" dirty="0"/>
          </a:p>
          <a:p>
            <a:pPr marL="0" indent="0">
              <a:buNone/>
            </a:pPr>
            <a:r>
              <a:rPr lang="ru-RU" sz="8000" dirty="0"/>
              <a:t>8. Назовите «доктора» наших лесов</a:t>
            </a:r>
            <a:r>
              <a:rPr lang="ru-RU" sz="8000" b="1" dirty="0"/>
              <a:t>. (дятел)</a:t>
            </a:r>
          </a:p>
          <a:p>
            <a:pPr marL="0" indent="0">
              <a:buNone/>
            </a:pPr>
            <a:endParaRPr lang="ru-RU" sz="8000" dirty="0"/>
          </a:p>
          <a:p>
            <a:pPr marL="0" indent="0">
              <a:buNone/>
            </a:pPr>
            <a:r>
              <a:rPr lang="ru-RU" sz="8000" dirty="0"/>
              <a:t>9. Эта птица начинает петь, взлетая, и чем выше, тем звонче ее голос. (</a:t>
            </a:r>
            <a:r>
              <a:rPr lang="ru-RU" sz="8000" b="1" dirty="0"/>
              <a:t>жаворонок)</a:t>
            </a:r>
          </a:p>
          <a:p>
            <a:pPr marL="0" indent="0">
              <a:buNone/>
            </a:pPr>
            <a:endParaRPr lang="ru-RU" sz="8000" dirty="0"/>
          </a:p>
          <a:p>
            <a:pPr marL="0" indent="0">
              <a:buNone/>
            </a:pPr>
            <a:r>
              <a:rPr lang="ru-RU" sz="8000" dirty="0"/>
              <a:t>10. Дополните половицу: «Лучше </a:t>
            </a:r>
            <a:r>
              <a:rPr lang="ru-RU" sz="8000" b="1" dirty="0"/>
              <a:t>синица</a:t>
            </a:r>
            <a:r>
              <a:rPr lang="ru-RU" sz="8000" dirty="0"/>
              <a:t>  в руках, чем </a:t>
            </a:r>
            <a:r>
              <a:rPr lang="ru-RU" sz="8000" b="1" dirty="0"/>
              <a:t>журавль</a:t>
            </a:r>
            <a:r>
              <a:rPr lang="ru-RU" sz="8000" dirty="0"/>
              <a:t> в небе».</a:t>
            </a:r>
          </a:p>
          <a:p>
            <a:pPr marL="0" indent="0">
              <a:buNone/>
            </a:pPr>
            <a:endParaRPr lang="ru-RU" sz="8000" dirty="0"/>
          </a:p>
          <a:p>
            <a:pPr marL="0" indent="0">
              <a:buNone/>
            </a:pPr>
            <a:r>
              <a:rPr lang="ru-RU" sz="8000" dirty="0"/>
              <a:t>11. Их называют «пернатыми кошками» за большие, светящиеся глаза, ночной образ жизни и бесшумный полет. </a:t>
            </a:r>
            <a:r>
              <a:rPr lang="ru-RU" sz="8000" b="1" dirty="0"/>
              <a:t>(сова)</a:t>
            </a:r>
          </a:p>
          <a:p>
            <a:pPr marL="0" indent="0">
              <a:buNone/>
            </a:pPr>
            <a:endParaRPr lang="ru-RU" sz="8000" b="1" dirty="0"/>
          </a:p>
          <a:p>
            <a:pPr marL="0" indent="0">
              <a:buNone/>
            </a:pPr>
            <a:r>
              <a:rPr lang="ru-RU" sz="8000" dirty="0"/>
              <a:t>12. Скворцы - символ добра и пользы. Какую пользу они приносят?</a:t>
            </a:r>
          </a:p>
          <a:p>
            <a:pPr marL="0" indent="0">
              <a:buNone/>
            </a:pPr>
            <a:r>
              <a:rPr lang="ru-RU" sz="8000" dirty="0"/>
              <a:t>(</a:t>
            </a:r>
            <a:r>
              <a:rPr lang="ru-RU" sz="8000" b="1" dirty="0"/>
              <a:t>уничтожают вредителей)</a:t>
            </a:r>
          </a:p>
          <a:p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1665498719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414110"/>
            <a:ext cx="4752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998886"/>
            <a:ext cx="6984776" cy="5127278"/>
          </a:xfrm>
        </p:spPr>
        <p:txBody>
          <a:bodyPr>
            <a:normAutofit fontScale="70000" lnSpcReduction="20000"/>
          </a:bodyPr>
          <a:lstStyle/>
          <a:p>
            <a:pPr marL="0" indent="542925" algn="just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холодное время года перед зимующими птицами встает вопрос: как прокормиться? Доступной пищи становится значительно меньше, но потребность в ней возрастает. Иногда естественный корм становится практически недоступным, поэтому многие птицы не могут пережить зиму и погибают. И только люди могут помочь птицам. Когда ночная температура падает до -10 градусов и ниже, синички за ночь теряют 10 % собственного веса. Голодные, ослабевшие птицы быстро замерзают. А вот сытой птице и мороз не страшен. Вот и летят птицы поближе к жилью человека. </a:t>
            </a:r>
          </a:p>
          <a:p>
            <a:pPr marL="0" indent="542925" algn="just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взрослых – воспитывать интерес у детей к птицам, желание узнавать новые факты их жизни, желание оказать им помощь. </a:t>
            </a:r>
          </a:p>
          <a:p>
            <a:pPr marL="0" indent="542925" algn="just">
              <a:buNone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ходе проекта «Покормите птиц зимой» дети больше узнают о птицах, выяснят, чем питаются птицы зимой и как правильно их подкармливать, узнают , какие существуют кормушки для птиц.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467398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Викторина  « Тайны пернатых»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196752"/>
            <a:ext cx="6851104" cy="4929411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5000" dirty="0"/>
              <a:t>1</a:t>
            </a:r>
            <a:r>
              <a:rPr lang="ru-RU" sz="8000" dirty="0"/>
              <a:t>. Кого дятел боится больше всего? </a:t>
            </a:r>
            <a:r>
              <a:rPr lang="ru-RU" sz="8000" b="1" dirty="0"/>
              <a:t>(белка)</a:t>
            </a:r>
          </a:p>
          <a:p>
            <a:pPr marL="0" indent="0">
              <a:buNone/>
            </a:pPr>
            <a:r>
              <a:rPr lang="ru-RU" sz="8000" dirty="0"/>
              <a:t>2. Какая лесная птица по повадкам и внешнему виду напоминает ястреба? (</a:t>
            </a:r>
            <a:r>
              <a:rPr lang="ru-RU" sz="8000" b="1" dirty="0"/>
              <a:t>кукушка)</a:t>
            </a:r>
          </a:p>
          <a:p>
            <a:pPr marL="0" indent="0">
              <a:buNone/>
            </a:pPr>
            <a:r>
              <a:rPr lang="ru-RU" sz="8000" dirty="0"/>
              <a:t> 3. Почему синица не может летать на далекие расстояния? </a:t>
            </a:r>
          </a:p>
          <a:p>
            <a:pPr marL="0" indent="0">
              <a:buNone/>
            </a:pPr>
            <a:r>
              <a:rPr lang="ru-RU" sz="8000" dirty="0"/>
              <a:t>(</a:t>
            </a:r>
            <a:r>
              <a:rPr lang="ru-RU" sz="8000" b="1" dirty="0"/>
              <a:t>короткие крылья)</a:t>
            </a:r>
          </a:p>
          <a:p>
            <a:pPr marL="0" indent="0">
              <a:buNone/>
            </a:pPr>
            <a:r>
              <a:rPr lang="ru-RU" sz="8000" dirty="0"/>
              <a:t>4. Почему королькам не страшны любые морозы? (</a:t>
            </a:r>
            <a:r>
              <a:rPr lang="ru-RU" sz="8000" b="1" dirty="0"/>
              <a:t>плотно прижимаются друг к другу, устраивая «коллективную печку». )</a:t>
            </a:r>
          </a:p>
          <a:p>
            <a:pPr marL="0" indent="0">
              <a:buNone/>
            </a:pPr>
            <a:r>
              <a:rPr lang="ru-RU" sz="8000" dirty="0"/>
              <a:t>5. Где козодой устраивает свое гнездо</a:t>
            </a:r>
            <a:r>
              <a:rPr lang="ru-RU" sz="8000" b="1" dirty="0"/>
              <a:t>?(на земле)</a:t>
            </a:r>
          </a:p>
          <a:p>
            <a:pPr marL="0" indent="0">
              <a:buNone/>
            </a:pPr>
            <a:r>
              <a:rPr lang="ru-RU" sz="8000" dirty="0"/>
              <a:t> 6. Какая птица то кричит, как дикий кот, то поёт, как флейта?  </a:t>
            </a:r>
            <a:r>
              <a:rPr lang="ru-RU" sz="8000" b="1" dirty="0"/>
              <a:t>(иволга)</a:t>
            </a:r>
          </a:p>
          <a:p>
            <a:pPr marL="0" indent="0">
              <a:buNone/>
            </a:pPr>
            <a:r>
              <a:rPr lang="ru-RU" sz="8000" dirty="0"/>
              <a:t>7. Любимое лакомство снегирей.(</a:t>
            </a:r>
            <a:r>
              <a:rPr lang="ru-RU" sz="8000" b="1" dirty="0"/>
              <a:t>ягоды рябины)</a:t>
            </a:r>
          </a:p>
          <a:p>
            <a:pPr marL="0" indent="0">
              <a:buNone/>
            </a:pPr>
            <a:r>
              <a:rPr lang="ru-RU" sz="8000" dirty="0"/>
              <a:t> 8. С какой птицей сравнивают человека, любящего нарядно одеваться и себя показать?(</a:t>
            </a:r>
            <a:r>
              <a:rPr lang="ru-RU" sz="8000" b="1" dirty="0"/>
              <a:t>со щеглом)</a:t>
            </a:r>
          </a:p>
          <a:p>
            <a:pPr marL="0" indent="0">
              <a:buNone/>
            </a:pPr>
            <a:r>
              <a:rPr lang="ru-RU" sz="8000" dirty="0"/>
              <a:t> 9. Почему цапле дали такое название?(</a:t>
            </a:r>
            <a:r>
              <a:rPr lang="ru-RU" sz="8000" b="1" dirty="0"/>
              <a:t>быстро хватает, цапает)</a:t>
            </a:r>
          </a:p>
          <a:p>
            <a:pPr marL="0" indent="0">
              <a:buNone/>
            </a:pPr>
            <a:r>
              <a:rPr lang="ru-RU" sz="8000" dirty="0"/>
              <a:t> 10. С прилетом, каких птиц связывают приход весны?(</a:t>
            </a:r>
            <a:r>
              <a:rPr lang="ru-RU" sz="8000" b="1" dirty="0"/>
              <a:t>жаворонки, скворцы)</a:t>
            </a:r>
          </a:p>
          <a:p>
            <a:pPr marL="0" indent="0">
              <a:buNone/>
            </a:pPr>
            <a:r>
              <a:rPr lang="ru-RU" sz="8000" dirty="0"/>
              <a:t> 11. Любимое дерево сойки. (</a:t>
            </a:r>
            <a:r>
              <a:rPr lang="ru-RU" sz="8000" b="1" dirty="0"/>
              <a:t>дуб)</a:t>
            </a:r>
          </a:p>
          <a:p>
            <a:pPr marL="0" indent="542925" algn="just">
              <a:buNone/>
            </a:pP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2995118807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            « Птицы – наши друзья» 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196752"/>
            <a:ext cx="6851104" cy="4929411"/>
          </a:xfrm>
        </p:spPr>
        <p:txBody>
          <a:bodyPr>
            <a:normAutofit fontScale="70000" lnSpcReduction="20000"/>
          </a:bodyPr>
          <a:lstStyle/>
          <a:p>
            <a:pPr marL="0" lvl="0" indent="542925" algn="just">
              <a:buNone/>
            </a:pPr>
            <a:r>
              <a:rPr lang="ru-RU" altLang="ja-JP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ndale Sans UI"/>
                <a:cs typeface="Times New Roman" pitchFamily="18" charset="0"/>
              </a:rPr>
              <a:t>Вспомните пословицу и закончите предложение</a:t>
            </a:r>
            <a:r>
              <a:rPr lang="ru-RU" altLang="ja-JP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ndale Sans UI"/>
                <a:cs typeface="Times New Roman" pitchFamily="18" charset="0"/>
              </a:rPr>
              <a:t>:</a:t>
            </a:r>
            <a:endParaRPr lang="ru-RU" altLang="ja-JP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ru-RU" b="1" dirty="0"/>
              <a:t>Гусь свинье … (не товарищ).</a:t>
            </a:r>
          </a:p>
          <a:p>
            <a:pPr>
              <a:lnSpc>
                <a:spcPct val="150000"/>
              </a:lnSpc>
            </a:pPr>
            <a:r>
              <a:rPr lang="ru-RU" b="1" dirty="0"/>
              <a:t>Старого воробья на мякине …(не обманешь).  (Мякина - ботва моркови, свеклы и пр.).</a:t>
            </a:r>
          </a:p>
          <a:p>
            <a:pPr>
              <a:lnSpc>
                <a:spcPct val="150000"/>
              </a:lnSpc>
            </a:pPr>
            <a:r>
              <a:rPr lang="ru-RU" b="1" dirty="0"/>
              <a:t>Всяк кулик свое болото …(хвалит).</a:t>
            </a:r>
          </a:p>
          <a:p>
            <a:pPr>
              <a:lnSpc>
                <a:spcPct val="150000"/>
              </a:lnSpc>
            </a:pPr>
            <a:r>
              <a:rPr lang="ru-RU" b="1" dirty="0"/>
              <a:t>Всякая птица свое гнездо …(любит).</a:t>
            </a:r>
          </a:p>
          <a:p>
            <a:pPr>
              <a:lnSpc>
                <a:spcPct val="150000"/>
              </a:lnSpc>
            </a:pPr>
            <a:r>
              <a:rPr lang="ru-RU" b="1" dirty="0"/>
              <a:t>Лучше синица в руках, …(чем журавль в небе).</a:t>
            </a:r>
          </a:p>
          <a:p>
            <a:pPr>
              <a:lnSpc>
                <a:spcPct val="150000"/>
              </a:lnSpc>
            </a:pPr>
            <a:r>
              <a:rPr lang="ru-RU" b="1" dirty="0"/>
              <a:t>Плоха та птица, которая … (гнездо свое марает).</a:t>
            </a:r>
          </a:p>
          <a:p>
            <a:pPr marL="0" indent="542925" algn="just">
              <a:buNone/>
            </a:pP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3290253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Народные приметы по птицам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998886"/>
            <a:ext cx="6851104" cy="5127278"/>
          </a:xfrm>
        </p:spPr>
        <p:txBody>
          <a:bodyPr>
            <a:normAutofit/>
          </a:bodyPr>
          <a:lstStyle/>
          <a:p>
            <a:r>
              <a:rPr lang="ru-RU" sz="2000" b="1" dirty="0"/>
              <a:t>Ворона </a:t>
            </a:r>
            <a:r>
              <a:rPr lang="ru-RU" sz="2000" dirty="0"/>
              <a:t>– птица «</a:t>
            </a:r>
            <a:r>
              <a:rPr lang="ru-RU" sz="2000" dirty="0" err="1"/>
              <a:t>погодливая</a:t>
            </a:r>
            <a:r>
              <a:rPr lang="ru-RU" sz="2000" dirty="0"/>
              <a:t>», и наблюдение за её поведением и образом жизни дает внимательному наблюдателю немало погодных примет и зимой и летом</a:t>
            </a:r>
          </a:p>
          <a:p>
            <a:r>
              <a:rPr lang="ru-RU" sz="2000" dirty="0"/>
              <a:t>Если </a:t>
            </a:r>
            <a:r>
              <a:rPr lang="ru-RU" sz="2000" b="1" dirty="0"/>
              <a:t>вороны</a:t>
            </a:r>
            <a:r>
              <a:rPr lang="ru-RU" sz="2000" dirty="0"/>
              <a:t> к вечеру стайкой под тучи вздымаются и кружатся в воздухе, то опускаясь, то подымаясь, как бы не находят себе места для ночлега, то в эту же ночь будет буря, а зимой метель. </a:t>
            </a:r>
          </a:p>
          <a:p>
            <a:r>
              <a:rPr lang="ru-RU" sz="2000" dirty="0"/>
              <a:t>Вообще </a:t>
            </a:r>
            <a:r>
              <a:rPr lang="ru-RU" sz="2000" b="1" dirty="0"/>
              <a:t>вороны</a:t>
            </a:r>
            <a:r>
              <a:rPr lang="ru-RU" sz="2000" dirty="0"/>
              <a:t> зимой вьются в воздухе перед снегом; если затем спустятся и сядут на землю – будет оттепель, а если рассядутся на хаты или верхушки деревьев, то будет мороз; сядут на нижние ветви деревьев – будет ветер. </a:t>
            </a:r>
          </a:p>
          <a:p>
            <a:r>
              <a:rPr lang="ru-RU" sz="2000" dirty="0"/>
              <a:t> Когда </a:t>
            </a:r>
            <a:r>
              <a:rPr lang="ru-RU" sz="2000" b="1" dirty="0"/>
              <a:t>зимой вороны </a:t>
            </a:r>
            <a:r>
              <a:rPr lang="ru-RU" sz="2000" dirty="0"/>
              <a:t>собираются целой стаей, летают, кружатся и каркают — жди снега или мороза</a:t>
            </a:r>
          </a:p>
          <a:p>
            <a:r>
              <a:rPr lang="ru-RU" sz="2000" dirty="0"/>
              <a:t> </a:t>
            </a:r>
            <a:r>
              <a:rPr lang="ru-RU" sz="2000" b="1" dirty="0"/>
              <a:t>Ворона</a:t>
            </a:r>
            <a:r>
              <a:rPr lang="ru-RU" sz="2000" dirty="0"/>
              <a:t> прячет «нос» под крыло — к холоду. Каркает зимой — к метели.</a:t>
            </a:r>
          </a:p>
        </p:txBody>
      </p:sp>
    </p:spTree>
    <p:extLst>
      <p:ext uri="{BB962C8B-B14F-4D97-AF65-F5344CB8AC3E}">
        <p14:creationId xmlns:p14="http://schemas.microsoft.com/office/powerpoint/2010/main" val="182520973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Народные приметы по птицам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998886"/>
            <a:ext cx="7668344" cy="5127278"/>
          </a:xfrm>
        </p:spPr>
        <p:txBody>
          <a:bodyPr>
            <a:noAutofit/>
          </a:bodyPr>
          <a:lstStyle/>
          <a:p>
            <a:r>
              <a:rPr lang="ru-RU" sz="2000" b="1" dirty="0"/>
              <a:t>Если вороны садятся кто-как: </a:t>
            </a:r>
            <a:r>
              <a:rPr lang="ru-RU" sz="2000" dirty="0"/>
              <a:t>кто в одну сторону головой, кто в другую — день будет безветренный. А если все садятся головой в одну сторону, да еще норовят сесть на сук потолще и поближе к стволу дерева — надо ждать ветра. И будет он дуть с той стороны, в какую вороны повернулись головами. Вообще птицы и садятся, и летают обычно против ветра. Если ветер будет дуть им вслед, сзади, они мерзнут, потому что холодный воздух проникает под перья.</a:t>
            </a:r>
          </a:p>
          <a:p>
            <a:r>
              <a:rPr lang="ru-RU" sz="2000" dirty="0"/>
              <a:t> Если на Платона и Романа (1 декабря) ворона ходит по дороге-к теплу. Ворон купается весной и летом - к теплу и дождю. Ворона каркает летом - к дождю, зимой - к метели. Вороны взвиваются в тучи-к ненастью, хохлятся - к непогоде. Вороны зимой собираются стаей, кричат каркают - жди снега или мороза.</a:t>
            </a:r>
          </a:p>
          <a:p>
            <a:r>
              <a:rPr lang="ru-RU" sz="2000" b="1" dirty="0"/>
              <a:t>Вороны</a:t>
            </a:r>
            <a:r>
              <a:rPr lang="ru-RU" sz="2000" dirty="0"/>
              <a:t> ходят, разинув рот - перед грозой. Вороны резвятся-зима еще постоит. Вороны низко летят - к холодам; высоко летят - к теплу. Вороны ощипываются-к дождю. </a:t>
            </a:r>
          </a:p>
          <a:p>
            <a:r>
              <a:rPr lang="ru-RU" sz="2000" b="1" dirty="0"/>
              <a:t>Ворон прилетает в новые гнезда на Мартина Лисогона (27 апреля).</a:t>
            </a:r>
          </a:p>
        </p:txBody>
      </p:sp>
    </p:spTree>
    <p:extLst>
      <p:ext uri="{BB962C8B-B14F-4D97-AF65-F5344CB8AC3E}">
        <p14:creationId xmlns:p14="http://schemas.microsoft.com/office/powerpoint/2010/main" val="1345334812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Народные приметы по птицам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600200"/>
            <a:ext cx="6851104" cy="4525963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 </a:t>
            </a:r>
            <a:r>
              <a:rPr lang="ru-RU" b="1" dirty="0"/>
              <a:t>Летом ворона </a:t>
            </a:r>
            <a:r>
              <a:rPr lang="ru-RU" dirty="0"/>
              <a:t>купается — к дождю. А если вороны купаются ранней весной — к теплу.  </a:t>
            </a:r>
          </a:p>
          <a:p>
            <a:r>
              <a:rPr lang="ru-RU" b="1" dirty="0"/>
              <a:t>Вороны</a:t>
            </a:r>
            <a:r>
              <a:rPr lang="ru-RU" dirty="0"/>
              <a:t> садятся кое-как, головами в разные стороны - безветренная теплая ночь, сели головой в одну стороны, да на сук потолще - будет сильный ветер с той стороны, куда у них головы. 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«</a:t>
            </a:r>
            <a:r>
              <a:rPr lang="ru-RU" b="1" dirty="0"/>
              <a:t>Сорока</a:t>
            </a:r>
            <a:r>
              <a:rPr lang="ru-RU" dirty="0"/>
              <a:t> под стреху (крышу) лезет – к вьюге». </a:t>
            </a:r>
          </a:p>
          <a:p>
            <a:r>
              <a:rPr lang="ru-RU" dirty="0"/>
              <a:t>Воробьи чирикают много зимой – к метели», </a:t>
            </a:r>
          </a:p>
          <a:p>
            <a:r>
              <a:rPr lang="ru-RU" b="1" dirty="0"/>
              <a:t>«Дятел </a:t>
            </a:r>
            <a:r>
              <a:rPr lang="ru-RU" dirty="0"/>
              <a:t>долбит дерево, начиная снизу и идет кверху, сдирая всю кору (обыкновенно больного дерева), – это предвещает суровую зиму и глубокие снега». </a:t>
            </a:r>
          </a:p>
          <a:p>
            <a:r>
              <a:rPr lang="ru-RU" b="1" dirty="0"/>
              <a:t>Снегирь </a:t>
            </a:r>
            <a:r>
              <a:rPr lang="ru-RU" dirty="0"/>
              <a:t>– «пташка певчая, </a:t>
            </a:r>
            <a:r>
              <a:rPr lang="ru-RU" dirty="0" err="1"/>
              <a:t>первозимняя</a:t>
            </a:r>
            <a:r>
              <a:rPr lang="ru-RU" dirty="0"/>
              <a:t>» – появляется у нас стайками при начале зимы, по первому снегу, и по ней народ примечает: «Снегирь зимой поет – на снег, вьюгу и слякоть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0922884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РЕБУСЫ «ПТИЦЫ»</a:t>
            </a:r>
            <a:endParaRPr lang="ru-RU" sz="3200" dirty="0"/>
          </a:p>
        </p:txBody>
      </p:sp>
      <p:pic>
        <p:nvPicPr>
          <p:cNvPr id="4" name="Объект 3" descr="http://3.bp.blogspot.com/-RhpBIttZl0k/VTUbaCdnKpI/AAAAAAAAIo8/TqXB1Jn9kvs/s1600/detskie-rebusyi-v-kartinkah.png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7" b="7877"/>
          <a:stretch/>
        </p:blipFill>
        <p:spPr bwMode="auto">
          <a:xfrm>
            <a:off x="2123728" y="998885"/>
            <a:ext cx="6840759" cy="545445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05995591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            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КРОССВОРД «ПТИЦЫ»</a:t>
            </a:r>
            <a:endParaRPr lang="ru-RU" sz="32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139280"/>
            <a:ext cx="6851650" cy="5026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6508681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133456"/>
            <a:ext cx="6981228" cy="4877292"/>
          </a:xfrm>
        </p:spPr>
        <p:txBody>
          <a:bodyPr>
            <a:normAutofit lnSpcReduction="10000"/>
          </a:bodyPr>
          <a:lstStyle/>
          <a:p>
            <a:pPr marL="0" lvl="0" indent="0" algn="just">
              <a:buNone/>
            </a:pPr>
            <a:r>
              <a:rPr lang="ru-RU" sz="2000" b="1" dirty="0">
                <a:solidFill>
                  <a:srgbClr val="FF0000"/>
                </a:solidFill>
              </a:rPr>
              <a:t>Любо-дорого взглянуть,</a:t>
            </a:r>
          </a:p>
          <a:p>
            <a:pPr marL="0" lvl="0" indent="0" algn="just">
              <a:buNone/>
            </a:pPr>
            <a:r>
              <a:rPr lang="ru-RU" sz="2000" b="1" dirty="0">
                <a:solidFill>
                  <a:srgbClr val="FF0000"/>
                </a:solidFill>
              </a:rPr>
              <a:t>Птичка- красненькая грудь!</a:t>
            </a:r>
          </a:p>
          <a:p>
            <a:pPr marL="0" lvl="0" indent="0" algn="just">
              <a:buNone/>
            </a:pPr>
            <a:r>
              <a:rPr lang="ru-RU" sz="2000" b="1" dirty="0">
                <a:solidFill>
                  <a:srgbClr val="FF0000"/>
                </a:solidFill>
              </a:rPr>
              <a:t>Дом родной её Сибирь.</a:t>
            </a:r>
          </a:p>
          <a:p>
            <a:pPr marL="0" lvl="0" indent="0" algn="just">
              <a:buNone/>
            </a:pPr>
            <a:r>
              <a:rPr lang="ru-RU" sz="2000" b="1" dirty="0">
                <a:solidFill>
                  <a:srgbClr val="FF0000"/>
                </a:solidFill>
              </a:rPr>
              <a:t>Как зовут её …….</a:t>
            </a:r>
            <a:endParaRPr lang="ru-RU" sz="2000" dirty="0"/>
          </a:p>
          <a:p>
            <a:pPr marL="0" indent="0" algn="ctr">
              <a:buNone/>
            </a:pPr>
            <a:endParaRPr lang="ru-RU" altLang="ru-RU" sz="1900" b="1" dirty="0"/>
          </a:p>
          <a:p>
            <a:pPr marL="0" indent="0" algn="ctr">
              <a:buNone/>
            </a:pPr>
            <a:endParaRPr lang="ru-RU" altLang="ru-RU" sz="1900" b="1" dirty="0"/>
          </a:p>
          <a:p>
            <a:pPr marL="0" indent="0" algn="ctr">
              <a:buNone/>
            </a:pPr>
            <a:endParaRPr lang="ru-RU" altLang="ru-RU" sz="1900" b="1" dirty="0"/>
          </a:p>
          <a:p>
            <a:pPr marL="0" indent="0" algn="ctr">
              <a:buNone/>
            </a:pPr>
            <a:r>
              <a:rPr lang="ru-RU" altLang="ru-RU" sz="1900" b="1" dirty="0"/>
              <a:t>Эти птицы – гости с севера. Кочующий вид. </a:t>
            </a:r>
          </a:p>
          <a:p>
            <a:pPr marL="0" indent="0" algn="ctr">
              <a:buNone/>
            </a:pPr>
            <a:r>
              <a:rPr lang="ru-RU" altLang="ru-RU" sz="1900" b="1" dirty="0"/>
              <a:t>Гнездятся на севере Ярославской области. </a:t>
            </a:r>
          </a:p>
          <a:p>
            <a:pPr marL="0" indent="0" algn="ctr">
              <a:buNone/>
            </a:pPr>
            <a:r>
              <a:rPr lang="ru-RU" altLang="ru-RU" sz="1900" b="1" dirty="0"/>
              <a:t>Зимой откочёвывают ближе к югу. </a:t>
            </a:r>
          </a:p>
          <a:p>
            <a:pPr marL="0" indent="0" algn="ctr">
              <a:buNone/>
            </a:pPr>
            <a:r>
              <a:rPr lang="ru-RU" altLang="ru-RU" sz="1900" b="1" dirty="0"/>
              <a:t>Стайки снегирей могут появляться в населенных пунктах, </a:t>
            </a:r>
          </a:p>
          <a:p>
            <a:pPr marL="0" indent="0" algn="ctr">
              <a:buNone/>
            </a:pPr>
            <a:r>
              <a:rPr lang="ru-RU" altLang="ru-RU" sz="1900" b="1" dirty="0"/>
              <a:t>где кормятся семенами ясеней, сирени и кленов. </a:t>
            </a:r>
          </a:p>
          <a:p>
            <a:pPr marL="0" indent="0" algn="ctr">
              <a:buNone/>
            </a:pPr>
            <a:r>
              <a:rPr lang="ru-RU" altLang="ru-RU" sz="1900" b="1" dirty="0"/>
              <a:t>Любимый корм – семена рябины.</a:t>
            </a:r>
          </a:p>
          <a:p>
            <a:pPr marL="0" indent="0" algn="ctr">
              <a:buNone/>
            </a:pPr>
            <a:r>
              <a:rPr lang="ru-RU" altLang="ru-RU" sz="1900" b="1" dirty="0"/>
              <a:t> Изредка прилетают на кормушки</a:t>
            </a:r>
            <a:r>
              <a:rPr lang="ru-RU" altLang="ru-RU" sz="1900" b="1" dirty="0">
                <a:solidFill>
                  <a:srgbClr val="C00000"/>
                </a:solidFill>
              </a:rPr>
              <a:t>.</a:t>
            </a:r>
          </a:p>
          <a:p>
            <a:endParaRPr lang="ru-RU" sz="19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548680"/>
            <a:ext cx="41044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СНЕГИРЬ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752" y="332656"/>
            <a:ext cx="3240360" cy="2655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160100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СИНИЦА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998886"/>
            <a:ext cx="6851104" cy="5127278"/>
          </a:xfrm>
        </p:spPr>
        <p:txBody>
          <a:bodyPr/>
          <a:lstStyle/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И зимой ей не сидится: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Над моим окном кружится,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Хлебных крошек и пшеницы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Просит к завтраку…..</a:t>
            </a:r>
            <a:endParaRPr lang="ru-RU" sz="20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419" y="750723"/>
            <a:ext cx="3290900" cy="219393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39752" y="3645024"/>
            <a:ext cx="63233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/>
              <a:t>Оседлый вид птиц. Населяют различные типы лесов </a:t>
            </a:r>
          </a:p>
          <a:p>
            <a:pPr algn="ctr"/>
            <a:r>
              <a:rPr lang="ru-RU" altLang="ru-RU" sz="2000" b="1" dirty="0"/>
              <a:t>Свердловской  области, обычный обитатель населенных  пунктов. </a:t>
            </a:r>
          </a:p>
          <a:p>
            <a:pPr algn="ctr"/>
            <a:r>
              <a:rPr lang="ru-RU" altLang="ru-RU" sz="2000" b="1" dirty="0"/>
              <a:t>Большая часть синиц ( 90%) гибнет зимой. </a:t>
            </a:r>
          </a:p>
          <a:p>
            <a:pPr algn="ctr"/>
            <a:r>
              <a:rPr lang="ru-RU" altLang="ru-RU" sz="2000" b="1" dirty="0"/>
              <a:t>Их необходимо подкармливать в зимний период.</a:t>
            </a:r>
          </a:p>
          <a:p>
            <a:pPr algn="ctr"/>
            <a:endParaRPr lang="ru-RU" alt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263384679"/>
      </p:ext>
    </p:extLst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                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ВОРОНА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998886"/>
            <a:ext cx="6707088" cy="5127278"/>
          </a:xfrm>
        </p:spPr>
        <p:txBody>
          <a:bodyPr/>
          <a:lstStyle/>
          <a:p>
            <a:pPr marL="0" lvl="0" indent="0">
              <a:buNone/>
            </a:pPr>
            <a:r>
              <a:rPr lang="ru-RU" altLang="ru-RU" b="1" dirty="0">
                <a:solidFill>
                  <a:srgbClr val="FF0000"/>
                </a:solidFill>
              </a:rPr>
              <a:t>-</a:t>
            </a:r>
            <a:r>
              <a:rPr lang="ru-RU" altLang="ru-RU" sz="2000" b="1" dirty="0">
                <a:solidFill>
                  <a:srgbClr val="FF0000"/>
                </a:solidFill>
              </a:rPr>
              <a:t>Кар-кар-кар! Кар-кар-кар! –</a:t>
            </a:r>
          </a:p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Вот и весь репертуар.</a:t>
            </a:r>
          </a:p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Оглашает крону клёна</a:t>
            </a:r>
          </a:p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Своим пением …</a:t>
            </a:r>
            <a:endParaRPr lang="ru-RU" sz="20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624" y="678319"/>
            <a:ext cx="2962832" cy="201622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35696" y="3861048"/>
            <a:ext cx="68407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/>
              <a:t>Оседлая птица, но иногда совершают перелеты на зимовку </a:t>
            </a:r>
          </a:p>
          <a:p>
            <a:pPr algn="ctr"/>
            <a:r>
              <a:rPr lang="ru-RU" altLang="ru-RU" sz="2000" b="1" dirty="0"/>
              <a:t>ближе к югу. А вот старые птицы остаются на месте </a:t>
            </a:r>
          </a:p>
          <a:p>
            <a:pPr algn="ctr"/>
            <a:r>
              <a:rPr lang="ru-RU" altLang="ru-RU" sz="2000" b="1" dirty="0"/>
              <a:t>в течение всего года. Населяют окраины лесов, </a:t>
            </a:r>
          </a:p>
          <a:p>
            <a:pPr algn="ctr"/>
            <a:r>
              <a:rPr lang="ru-RU" altLang="ru-RU" sz="2000" b="1" dirty="0"/>
              <a:t>рощи, города и поселки. Птица всеядна. </a:t>
            </a:r>
          </a:p>
          <a:p>
            <a:pPr algn="ctr"/>
            <a:r>
              <a:rPr lang="ru-RU" altLang="ru-RU" sz="2000" b="1" dirty="0"/>
              <a:t>Зимой кормятся на помойках и свалках пищевыми остатками.</a:t>
            </a:r>
          </a:p>
        </p:txBody>
      </p:sp>
    </p:spTree>
    <p:extLst>
      <p:ext uri="{BB962C8B-B14F-4D97-AF65-F5344CB8AC3E}">
        <p14:creationId xmlns:p14="http://schemas.microsoft.com/office/powerpoint/2010/main" val="885403659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414110"/>
            <a:ext cx="4608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проекта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196751"/>
            <a:ext cx="6995120" cy="4671725"/>
          </a:xfrm>
        </p:spPr>
        <p:txBody>
          <a:bodyPr>
            <a:normAutofit fontScale="40000" lnSpcReduction="20000"/>
          </a:bodyPr>
          <a:lstStyle/>
          <a:p>
            <a:pPr marL="0" indent="0" algn="just" eaLnBrk="0" hangingPunct="0">
              <a:buNone/>
              <a:defRPr/>
            </a:pPr>
            <a:r>
              <a:rPr lang="ru-RU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5000" b="1" dirty="0">
                <a:ea typeface="Calibri" pitchFamily="34" charset="0"/>
                <a:cs typeface="Times New Roman" pitchFamily="18" charset="0"/>
              </a:rPr>
              <a:t>Закрепить представления о зимующих птицах, и их образе жизни, о связи с окружающей средой, роли человека в жизни птиц.</a:t>
            </a:r>
            <a:endParaRPr lang="ru-RU" sz="5000" b="1" dirty="0">
              <a:cs typeface="Times New Roman" pitchFamily="18" charset="0"/>
            </a:endParaRPr>
          </a:p>
          <a:p>
            <a:pPr marL="0" indent="0" algn="just" eaLnBrk="0" hangingPunct="0">
              <a:buNone/>
              <a:defRPr/>
            </a:pPr>
            <a:r>
              <a:rPr lang="ru-RU" sz="5000" b="1" dirty="0">
                <a:ea typeface="Calibri" pitchFamily="34" charset="0"/>
                <a:cs typeface="Calibri" pitchFamily="34" charset="0"/>
              </a:rPr>
              <a:t>      Наблюдение за дикими зимующими птицами, их подкормка.</a:t>
            </a:r>
            <a:endParaRPr lang="ru-RU" sz="5000" b="1" dirty="0"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7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Задачи проекта</a:t>
            </a:r>
          </a:p>
          <a:p>
            <a:pPr lvl="0">
              <a:buFont typeface="Wingdings" pitchFamily="2" charset="2"/>
              <a:buChar char="Ø"/>
            </a:pPr>
            <a:r>
              <a:rPr lang="ru-RU" sz="5000" dirty="0"/>
              <a:t> Расширять представления детей о жизни зимующих птиц.</a:t>
            </a:r>
          </a:p>
          <a:p>
            <a:pPr>
              <a:buFont typeface="Wingdings" pitchFamily="2" charset="2"/>
              <a:buChar char="Ø"/>
            </a:pPr>
            <a:r>
              <a:rPr lang="ru-RU" sz="5000" dirty="0"/>
              <a:t>  Расширять представления о роли человека в жизни зимующих птиц.</a:t>
            </a:r>
          </a:p>
          <a:p>
            <a:pPr lvl="0">
              <a:buFont typeface="Wingdings" pitchFamily="2" charset="2"/>
              <a:buChar char="Ø"/>
            </a:pPr>
            <a:r>
              <a:rPr lang="ru-RU" sz="5000" dirty="0"/>
              <a:t> Провести наблюдения за поведением и питанием зимующих птиц.</a:t>
            </a:r>
          </a:p>
          <a:p>
            <a:pPr lvl="0">
              <a:buFont typeface="Wingdings" pitchFamily="2" charset="2"/>
              <a:buChar char="Ø"/>
            </a:pPr>
            <a:r>
              <a:rPr lang="ru-RU" sz="5000" dirty="0"/>
              <a:t>   Рассказать о кормах,(учащимся 1-2 классов) используемых для подкормки птиц.</a:t>
            </a:r>
          </a:p>
          <a:p>
            <a:pPr lvl="0">
              <a:buFont typeface="Wingdings" pitchFamily="2" charset="2"/>
              <a:buChar char="Ø"/>
            </a:pPr>
            <a:r>
              <a:rPr lang="ru-RU" sz="5000" dirty="0"/>
              <a:t>   Воспитывать желание помогать птицам в трудное для них время.</a:t>
            </a:r>
          </a:p>
          <a:p>
            <a:pPr lvl="0">
              <a:buFont typeface="Wingdings" pitchFamily="2" charset="2"/>
              <a:buChar char="Ø"/>
            </a:pPr>
            <a:r>
              <a:rPr lang="ru-RU" sz="5000" dirty="0"/>
              <a:t>   Организовать «Птичью столовую».</a:t>
            </a:r>
          </a:p>
          <a:p>
            <a:pPr algn="ctr">
              <a:defRPr/>
            </a:pPr>
            <a:endParaRPr lang="ru-RU" b="1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067590"/>
      </p:ext>
    </p:extLst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ПОПОЛЗЕНЬ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998886"/>
            <a:ext cx="6851104" cy="512727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Птичка шумная, </a:t>
            </a:r>
            <a:r>
              <a:rPr lang="ru-RU" altLang="ru-RU" sz="2000" b="1" dirty="0" err="1">
                <a:solidFill>
                  <a:srgbClr val="FF0000"/>
                </a:solidFill>
              </a:rPr>
              <a:t>свищит</a:t>
            </a:r>
            <a:r>
              <a:rPr lang="ru-RU" altLang="ru-RU" sz="2000" b="1" dirty="0">
                <a:solidFill>
                  <a:srgbClr val="FF0000"/>
                </a:solidFill>
              </a:rPr>
              <a:t>.</a:t>
            </a:r>
          </a:p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Прозывался  он -  ямщик.</a:t>
            </a:r>
          </a:p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Схватит в клюв жука - еда.</a:t>
            </a:r>
          </a:p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По стволам туда- сюда</a:t>
            </a:r>
          </a:p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Ползает он целый день</a:t>
            </a:r>
          </a:p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Называют……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680911"/>
            <a:ext cx="2466882" cy="192005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79712" y="3861048"/>
            <a:ext cx="69127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/>
              <a:t>Оседлая птица. Населяет парки, смешанные леса, </a:t>
            </a:r>
          </a:p>
          <a:p>
            <a:pPr algn="ctr"/>
            <a:r>
              <a:rPr lang="ru-RU" altLang="ru-RU" sz="2000" b="1" dirty="0"/>
              <a:t>обитает в населенных пунктах. В холодное время года </a:t>
            </a:r>
          </a:p>
          <a:p>
            <a:pPr algn="ctr"/>
            <a:r>
              <a:rPr lang="ru-RU" altLang="ru-RU" sz="2000" b="1" dirty="0"/>
              <a:t>питается растительной пищей. Поедает желуди, орешки </a:t>
            </a:r>
          </a:p>
          <a:p>
            <a:pPr algn="ctr"/>
            <a:r>
              <a:rPr lang="ru-RU" altLang="ru-RU" sz="2000" b="1" dirty="0"/>
              <a:t>кедровой сосны, лещины, семена липы, </a:t>
            </a:r>
          </a:p>
          <a:p>
            <a:pPr algn="ctr"/>
            <a:r>
              <a:rPr lang="ru-RU" altLang="ru-RU" sz="2000" b="1" dirty="0"/>
              <a:t>хвойных деревьев, годы черемухи. </a:t>
            </a:r>
          </a:p>
          <a:p>
            <a:pPr algn="ctr"/>
            <a:r>
              <a:rPr lang="ru-RU" altLang="ru-RU" sz="2000" b="1" dirty="0"/>
              <a:t>Запасает себе корм с осени.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1621566"/>
      </p:ext>
    </p:extLst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ДЯТЕЛ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196752"/>
            <a:ext cx="6563072" cy="4929411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Тук-тук-тук-с утра весь день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Как стучать ему не лень?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Может, он немного спятил?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-Тук-тук-тук-в ответ нам……</a:t>
            </a:r>
            <a:endParaRPr lang="ru-RU" sz="2000" dirty="0"/>
          </a:p>
          <a:p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65" y="414110"/>
            <a:ext cx="2723691" cy="29718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79712" y="3573016"/>
            <a:ext cx="60486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/>
              <a:t>Оседлый вид. С поразительной  легкостью дятлы </a:t>
            </a:r>
          </a:p>
          <a:p>
            <a:pPr algn="ctr"/>
            <a:r>
              <a:rPr lang="ru-RU" altLang="ru-RU" sz="2000" b="1" dirty="0"/>
              <a:t>передвигаются по стволу, доставая насекомых и их личинок. </a:t>
            </a:r>
          </a:p>
          <a:p>
            <a:pPr algn="ctr"/>
            <a:r>
              <a:rPr lang="ru-RU" altLang="ru-RU" sz="2000" b="1" dirty="0"/>
              <a:t>Зимой питается семенами хвойных растений. </a:t>
            </a:r>
          </a:p>
          <a:p>
            <a:pPr algn="ctr"/>
            <a:r>
              <a:rPr lang="ru-RU" altLang="ru-RU" sz="2000" b="1" dirty="0"/>
              <a:t>За зиму дятел обрабатывает несколько тысяч шишек</a:t>
            </a:r>
            <a:r>
              <a:rPr lang="ru-RU" altLang="ru-RU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0781127"/>
      </p:ext>
    </p:extLst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                       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СОЙКА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998886"/>
            <a:ext cx="7077472" cy="5155878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Чужие гнёзда разоряют,</a:t>
            </a:r>
          </a:p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И страха пред змеёй не знают,</a:t>
            </a:r>
          </a:p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Различным звукам подражают,</a:t>
            </a:r>
          </a:p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В корм желуди предпочитают,</a:t>
            </a:r>
          </a:p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Красивы и в лесу живут.</a:t>
            </a:r>
          </a:p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– Как этих птиц, скажи, зовут?</a:t>
            </a:r>
          </a:p>
          <a:p>
            <a:pPr marL="0" lvl="0" indent="0">
              <a:buNone/>
            </a:pPr>
            <a:endParaRPr lang="ru-RU" sz="2000" dirty="0"/>
          </a:p>
          <a:p>
            <a:pPr marL="0" indent="0" algn="ctr">
              <a:buNone/>
            </a:pPr>
            <a:r>
              <a:rPr lang="ru-RU" altLang="ru-RU" sz="2200" dirty="0"/>
              <a:t>Оседлый вид. Населяет смешанные леса, мелколесья, </a:t>
            </a:r>
          </a:p>
          <a:p>
            <a:pPr marL="0" indent="0" algn="ctr">
              <a:buNone/>
            </a:pPr>
            <a:r>
              <a:rPr lang="ru-RU" altLang="ru-RU" sz="2200" dirty="0"/>
              <a:t>встречается в пригороде. Всеядна. Делает запасы желудей,</a:t>
            </a:r>
          </a:p>
          <a:p>
            <a:pPr marL="0" indent="0" algn="ctr">
              <a:buNone/>
            </a:pPr>
            <a:r>
              <a:rPr lang="ru-RU" altLang="ru-RU" sz="2200" dirty="0"/>
              <a:t> пряча их в трещинах и в земле. В особо суровые зимы </a:t>
            </a:r>
          </a:p>
          <a:p>
            <a:pPr marL="0" indent="0" algn="ctr">
              <a:buNone/>
            </a:pPr>
            <a:r>
              <a:rPr lang="ru-RU" altLang="ru-RU" sz="2200" dirty="0"/>
              <a:t>перебирается ближе к человеческому жилью, где обращает на себя внимание яркой окраской и шумным поведением</a:t>
            </a:r>
            <a:r>
              <a:rPr lang="ru-RU" altLang="ru-RU" sz="2200" dirty="0">
                <a:solidFill>
                  <a:srgbClr val="FF0000"/>
                </a:solidFill>
              </a:rPr>
              <a:t>.</a:t>
            </a:r>
            <a:endParaRPr lang="ru-RU" sz="2200" dirty="0"/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731649"/>
            <a:ext cx="3275856" cy="245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150019"/>
      </p:ext>
    </p:extLst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СВИРИСТЕЛИ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196752"/>
            <a:ext cx="6563072" cy="4929411"/>
          </a:xfrm>
        </p:spPr>
        <p:txBody>
          <a:bodyPr/>
          <a:lstStyle/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На голове у этой птички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Хохолок высокий, длинный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Очень любит эта птичка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Плоды ранетки и рябины</a:t>
            </a:r>
            <a:r>
              <a:rPr lang="ru-RU" sz="2000" b="1" dirty="0"/>
              <a:t>.</a:t>
            </a:r>
            <a:r>
              <a:rPr lang="ru-RU" sz="2000" dirty="0"/>
              <a:t> </a:t>
            </a:r>
            <a:br>
              <a:rPr lang="ru-RU" sz="2000" dirty="0"/>
            </a:br>
            <a:endParaRPr lang="ru-RU" sz="2000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836" y="1076622"/>
            <a:ext cx="3240360" cy="21602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35696" y="3861048"/>
            <a:ext cx="70055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/>
              <a:t>Кочующий вид птиц. Зимой клюет ягоды рябины, </a:t>
            </a:r>
          </a:p>
          <a:p>
            <a:pPr algn="ctr"/>
            <a:r>
              <a:rPr lang="ru-RU" altLang="ru-RU" sz="2000" b="1" dirty="0"/>
              <a:t>калины, боярышника. Свиристели стайками налетают на рябину. </a:t>
            </a:r>
          </a:p>
          <a:p>
            <a:pPr algn="ctr"/>
            <a:r>
              <a:rPr lang="ru-RU" altLang="ru-RU" sz="2000" b="1" dirty="0"/>
              <a:t>Очень быстро склёвывают ягоды и перелетают </a:t>
            </a:r>
          </a:p>
          <a:p>
            <a:pPr algn="ctr"/>
            <a:r>
              <a:rPr lang="ru-RU" altLang="ru-RU" sz="2000" b="1" dirty="0"/>
              <a:t>на новые деревца и кустики. После их пиршества на снегу </a:t>
            </a:r>
          </a:p>
          <a:p>
            <a:pPr algn="ctr"/>
            <a:r>
              <a:rPr lang="ru-RU" altLang="ru-RU" sz="2000" b="1" dirty="0"/>
              <a:t>остаются ягодные кляксы.</a:t>
            </a:r>
          </a:p>
        </p:txBody>
      </p:sp>
    </p:spTree>
    <p:extLst>
      <p:ext uri="{BB962C8B-B14F-4D97-AF65-F5344CB8AC3E}">
        <p14:creationId xmlns:p14="http://schemas.microsoft.com/office/powerpoint/2010/main" val="1016600543"/>
      </p:ext>
    </p:extLst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ГЛУХАРЬ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998886"/>
            <a:ext cx="6851104" cy="512727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У него хороший слух,</a:t>
            </a:r>
          </a:p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Но когда токует, - глух!</a:t>
            </a:r>
          </a:p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Можно даже, говорят,</a:t>
            </a:r>
          </a:p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Взять руками …</a:t>
            </a:r>
          </a:p>
          <a:p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7347" y="998885"/>
            <a:ext cx="3357194" cy="237626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23728" y="3717031"/>
            <a:ext cx="59766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/>
              <a:t>Оседлая, самая крупная птица наших лесов.</a:t>
            </a:r>
          </a:p>
          <a:p>
            <a:pPr algn="ctr"/>
            <a:r>
              <a:rPr lang="ru-RU" altLang="ru-RU" sz="2000" b="1" dirty="0"/>
              <a:t>Населяет леса, где хотя бы  изредка растет сосна </a:t>
            </a:r>
          </a:p>
          <a:p>
            <a:pPr algn="ctr"/>
            <a:r>
              <a:rPr lang="ru-RU" altLang="ru-RU" sz="2000" b="1" dirty="0"/>
              <a:t>и много ягодников. Всю долгую зиму  </a:t>
            </a:r>
          </a:p>
          <a:p>
            <a:pPr algn="ctr"/>
            <a:r>
              <a:rPr lang="ru-RU" altLang="ru-RU" sz="2000" b="1" dirty="0"/>
              <a:t>питается колючей и жесткой сосновой хвоей, почками.</a:t>
            </a:r>
          </a:p>
        </p:txBody>
      </p:sp>
    </p:spTree>
    <p:extLst>
      <p:ext uri="{BB962C8B-B14F-4D97-AF65-F5344CB8AC3E}">
        <p14:creationId xmlns:p14="http://schemas.microsoft.com/office/powerpoint/2010/main" val="4219786936"/>
      </p:ext>
    </p:extLst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            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ТЕТЕРЕВ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1196752"/>
            <a:ext cx="6707088" cy="4929411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Клюв короткий, ну и что,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За то вижу далеко,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Брови красные дугой,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Хвостик, словно веер мой.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678319"/>
            <a:ext cx="2880320" cy="209192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23728" y="3645024"/>
            <a:ext cx="68407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/>
              <a:t>Встречается во всех районах Ярославской области. </a:t>
            </a:r>
          </a:p>
          <a:p>
            <a:pPr algn="ctr"/>
            <a:r>
              <a:rPr lang="ru-RU" altLang="ru-RU" sz="2000" b="1" dirty="0"/>
              <a:t>Держатся в одиночку и стаями. Основной корм зимой </a:t>
            </a:r>
          </a:p>
          <a:p>
            <a:pPr algn="ctr"/>
            <a:r>
              <a:rPr lang="ru-RU" altLang="ru-RU" sz="2000" b="1" dirty="0"/>
              <a:t> березовые почки и сережки. В зимний период держатся </a:t>
            </a:r>
          </a:p>
          <a:p>
            <a:pPr algn="ctr"/>
            <a:r>
              <a:rPr lang="ru-RU" altLang="ru-RU" sz="2000" b="1" dirty="0"/>
              <a:t>большими стаями, ночуют в снегу. В метель могут </a:t>
            </a:r>
          </a:p>
          <a:p>
            <a:pPr algn="ctr"/>
            <a:r>
              <a:rPr lang="ru-RU" altLang="ru-RU" sz="2000" b="1" dirty="0"/>
              <a:t>сутками не выходить из укрытия.</a:t>
            </a:r>
          </a:p>
        </p:txBody>
      </p:sp>
    </p:spTree>
    <p:extLst>
      <p:ext uri="{BB962C8B-B14F-4D97-AF65-F5344CB8AC3E}">
        <p14:creationId xmlns:p14="http://schemas.microsoft.com/office/powerpoint/2010/main" val="3828990437"/>
      </p:ext>
    </p:extLst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                 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СОРОКА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196752"/>
            <a:ext cx="6995120" cy="4929411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Болтливая птица – спору нет,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Расскажет новость и секрет!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Красива с виду, белобока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Кто? – Длиннохвостая…..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296" y="706497"/>
            <a:ext cx="2736304" cy="273630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35696" y="3717032"/>
            <a:ext cx="70567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/>
              <a:t>Оседлый , хорошо приспособившийся к жизни вид. Зимний голод и холод заставляет эту осторожную птицу жаться ближе </a:t>
            </a:r>
          </a:p>
          <a:p>
            <a:pPr algn="ctr"/>
            <a:r>
              <a:rPr lang="ru-RU" altLang="ru-RU" sz="2000" b="1" dirty="0"/>
              <a:t>к жилью человека. Посещает свалки, мусорные контейнеры</a:t>
            </a:r>
          </a:p>
          <a:p>
            <a:pPr algn="ctr">
              <a:buFontTx/>
              <a:buChar char="-"/>
            </a:pPr>
            <a:r>
              <a:rPr lang="ru-RU" altLang="ru-RU" sz="2000" b="1" dirty="0"/>
              <a:t>те места, где можно найти пищевые отходы. </a:t>
            </a:r>
          </a:p>
          <a:p>
            <a:pPr algn="ctr">
              <a:buFontTx/>
              <a:buChar char="-"/>
            </a:pPr>
            <a:r>
              <a:rPr lang="ru-RU" altLang="ru-RU" sz="2000" b="1" dirty="0"/>
              <a:t>Зимой ведут одиночный образ жизни.</a:t>
            </a:r>
          </a:p>
        </p:txBody>
      </p:sp>
    </p:spTree>
    <p:extLst>
      <p:ext uri="{BB962C8B-B14F-4D97-AF65-F5344CB8AC3E}">
        <p14:creationId xmlns:p14="http://schemas.microsoft.com/office/powerpoint/2010/main" val="2640156447"/>
      </p:ext>
    </p:extLst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                   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ГОЛУБЬ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1196752"/>
            <a:ext cx="6707088" cy="4929411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Птицей мира он зовётся.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</a:rPr>
              <a:t>С крыш стрелой к земле несётся,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</a:rPr>
              <a:t>Если видит гору крошек.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</a:rPr>
              <a:t>Сизый, белый и хороший……</a:t>
            </a:r>
            <a:endParaRPr lang="ru-RU" sz="2000" b="1" dirty="0">
              <a:latin typeface="Times New Roman" pitchFamily="18" charset="0"/>
            </a:endParaRPr>
          </a:p>
          <a:p>
            <a:pPr marL="0" indent="0">
              <a:buNone/>
            </a:pPr>
            <a:endParaRPr lang="ru-RU" b="1" dirty="0">
              <a:latin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14110"/>
            <a:ext cx="2756620" cy="207878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35696" y="3068960"/>
            <a:ext cx="66247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/>
              <a:t>Сизый голубь  обитает в населенных пунктах рядом </a:t>
            </a:r>
          </a:p>
          <a:p>
            <a:pPr algn="ctr"/>
            <a:r>
              <a:rPr lang="ru-RU" altLang="ru-RU" sz="2000" b="1" dirty="0"/>
              <a:t>с человеческим жильем.</a:t>
            </a:r>
          </a:p>
          <a:p>
            <a:pPr algn="ctr"/>
            <a:r>
              <a:rPr lang="ru-RU" sz="2000" b="1" dirty="0"/>
              <a:t>В дикой природе сизый голубь обычно селится </a:t>
            </a:r>
          </a:p>
          <a:p>
            <a:pPr algn="ctr"/>
            <a:r>
              <a:rPr lang="ru-RU" sz="2000" b="1" dirty="0"/>
              <a:t>на прибрежных скалах, в горных ущельях. Их  потомки легко </a:t>
            </a:r>
          </a:p>
          <a:p>
            <a:pPr algn="ctr"/>
            <a:r>
              <a:rPr lang="ru-RU" sz="2000" b="1" dirty="0"/>
              <a:t>приспособились к жизни возле человеческого жилья,</a:t>
            </a:r>
          </a:p>
          <a:p>
            <a:pPr algn="ctr"/>
            <a:r>
              <a:rPr lang="ru-RU" sz="2000" b="1" dirty="0"/>
              <a:t> поскольку каменные постройки напоминают природные места обитания, а пищевые отходы служат надёжной кормовой базой в любое время года</a:t>
            </a:r>
            <a:endParaRPr lang="ru-RU" alt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403422937"/>
      </p:ext>
    </p:extLst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ВОРОБЕЙ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196752"/>
            <a:ext cx="6851104" cy="4929411"/>
          </a:xfrm>
        </p:spPr>
        <p:txBody>
          <a:bodyPr/>
          <a:lstStyle/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Серый маленький комочек: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Чик-чирик- замёрз он очень!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Солнце. Выгляни скорей!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Кто тепла ждёт? ………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016" y="512808"/>
            <a:ext cx="3150350" cy="201622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35696" y="3493819"/>
            <a:ext cx="73083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/>
              <a:t>Оседлый вид птиц, живут повсюду в  Свердловской области. </a:t>
            </a:r>
          </a:p>
          <a:p>
            <a:pPr algn="ctr"/>
            <a:r>
              <a:rPr lang="ru-RU" altLang="ru-RU" sz="2000" b="1" dirty="0"/>
              <a:t>Ведут стайный образ жизни. Очень хорошо приспособились </a:t>
            </a:r>
          </a:p>
          <a:p>
            <a:pPr algn="ctr"/>
            <a:r>
              <a:rPr lang="ru-RU" altLang="ru-RU" sz="2000" b="1" dirty="0"/>
              <a:t>к обитанию в близости человеческого жилья и хозяйственных </a:t>
            </a:r>
          </a:p>
          <a:p>
            <a:pPr algn="ctr"/>
            <a:r>
              <a:rPr lang="ru-RU" altLang="ru-RU" sz="2000" b="1" dirty="0"/>
              <a:t>построек. Зимой нуждаются в подкормке. Птицы зерноядные, но могут питаться пищевыми отходами. Они очень хитры,</a:t>
            </a:r>
          </a:p>
          <a:p>
            <a:pPr algn="ctr"/>
            <a:r>
              <a:rPr lang="ru-RU" altLang="ru-RU" sz="2000" b="1" dirty="0"/>
              <a:t> осторожны и умеют предупреждать друг друга об опасности</a:t>
            </a:r>
            <a:r>
              <a:rPr lang="ru-RU" altLang="ru-RU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61770050"/>
      </p:ext>
    </p:extLst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                 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ЧЕЧЁТКА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998886"/>
            <a:ext cx="6707088" cy="5127278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Звонкий крик</a:t>
            </a:r>
          </a:p>
          <a:p>
            <a:pPr marL="0" lvl="0" indent="0" algn="just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    -</a:t>
            </a:r>
            <a:r>
              <a:rPr lang="ru-RU" altLang="ru-RU" sz="2000" b="1" dirty="0" err="1">
                <a:solidFill>
                  <a:srgbClr val="FF0000"/>
                </a:solidFill>
              </a:rPr>
              <a:t>Ячет</a:t>
            </a:r>
            <a:r>
              <a:rPr lang="ru-RU" altLang="ru-RU" sz="2000" b="1" dirty="0">
                <a:solidFill>
                  <a:srgbClr val="FF0000"/>
                </a:solidFill>
              </a:rPr>
              <a:t>-чета.</a:t>
            </a:r>
          </a:p>
          <a:p>
            <a:pPr marL="0" lvl="0" indent="0" algn="just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Все в лесу услышат чётко</a:t>
            </a:r>
          </a:p>
          <a:p>
            <a:pPr marL="0" lvl="0" indent="0" algn="just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Щебетанье, суета-</a:t>
            </a:r>
          </a:p>
          <a:p>
            <a:pPr marL="0" lvl="0" indent="0" algn="just"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Это ведь ……</a:t>
            </a:r>
            <a:endParaRPr lang="ru-RU" sz="2000" dirty="0"/>
          </a:p>
          <a:p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980728"/>
            <a:ext cx="3436288" cy="239137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35696" y="4084622"/>
            <a:ext cx="71086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/>
              <a:t>Занесена в Красную книгу </a:t>
            </a:r>
          </a:p>
          <a:p>
            <a:pPr algn="ctr"/>
            <a:r>
              <a:rPr lang="ru-RU" altLang="ru-RU" sz="2000" b="1" dirty="0"/>
              <a:t>как малочисленный вид. Чаще встречается стайками в  период </a:t>
            </a:r>
          </a:p>
          <a:p>
            <a:pPr algn="ctr"/>
            <a:r>
              <a:rPr lang="ru-RU" altLang="ru-RU" sz="2000" b="1" dirty="0"/>
              <a:t>зимних кочевок. Населяют редколесья, кустарниковые </a:t>
            </a:r>
          </a:p>
          <a:p>
            <a:pPr algn="ctr"/>
            <a:r>
              <a:rPr lang="ru-RU" altLang="ru-RU" sz="2000" b="1" dirty="0"/>
              <a:t>заросли, встречается в населенных пунктах.</a:t>
            </a:r>
          </a:p>
          <a:p>
            <a:pPr algn="ctr"/>
            <a:r>
              <a:rPr lang="ru-RU" altLang="ru-RU" sz="2000" b="1" dirty="0"/>
              <a:t> Питаются семенами ольхи, березовыми </a:t>
            </a:r>
          </a:p>
          <a:p>
            <a:pPr algn="ctr"/>
            <a:r>
              <a:rPr lang="ru-RU" altLang="ru-RU" sz="2000" b="1" dirty="0"/>
              <a:t>и ольховыми почками, семенами ели.</a:t>
            </a:r>
          </a:p>
        </p:txBody>
      </p:sp>
    </p:spTree>
    <p:extLst>
      <p:ext uri="{BB962C8B-B14F-4D97-AF65-F5344CB8AC3E}">
        <p14:creationId xmlns:p14="http://schemas.microsoft.com/office/powerpoint/2010/main" val="851846217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414110"/>
            <a:ext cx="5400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ea typeface="Calibri" pitchFamily="34" charset="0"/>
                <a:cs typeface="Times New Roman" pitchFamily="18" charset="0"/>
              </a:rPr>
              <a:t>Гипотеза проекта: 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600200"/>
            <a:ext cx="6779096" cy="4525963"/>
          </a:xfrm>
        </p:spPr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ru-RU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постоянно подкармливать зимующих птиц , тем самым помочь им пережить холодный период года, </a:t>
            </a:r>
          </a:p>
          <a:p>
            <a:pPr>
              <a:defRPr/>
            </a:pPr>
            <a:r>
              <a:rPr lang="ru-RU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когда птицам сложно добывать корм из–под снега, то можно сохранить их численность.</a:t>
            </a:r>
          </a:p>
          <a:p>
            <a:pPr>
              <a:defRPr/>
            </a:pPr>
            <a:endParaRPr lang="ru-RU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indent="0" algn="ctr">
              <a:buNone/>
              <a:defRPr/>
            </a:pPr>
            <a:r>
              <a:rPr lang="ru-RU" b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зимнюю стужу голодные и ослабевшие  птицы </a:t>
            </a:r>
          </a:p>
          <a:p>
            <a:pPr marL="0" indent="0" algn="ctr">
              <a:buNone/>
              <a:defRPr/>
            </a:pPr>
            <a:r>
              <a:rPr lang="ru-RU" sz="4000" b="1" u="sng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легко замерзают.</a:t>
            </a:r>
            <a:endParaRPr lang="ru-RU" b="1" u="sng" dirty="0">
              <a:solidFill>
                <a:schemeClr val="accent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u="sng" dirty="0">
              <a:solidFill>
                <a:schemeClr val="accent1">
                  <a:lumMod val="10000"/>
                </a:schemeClr>
              </a:solidFill>
              <a:latin typeface="Arial" charset="0"/>
            </a:endParaRPr>
          </a:p>
          <a:p>
            <a:pPr algn="ctr">
              <a:defRPr/>
            </a:pPr>
            <a:r>
              <a:rPr lang="ru-RU" sz="4000" b="1" u="sng" dirty="0">
                <a:solidFill>
                  <a:schemeClr val="accent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как можно помочь птицам?</a:t>
            </a:r>
            <a:r>
              <a:rPr lang="ru-RU" sz="4000" b="1" dirty="0">
                <a:solidFill>
                  <a:schemeClr val="accent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</a:p>
          <a:p>
            <a:pPr marL="0" indent="0" algn="ctr">
              <a:buNone/>
              <a:defRPr/>
            </a:pPr>
            <a:r>
              <a:rPr lang="ru-RU" i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кормушку смастерили, </a:t>
            </a:r>
          </a:p>
          <a:p>
            <a:pPr marL="0" indent="0" algn="ctr">
              <a:buNone/>
              <a:defRPr/>
            </a:pPr>
            <a:r>
              <a:rPr lang="ru-RU" i="1" dirty="0">
                <a:solidFill>
                  <a:schemeClr val="accent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Мы столовую открыли.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461996"/>
      </p:ext>
    </p:extLst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                        ЛИСТОВКИ</a:t>
            </a:r>
            <a:endParaRPr lang="ru-RU" sz="3200" dirty="0"/>
          </a:p>
        </p:txBody>
      </p:sp>
      <p:pic>
        <p:nvPicPr>
          <p:cNvPr id="4" name="Picture 2" descr="C:\Users\Luda\Desktop\P109063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829" y="1196752"/>
            <a:ext cx="6545627" cy="492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2763529"/>
      </p:ext>
    </p:extLst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225" y="1125538"/>
            <a:ext cx="6667500" cy="500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7425779"/>
      </p:ext>
    </p:extLst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0"/>
            <a:ext cx="4752528" cy="3302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586" y="3314494"/>
            <a:ext cx="5116222" cy="3012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6644819"/>
      </p:ext>
    </p:extLst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82774"/>
            <a:ext cx="3386788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Luda\Desktop\img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816" y="2420888"/>
            <a:ext cx="3416225" cy="4022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976075"/>
      </p:ext>
    </p:extLst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92696"/>
            <a:ext cx="6912768" cy="576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4844602"/>
      </p:ext>
    </p:extLst>
  </p:cSld>
  <p:clrMapOvr>
    <a:masterClrMapping/>
  </p:clrMapOvr>
  <p:transition>
    <p:fad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625898"/>
            <a:ext cx="4752528" cy="286508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47664" y="548680"/>
            <a:ext cx="74168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b="1" dirty="0">
                <a:solidFill>
                  <a:srgbClr val="FF0000"/>
                </a:solidFill>
              </a:rPr>
              <a:t>Если хочешь, чтобы весной пели птицы -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4998660"/>
            <a:ext cx="57606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ПОКОРМИ   ИХ  ЗИМОЙ!</a:t>
            </a:r>
          </a:p>
        </p:txBody>
      </p:sp>
    </p:spTree>
    <p:extLst>
      <p:ext uri="{BB962C8B-B14F-4D97-AF65-F5344CB8AC3E}">
        <p14:creationId xmlns:p14="http://schemas.microsoft.com/office/powerpoint/2010/main" val="1462007455"/>
      </p:ext>
    </p:extLst>
  </p:cSld>
  <p:clrMapOvr>
    <a:masterClrMapping/>
  </p:clrMapOvr>
  <p:transition>
    <p:fad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Картинка 39 из 83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141663"/>
            <a:ext cx="1944216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51720" y="620688"/>
            <a:ext cx="62646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Своим проектом мы </a:t>
            </a:r>
            <a:r>
              <a:rPr lang="ru-RU" sz="2000" b="1" u="sng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полностью подтвердили гипотезу </a:t>
            </a: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том, что </a:t>
            </a: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постоянно подкармливать зимующих птиц , и тем самым помочь им пережить холодный период года, </a:t>
            </a:r>
          </a:p>
          <a:p>
            <a:pPr>
              <a:defRPr/>
            </a:pPr>
            <a:r>
              <a:rPr lang="ru-RU" sz="20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когда птицам сложно добывать корм из–под снега, то можно сохранить их численность.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2924944"/>
            <a:ext cx="44644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2400" b="1" i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Покормите птиц зимой. </a:t>
            </a:r>
            <a:br>
              <a:rPr lang="ru-RU" sz="2400" b="1" i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400" b="1" i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Пусть со всех концов </a:t>
            </a:r>
            <a:br>
              <a:rPr lang="ru-RU" sz="2400" b="1" i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400" b="1" i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вам слетятся, как домой, </a:t>
            </a:r>
            <a:br>
              <a:rPr lang="ru-RU" sz="2400" b="1" i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400" b="1" i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Стайки на крыльцо.</a:t>
            </a:r>
            <a:endParaRPr lang="ru-RU" sz="2400" b="1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2400" b="1" i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богаты их корма. </a:t>
            </a:r>
            <a:br>
              <a:rPr lang="ru-RU" sz="2400" b="1" i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400" b="1" i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Горсть зерна нужна, </a:t>
            </a:r>
            <a:br>
              <a:rPr lang="ru-RU" sz="2400" b="1" i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400" b="1" i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Горсть одна — </a:t>
            </a:r>
            <a:br>
              <a:rPr lang="ru-RU" sz="2400" b="1" i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400" b="1" i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не страшна </a:t>
            </a:r>
            <a:br>
              <a:rPr lang="ru-RU" sz="2400" b="1" i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400" b="1" i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Будет им зима.</a:t>
            </a:r>
            <a:endParaRPr lang="ru-RU" sz="2400" b="1" dirty="0">
              <a:solidFill>
                <a:schemeClr val="accent1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841367"/>
      </p:ext>
    </p:extLst>
  </p:cSld>
  <p:clrMapOvr>
    <a:masterClrMapping/>
  </p:clrMapOvr>
  <p:transition>
    <p:fad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8364723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414110"/>
            <a:ext cx="64087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реализации проекта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 этап – подготовительный</a:t>
            </a:r>
            <a:br>
              <a:rPr lang="ru-RU" sz="36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600200"/>
            <a:ext cx="6923112" cy="4525963"/>
          </a:xfrm>
        </p:spPr>
        <p:txBody>
          <a:bodyPr>
            <a:normAutofit fontScale="55000" lnSpcReduction="20000"/>
          </a:bodyPr>
          <a:lstStyle/>
          <a:p>
            <a:pPr lvl="0">
              <a:lnSpc>
                <a:spcPct val="200000"/>
              </a:lnSpc>
              <a:buFont typeface="Wingdings" pitchFamily="2" charset="2"/>
              <a:buChar char="Ø"/>
            </a:pPr>
            <a:r>
              <a:rPr lang="ru-RU" sz="3500" dirty="0"/>
              <a:t>Анкетирование учащихся по проблеме</a:t>
            </a:r>
          </a:p>
          <a:p>
            <a:pPr lvl="0">
              <a:lnSpc>
                <a:spcPct val="200000"/>
              </a:lnSpc>
              <a:buFont typeface="Wingdings" pitchFamily="2" charset="2"/>
              <a:buChar char="Ø"/>
            </a:pPr>
            <a:r>
              <a:rPr lang="ru-RU" sz="3500" dirty="0"/>
              <a:t>Обсуждение цели и задач с детьми.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ru-RU" sz="3500" b="1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изучение научной и художественной  литературы</a:t>
            </a:r>
            <a:endParaRPr lang="ru-RU" sz="3500" dirty="0"/>
          </a:p>
          <a:p>
            <a:pPr lvl="0">
              <a:lnSpc>
                <a:spcPct val="200000"/>
              </a:lnSpc>
              <a:buFont typeface="Wingdings" pitchFamily="2" charset="2"/>
              <a:buChar char="Ø"/>
            </a:pPr>
            <a:r>
              <a:rPr lang="ru-RU" sz="3500" dirty="0"/>
              <a:t>Создание необходимых условий для реализации проекта</a:t>
            </a:r>
          </a:p>
          <a:p>
            <a:pPr algn="ctr">
              <a:defRPr/>
            </a:pPr>
            <a:r>
              <a:rPr lang="ru-RU" sz="3500" b="1" u="sng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Мы узнали:</a:t>
            </a:r>
          </a:p>
          <a:p>
            <a:pPr>
              <a:buFontTx/>
              <a:buChar char="-"/>
              <a:defRPr/>
            </a:pPr>
            <a:r>
              <a:rPr lang="ru-RU" sz="35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какие птицы зимуют в нашей области;</a:t>
            </a:r>
          </a:p>
          <a:p>
            <a:pPr>
              <a:buFontTx/>
              <a:buChar char="-"/>
              <a:defRPr/>
            </a:pPr>
            <a:r>
              <a:rPr lang="ru-RU" sz="35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какие бывают кормушки;</a:t>
            </a:r>
          </a:p>
          <a:p>
            <a:pPr>
              <a:buFontTx/>
              <a:buChar char="-"/>
              <a:defRPr/>
            </a:pPr>
            <a:r>
              <a:rPr lang="ru-RU" sz="3500" b="1" dirty="0">
                <a:solidFill>
                  <a:schemeClr val="accent1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чем можно и чем нельзя подкармливать птиц зимой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8206791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414110"/>
            <a:ext cx="68407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Этапы реализации проекта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2 этап – практический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1600200"/>
            <a:ext cx="6635080" cy="4525963"/>
          </a:xfrm>
        </p:spPr>
        <p:txBody>
          <a:bodyPr>
            <a:normAutofit fontScale="77500" lnSpcReduction="20000"/>
          </a:bodyPr>
          <a:lstStyle/>
          <a:p>
            <a:pPr marL="357188" lvl="0" indent="-265113" algn="just">
              <a:buFont typeface="Wingdings" pitchFamily="2" charset="2"/>
              <a:buChar char="Ø"/>
            </a:pPr>
            <a:r>
              <a:rPr lang="ru-RU" dirty="0"/>
              <a:t>Внедрение в </a:t>
            </a:r>
            <a:r>
              <a:rPr lang="ru-RU" dirty="0" err="1"/>
              <a:t>воспитательно</a:t>
            </a:r>
            <a:r>
              <a:rPr lang="ru-RU" dirty="0"/>
              <a:t>-образовательный процесс эффективных методов и приемов по расширению знаний школьников о зимующих птицах.</a:t>
            </a:r>
          </a:p>
          <a:p>
            <a:pPr marL="357188" lvl="0" indent="-265113" algn="just">
              <a:buFont typeface="Wingdings" pitchFamily="2" charset="2"/>
              <a:buChar char="Ø"/>
            </a:pPr>
            <a:r>
              <a:rPr lang="ru-RU" dirty="0"/>
              <a:t>Заготовка корма для птиц.</a:t>
            </a:r>
          </a:p>
          <a:p>
            <a:pPr marL="357188" lvl="0" indent="-265113" algn="just">
              <a:buFont typeface="Wingdings" pitchFamily="2" charset="2"/>
              <a:buChar char="Ø"/>
            </a:pPr>
            <a:r>
              <a:rPr lang="ru-RU" dirty="0"/>
              <a:t>Изготовление кормушек.</a:t>
            </a:r>
          </a:p>
          <a:p>
            <a:pPr marL="357188" lvl="0" indent="-265113" algn="just">
              <a:buFont typeface="Wingdings" pitchFamily="2" charset="2"/>
              <a:buChar char="Ø"/>
            </a:pPr>
            <a:r>
              <a:rPr lang="ru-RU" dirty="0"/>
              <a:t>Подкормка и наблюдение за птицами.</a:t>
            </a:r>
          </a:p>
          <a:p>
            <a:pPr marL="357188" lvl="0" indent="-265113" algn="just">
              <a:buFont typeface="Wingdings" pitchFamily="2" charset="2"/>
              <a:buChar char="Ø"/>
            </a:pPr>
            <a:r>
              <a:rPr lang="ru-RU" dirty="0"/>
              <a:t>Изготовление листовок «Покормите птиц зимой».</a:t>
            </a:r>
          </a:p>
          <a:p>
            <a:pPr marL="357188" lvl="0" indent="-265113" algn="just">
              <a:buFont typeface="Wingdings" pitchFamily="2" charset="2"/>
              <a:buChar char="Ø"/>
            </a:pPr>
            <a:r>
              <a:rPr lang="ru-RU" dirty="0"/>
              <a:t>Накопление методических материалов.</a:t>
            </a:r>
          </a:p>
          <a:p>
            <a:pPr marL="357188" lvl="0" indent="-265113" algn="just">
              <a:buFont typeface="Wingdings" pitchFamily="2" charset="2"/>
              <a:buChar char="Ø"/>
            </a:pPr>
            <a:r>
              <a:rPr lang="ru-RU" dirty="0"/>
              <a:t>Изготовление рекомендаций по проблеме «Как изготовить кормушки?»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633662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414110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реализации проекта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этап – заключительный</a:t>
            </a:r>
            <a:br>
              <a:rPr lang="ru-RU" sz="36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600200"/>
            <a:ext cx="6779096" cy="4525963"/>
          </a:xfrm>
        </p:spPr>
        <p:txBody>
          <a:bodyPr>
            <a:normAutofit fontScale="92500" lnSpcReduction="10000"/>
          </a:bodyPr>
          <a:lstStyle/>
          <a:p>
            <a:pPr lvl="0">
              <a:lnSpc>
                <a:spcPct val="250000"/>
              </a:lnSpc>
              <a:buFont typeface="Wingdings" pitchFamily="2" charset="2"/>
              <a:buChar char="Ø"/>
            </a:pPr>
            <a:r>
              <a:rPr lang="ru-RU" sz="3000" dirty="0"/>
              <a:t>Организация «Птичьей столовой»</a:t>
            </a:r>
          </a:p>
          <a:p>
            <a:pPr lvl="0">
              <a:lnSpc>
                <a:spcPct val="250000"/>
              </a:lnSpc>
              <a:buFont typeface="Wingdings" pitchFamily="2" charset="2"/>
              <a:buChar char="Ø"/>
            </a:pPr>
            <a:r>
              <a:rPr lang="ru-RU" sz="3000" dirty="0"/>
              <a:t>Презентация проекта </a:t>
            </a:r>
          </a:p>
          <a:p>
            <a:pPr lvl="0">
              <a:lnSpc>
                <a:spcPct val="250000"/>
              </a:lnSpc>
              <a:buFont typeface="Wingdings" pitchFamily="2" charset="2"/>
              <a:buChar char="Ø"/>
            </a:pPr>
            <a:r>
              <a:rPr lang="ru-RU" sz="3000" dirty="0"/>
              <a:t>Открытого занятие «Знатоки зимующих птиц»</a:t>
            </a:r>
          </a:p>
          <a:p>
            <a:pPr marL="0" indent="542925" algn="just"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0851689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14110"/>
            <a:ext cx="73083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кормушки смастерили,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Птичкам радость подарили.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теперь у нас забота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каждый день кормить кого-то</a:t>
            </a:r>
            <a:endParaRPr lang="ru-RU" sz="3200" dirty="0"/>
          </a:p>
        </p:txBody>
      </p:sp>
      <p:pic>
        <p:nvPicPr>
          <p:cNvPr id="4" name="Picture 2" descr="C:\Users\Luda\Desktop\фото кормушки\P107034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636912"/>
            <a:ext cx="590465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2227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AA03D9D-1A7C-4E82-89E1-AD4A2CA13FE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775</TotalTime>
  <Words>3485</Words>
  <Application>Microsoft Office PowerPoint</Application>
  <PresentationFormat>Экран (4:3)</PresentationFormat>
  <Paragraphs>460</Paragraphs>
  <Slides>57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62" baseType="lpstr">
      <vt:lpstr>Arial</vt:lpstr>
      <vt:lpstr>Calibri</vt:lpstr>
      <vt:lpstr>Times New Roman</vt:lpstr>
      <vt:lpstr>Wingdings</vt:lpstr>
      <vt:lpstr>Тема Office</vt:lpstr>
      <vt:lpstr>Проект «ПОКОРМИТЕ ПТИЦ ЗИМОЙ» учащиеся 1А класса  Классный руководитель  Крюкова Л.В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>Шаблон оформления</dc:subject>
  <dc:creator>Инна</dc:creator>
  <dc:description>Корпорация Майкрософт
Шаблон оформления</dc:description>
  <cp:lastModifiedBy>Людмила</cp:lastModifiedBy>
  <cp:revision>96</cp:revision>
  <dcterms:created xsi:type="dcterms:W3CDTF">2012-12-30T16:04:43Z</dcterms:created>
  <dcterms:modified xsi:type="dcterms:W3CDTF">2025-03-11T13:07:24Z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TC103899579990</vt:lpwstr>
  </property>
</Properties>
</file>