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8" r:id="rId4"/>
    <p:sldId id="270" r:id="rId5"/>
    <p:sldId id="267" r:id="rId6"/>
    <p:sldId id="269" r:id="rId7"/>
    <p:sldId id="271" r:id="rId8"/>
    <p:sldId id="273" r:id="rId9"/>
    <p:sldId id="274" r:id="rId10"/>
    <p:sldId id="27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5" autoAdjust="0"/>
    <p:restoredTop sz="94660"/>
  </p:normalViewPr>
  <p:slideViewPr>
    <p:cSldViewPr snapToGrid="0">
      <p:cViewPr>
        <p:scale>
          <a:sx n="80" d="100"/>
          <a:sy n="80" d="100"/>
        </p:scale>
        <p:origin x="-739" y="-17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Изображение выглядит как нарядный головной убор, шлем&#10;&#10;Автоматически созданное описание">
            <a:extLst>
              <a:ext uri="{FF2B5EF4-FFF2-40B4-BE49-F238E27FC236}">
                <a16:creationId xmlns:a16="http://schemas.microsoft.com/office/drawing/2014/main" xmlns="" id="{6F5C648A-CB9F-46D3-B226-DEB73ED843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alphaModFix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500"/>
                    </a14:imgEffect>
                    <a14:imgEffect>
                      <a14:saturation sat="15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1582000" y="-54980"/>
            <a:ext cx="16422800" cy="69679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7AF2AF-094F-4BC5-A17A-D07DC1A66F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06240" y="1152843"/>
            <a:ext cx="7594600" cy="2387600"/>
          </a:xfrm>
        </p:spPr>
        <p:txBody>
          <a:bodyPr anchor="b">
            <a:normAutofit/>
          </a:bodyPr>
          <a:lstStyle>
            <a:lvl1pPr algn="ctr">
              <a:defRPr sz="8000"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52A5F0B-1F25-4DEF-A62B-F1F00450B3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06240" y="3632518"/>
            <a:ext cx="7594600" cy="1655762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05E3438-2E88-44DF-94FC-E07891156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fld id="{C06A3371-E1AB-49ED-93E9-409F1401A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9524151-1257-4D83-B9A6-3BF87837F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E787881-B8BC-4743-88AC-FF87CA1DB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fld id="{E346498A-11D8-456B-BC4C-0884507F7C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8990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60A6F0E-3426-4DC5-A2EC-AEF5C92BA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71DD563-8428-444A-A4F9-0237F90004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59EC86D-4851-4FD0-8BD6-F29D269903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3BA6CFF-EADA-4A54-99F1-65F616D836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7E07F8C-E86A-446A-AF5C-F38D45D7EC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5C74331-B9A3-427E-9471-4BE585EB3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3371-E1AB-49ED-93E9-409F1401A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8586A812-3E47-4E9F-9B14-669E42010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72E56D3-5F85-40C5-A3B5-CBC658FC9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498A-11D8-456B-BC4C-0884507F7C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1445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EB08172-9265-448A-9E26-F03A78CEA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BE57C420-4BBB-472D-A7B7-5B5AEC046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3371-E1AB-49ED-93E9-409F1401A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ED32DE8-5E98-4D1F-B9C7-1A7014E8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7E4718D-3D4A-454A-B147-49099F62C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498A-11D8-456B-BC4C-0884507F7C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1279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BBFFD3D-8F22-435B-8D32-F3070ED23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3371-E1AB-49ED-93E9-409F1401A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D4AE842-6F2D-4AFB-BD1B-35BBE3094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F5759DF-A63E-4339-96BE-9F75B934D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498A-11D8-456B-BC4C-0884507F7C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8515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96B66F0-A338-496A-A6BA-327B2F61D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2A35964-C008-4A97-9078-254C2A727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C48A2F8-B327-459F-A453-79C61B8015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C3521C5-9A9B-4565-994A-9B3A3A0E5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3371-E1AB-49ED-93E9-409F1401A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A4E2640-69F6-4D90-B63E-D2B2DA9A8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CDC9C88-45E1-4B3F-ADB1-0013C7500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498A-11D8-456B-BC4C-0884507F7C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4138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D66B224-8561-4743-BE1F-A983C052C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70493F2-3175-457C-977D-8FC59BB4D2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030DA42-352D-4CB0-A903-ACC0E75FF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EB4B718-7E13-4259-97B8-3215FE3E6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3371-E1AB-49ED-93E9-409F1401A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0678432-CA76-4C72-B1A9-54BF96F51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9048D1A-D14C-4F4D-99E9-CE91AE467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498A-11D8-456B-BC4C-0884507F7C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0585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BB8C677-1890-43A2-8034-8C176EAD1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ECAE55B-7B6F-4208-B151-3B720DF159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2B86F4E-706E-4843-8189-9DA05B0B2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3371-E1AB-49ED-93E9-409F1401A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CFCDC3-C409-44AC-B8BD-008EFFBF7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2EC3F69-DA0A-4A50-A475-6442520C0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498A-11D8-456B-BC4C-0884507F7C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0015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C7F2F9B-5DD1-401F-B78D-5A5A9B0F1E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EAAFA5C-AE18-4D9C-9C96-3BC42C6514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398DFE6-94AD-46B5-ADDF-6D6CF5BF9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3371-E1AB-49ED-93E9-409F1401A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E5F80CA-9619-4DA8-AECD-01CAF2E75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416015F-724E-4D24-BDBB-DDB96D435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498A-11D8-456B-BC4C-0884507F7C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7554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зображение выглядит как нарядный головной убор, шлем&#10;&#10;Автоматически созданное описание">
            <a:extLst>
              <a:ext uri="{FF2B5EF4-FFF2-40B4-BE49-F238E27FC236}">
                <a16:creationId xmlns:a16="http://schemas.microsoft.com/office/drawing/2014/main" xmlns="" id="{1593B857-0E47-4952-A5AC-B9056CFDE1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500"/>
                    </a14:imgEffect>
                    <a14:imgEffect>
                      <a14:saturation sat="15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4020400" y="0"/>
            <a:ext cx="16422800" cy="69679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1EC63482-3435-4F68-998D-1887D5F39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960" y="365125"/>
            <a:ext cx="900684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17BD338-52F2-4792-B686-4EA05E14BE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6960" y="1825625"/>
            <a:ext cx="900684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2B1EF78-8A36-445A-8ADB-0E18E5D30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06A3371-E1AB-49ED-93E9-409F1401A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B887E11-4F57-40E0-8DD9-69416DD79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09567A8-B509-4EC1-B00B-3DAD50794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346498A-11D8-456B-BC4C-0884507F7C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36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зображение выглядит как нарядный головной убор, шлем&#10;&#10;Автоматически созданное описание">
            <a:extLst>
              <a:ext uri="{FF2B5EF4-FFF2-40B4-BE49-F238E27FC236}">
                <a16:creationId xmlns:a16="http://schemas.microsoft.com/office/drawing/2014/main" xmlns="" id="{1593B857-0E47-4952-A5AC-B9056CFDE1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alphaModFix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500"/>
                    </a14:imgEffect>
                    <a14:imgEffect>
                      <a14:saturation sat="15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7230669" y="-1209956"/>
            <a:ext cx="19422669" cy="82407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1EC63482-3435-4F68-998D-1887D5F39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17BD338-52F2-4792-B686-4EA05E14BE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2B1EF78-8A36-445A-8ADB-0E18E5D30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06A3371-E1AB-49ED-93E9-409F1401A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B887E11-4F57-40E0-8DD9-69416DD79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09567A8-B509-4EC1-B00B-3DAD50794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346498A-11D8-456B-BC4C-0884507F7C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6710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1BA251-EC32-4440-A088-AEBA79ACC2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7" name="Диаграмма 6">
            <a:extLst>
              <a:ext uri="{FF2B5EF4-FFF2-40B4-BE49-F238E27FC236}">
                <a16:creationId xmlns:a16="http://schemas.microsoft.com/office/drawing/2014/main" xmlns="" id="{3EED84C0-DC76-467A-8909-6E681997FF31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0" y="1863725"/>
            <a:ext cx="10515600" cy="3668713"/>
          </a:xfrm>
        </p:spPr>
        <p:txBody>
          <a:bodyPr/>
          <a:lstStyle/>
          <a:p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DF23C033-D2D4-4A6B-9865-5CD4EBD204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645483" y="4797245"/>
            <a:ext cx="4275722" cy="2864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9760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EC63482-3435-4F68-998D-1887D5F39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9" name="Рисунок 8">
            <a:extLst>
              <a:ext uri="{FF2B5EF4-FFF2-40B4-BE49-F238E27FC236}">
                <a16:creationId xmlns:a16="http://schemas.microsoft.com/office/drawing/2014/main" xmlns="" id="{B9373629-C41F-40B5-A939-71136EBC6E1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18878" y="2199171"/>
            <a:ext cx="2841769" cy="2951564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Рисунок 8">
            <a:extLst>
              <a:ext uri="{FF2B5EF4-FFF2-40B4-BE49-F238E27FC236}">
                <a16:creationId xmlns:a16="http://schemas.microsoft.com/office/drawing/2014/main" xmlns="" id="{725D7E49-6A31-4603-953D-547A354ADC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373135" y="2199171"/>
            <a:ext cx="2841769" cy="2951564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Рисунок 8">
            <a:extLst>
              <a:ext uri="{FF2B5EF4-FFF2-40B4-BE49-F238E27FC236}">
                <a16:creationId xmlns:a16="http://schemas.microsoft.com/office/drawing/2014/main" xmlns="" id="{D95E16ED-1623-4D22-9849-5EB11423834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464621" y="2199171"/>
            <a:ext cx="2841769" cy="2951564"/>
          </a:xfrm>
        </p:spPr>
        <p:txBody>
          <a:bodyPr/>
          <a:lstStyle/>
          <a:p>
            <a:endParaRPr lang="ru-RU"/>
          </a:p>
        </p:txBody>
      </p:sp>
      <p:sp>
        <p:nvSpPr>
          <p:cNvPr id="12" name="Текст 8">
            <a:extLst>
              <a:ext uri="{FF2B5EF4-FFF2-40B4-BE49-F238E27FC236}">
                <a16:creationId xmlns:a16="http://schemas.microsoft.com/office/drawing/2014/main" xmlns="" id="{7D99726B-A0A8-4FF4-93B0-9FB5EA65696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464621" y="5342380"/>
            <a:ext cx="2841769" cy="822325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5" name="Текст 8">
            <a:extLst>
              <a:ext uri="{FF2B5EF4-FFF2-40B4-BE49-F238E27FC236}">
                <a16:creationId xmlns:a16="http://schemas.microsoft.com/office/drawing/2014/main" xmlns="" id="{E27F40EA-DC21-4536-918B-8106B091241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909840" y="5342380"/>
            <a:ext cx="2841769" cy="822325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6" name="Текст 8">
            <a:extLst>
              <a:ext uri="{FF2B5EF4-FFF2-40B4-BE49-F238E27FC236}">
                <a16:creationId xmlns:a16="http://schemas.microsoft.com/office/drawing/2014/main" xmlns="" id="{E24A0ACA-0144-47B5-AE91-99BB308C033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55059" y="5342380"/>
            <a:ext cx="2841769" cy="822325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4238034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17AB53-D484-46BA-B7EE-30337BCA7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7200" y="365125"/>
            <a:ext cx="58166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Рисунок 6">
            <a:extLst>
              <a:ext uri="{FF2B5EF4-FFF2-40B4-BE49-F238E27FC236}">
                <a16:creationId xmlns:a16="http://schemas.microsoft.com/office/drawing/2014/main" xmlns="" id="{475F72DF-844B-490E-AE71-CD708F83F5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699000" cy="7026275"/>
          </a:xfrm>
        </p:spPr>
        <p:txBody>
          <a:bodyPr/>
          <a:lstStyle/>
          <a:p>
            <a:endParaRPr lang="ru-RU"/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xmlns="" id="{354CBE13-B28B-44BC-959C-34BF4741C9F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1990725"/>
            <a:ext cx="5257800" cy="8223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" name="Текст 8">
            <a:extLst>
              <a:ext uri="{FF2B5EF4-FFF2-40B4-BE49-F238E27FC236}">
                <a16:creationId xmlns:a16="http://schemas.microsoft.com/office/drawing/2014/main" xmlns="" id="{78D16706-F40E-46EA-B1CA-9E72249C6E0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96000" y="3201193"/>
            <a:ext cx="5257800" cy="8223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1" name="Текст 8">
            <a:extLst>
              <a:ext uri="{FF2B5EF4-FFF2-40B4-BE49-F238E27FC236}">
                <a16:creationId xmlns:a16="http://schemas.microsoft.com/office/drawing/2014/main" xmlns="" id="{C77C2058-EF51-426C-B9C0-9BD4C940565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096000" y="4411663"/>
            <a:ext cx="5257800" cy="8223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2" name="Текст 8">
            <a:extLst>
              <a:ext uri="{FF2B5EF4-FFF2-40B4-BE49-F238E27FC236}">
                <a16:creationId xmlns:a16="http://schemas.microsoft.com/office/drawing/2014/main" xmlns="" id="{6A637832-8CDB-47C6-88B5-994ACB3929E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6000" y="5622133"/>
            <a:ext cx="5257800" cy="8223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1916888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1593B857-0E47-4952-A5AC-B9056CFDE1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-703384" y="2008676"/>
            <a:ext cx="7268308" cy="48493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1EC63482-3435-4F68-998D-1887D5F39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17BD338-52F2-4792-B686-4EA05E14BE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99384" y="1825626"/>
            <a:ext cx="4554415" cy="1325564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2B1EF78-8A36-445A-8ADB-0E18E5D30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6A3371-E1AB-49ED-93E9-409F1401A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B887E11-4F57-40E0-8DD9-69416DD79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09567A8-B509-4EC1-B00B-3DAD50794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46498A-11D8-456B-BC4C-0884507F7C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75388587-7D68-4137-96BA-F65D0B1CB02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799384" y="3344498"/>
            <a:ext cx="4554415" cy="1325564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64B6CEBD-304E-4819-8960-5A9D98A2335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799383" y="4863370"/>
            <a:ext cx="4554415" cy="1325564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xmlns="" id="{D24187E1-EB49-4C26-A953-27B09A9CC8DE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2" y="1858104"/>
            <a:ext cx="5257798" cy="739996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97980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50A8130-21E9-4E59-9D86-C46FFC0BD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5EB4A1C-77D4-4C84-A735-3356C856FC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584E57D-3EED-444E-9EBA-93BDCA678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3371-E1AB-49ED-93E9-409F1401A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81D0158-BB63-40C9-96FC-5F0A095B7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686EB7E-9A5F-43AD-9354-B3D2E75B4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498A-11D8-456B-BC4C-0884507F7C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16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9F87A1-E9E9-47A0-AA78-24218A58D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C40D73E-1C5C-4546-8584-9F4E1A6BA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44F0679-06C2-4724-A9CA-6F2366B51A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DD22747-C5F7-4372-9550-913FE56BB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A3371-E1AB-49ED-93E9-409F1401A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DB09BE0-D979-4DBE-B70F-C8AD8763F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5E3D423-C982-487D-A936-39833EDEC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6498A-11D8-456B-BC4C-0884507F7C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7110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674A31F-3982-4542-8262-AB40F9F18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D71E5E5-1B45-40EE-ABF1-F4AD563926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522B540-8F86-4EF7-B5C8-D33F35478E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A3371-E1AB-49ED-93E9-409F1401A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FAAD2C3-8CE5-4C22-8D1A-9C00DD869B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16E4FD0-2F87-47A2-86F0-578F621A9B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6498A-11D8-456B-BC4C-0884507F7C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8"/>
            <a:extLst>
              <a:ext uri="{FF2B5EF4-FFF2-40B4-BE49-F238E27FC236}">
                <a16:creationId xmlns:a16="http://schemas.microsoft.com/office/drawing/2014/main" xmlns="" id="{9620018D-EB39-4D5F-8574-94045B479BE0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5675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4" r:id="rId4"/>
    <p:sldLayoutId id="2147483663" r:id="rId5"/>
    <p:sldLayoutId id="2147483662" r:id="rId6"/>
    <p:sldLayoutId id="214748366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12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12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12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2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sv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image" Target="../media/image1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2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5816819" y="215899"/>
            <a:ext cx="6375181" cy="3124200"/>
            <a:chOff x="-1913465" y="465666"/>
            <a:chExt cx="6375181" cy="3124200"/>
          </a:xfrm>
        </p:grpSpPr>
        <p:pic>
          <p:nvPicPr>
            <p:cNvPr id="5" name="Picture 2" descr="https://www.teachthought.com/wp-content/uploads/2019/05/twitter-template-learning.png"/>
            <p:cNvPicPr>
              <a:picLocks noChangeAspect="1" noChangeArrowheads="1"/>
            </p:cNvPicPr>
            <p:nvPr/>
          </p:nvPicPr>
          <p:blipFill>
            <a:blip r:embed="rId2" cstate="print"/>
            <a:srcRect l="7967" t="6637" r="29456" b="52474"/>
            <a:stretch>
              <a:fillRect/>
            </a:stretch>
          </p:blipFill>
          <p:spPr bwMode="auto">
            <a:xfrm>
              <a:off x="-1913465" y="465666"/>
              <a:ext cx="6375181" cy="3124200"/>
            </a:xfrm>
            <a:prstGeom prst="rect">
              <a:avLst/>
            </a:prstGeom>
            <a:noFill/>
          </p:spPr>
        </p:pic>
        <p:sp>
          <p:nvSpPr>
            <p:cNvPr id="6" name="Прямоугольник 5"/>
            <p:cNvSpPr/>
            <p:nvPr/>
          </p:nvSpPr>
          <p:spPr>
            <a:xfrm>
              <a:off x="-122850" y="2380734"/>
              <a:ext cx="433078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Доброму человеку бывает стыдно даже перед собакой.</a:t>
              </a:r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-116448" y="619667"/>
              <a:ext cx="432438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Люди только чай пьют, а в их душах совершается трагедия.</a:t>
              </a:r>
              <a:endParaRPr lang="ru-RU" dirty="0" smtClean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2734734" y="3790699"/>
            <a:ext cx="6223000" cy="3067302"/>
            <a:chOff x="2734734" y="3790699"/>
            <a:chExt cx="6223000" cy="3067302"/>
          </a:xfrm>
        </p:grpSpPr>
        <p:pic>
          <p:nvPicPr>
            <p:cNvPr id="7170" name="Picture 2" descr="https://www.teachthought.com/wp-content/uploads/2019/05/twitter-template-learning.png"/>
            <p:cNvPicPr>
              <a:picLocks noChangeAspect="1" noChangeArrowheads="1"/>
            </p:cNvPicPr>
            <p:nvPr/>
          </p:nvPicPr>
          <p:blipFill>
            <a:blip r:embed="rId2" cstate="print"/>
            <a:srcRect l="7967" t="52148" r="29456" b="6726"/>
            <a:stretch>
              <a:fillRect/>
            </a:stretch>
          </p:blipFill>
          <p:spPr bwMode="auto">
            <a:xfrm>
              <a:off x="2734734" y="3790699"/>
              <a:ext cx="6223000" cy="3067302"/>
            </a:xfrm>
            <a:prstGeom prst="rect">
              <a:avLst/>
            </a:prstGeom>
            <a:noFill/>
          </p:spPr>
        </p:pic>
        <p:sp>
          <p:nvSpPr>
            <p:cNvPr id="9" name="Прямоугольник 8"/>
            <p:cNvSpPr/>
            <p:nvPr/>
          </p:nvSpPr>
          <p:spPr>
            <a:xfrm>
              <a:off x="4495800" y="3927102"/>
              <a:ext cx="42164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Там хорошо, где нас нет: в прошлом нас уже нет, и оно кажется </a:t>
              </a:r>
              <a:r>
                <a:rPr lang="ru-RU" dirty="0" smtClean="0"/>
                <a:t>прекрасным.</a:t>
              </a:r>
              <a:endParaRPr lang="ru-RU" dirty="0" smtClean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504267" y="5671235"/>
              <a:ext cx="419946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В человеке должно быть </a:t>
              </a:r>
              <a:r>
                <a:rPr lang="ru-RU" dirty="0" smtClean="0"/>
                <a:t>всё </a:t>
              </a:r>
              <a:r>
                <a:rPr lang="ru-RU" dirty="0" smtClean="0"/>
                <a:t>прекрасно: и лицо, и одежда, и душа, и мысли.</a:t>
              </a:r>
              <a:endParaRPr lang="ru-RU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-1083733" y="357465"/>
            <a:ext cx="6223000" cy="3126567"/>
            <a:chOff x="-1845733" y="395565"/>
            <a:chExt cx="6223000" cy="3126567"/>
          </a:xfrm>
        </p:grpSpPr>
        <p:pic>
          <p:nvPicPr>
            <p:cNvPr id="11" name="Picture 2" descr="https://www.teachthought.com/wp-content/uploads/2019/05/twitter-template-learning.png"/>
            <p:cNvPicPr>
              <a:picLocks noChangeAspect="1" noChangeArrowheads="1"/>
            </p:cNvPicPr>
            <p:nvPr/>
          </p:nvPicPr>
          <p:blipFill>
            <a:blip r:embed="rId2" cstate="print"/>
            <a:srcRect l="7967" t="52148" r="29456" b="6726"/>
            <a:stretch>
              <a:fillRect/>
            </a:stretch>
          </p:blipFill>
          <p:spPr bwMode="auto">
            <a:xfrm>
              <a:off x="-1845733" y="395565"/>
              <a:ext cx="6223000" cy="3126567"/>
            </a:xfrm>
            <a:prstGeom prst="rect">
              <a:avLst/>
            </a:prstGeom>
            <a:noFill/>
          </p:spPr>
        </p:pic>
        <p:sp>
          <p:nvSpPr>
            <p:cNvPr id="13" name="Прямоугольник 12"/>
            <p:cNvSpPr/>
            <p:nvPr/>
          </p:nvSpPr>
          <p:spPr>
            <a:xfrm>
              <a:off x="-118533" y="548902"/>
              <a:ext cx="42672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Надо быть ясным умственно, чистым нравственно и опрятным физически.</a:t>
              </a:r>
              <a:endParaRPr lang="ru-RU" dirty="0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-135467" y="2188402"/>
              <a:ext cx="430106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dirty="0" smtClean="0"/>
                <a:t>Говорят, что философы и истинные мудрецы равнодушны. Неправда, равнодушие — это паралич души, преждевременная смерть.</a:t>
              </a:r>
              <a:endParaRPr lang="ru-RU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427728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Самооценка работы на уроке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33424" y="1942237"/>
            <a:ext cx="90582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</a:t>
            </a:r>
            <a:r>
              <a:rPr lang="ru-RU" sz="2800" dirty="0" smtClean="0"/>
              <a:t>.  </a:t>
            </a:r>
            <a:r>
              <a:rPr lang="ru-RU" sz="2800" dirty="0" smtClean="0"/>
              <a:t>На уроке я </a:t>
            </a:r>
            <a:r>
              <a:rPr lang="ru-RU" sz="2800" dirty="0" smtClean="0"/>
              <a:t>работал(а)  …  активно </a:t>
            </a:r>
            <a:r>
              <a:rPr lang="ru-RU" sz="2800" dirty="0" smtClean="0"/>
              <a:t>/ пассивно </a:t>
            </a:r>
            <a:br>
              <a:rPr lang="ru-RU" sz="2800" dirty="0" smtClean="0"/>
            </a:br>
            <a:r>
              <a:rPr lang="ru-RU" sz="2800" dirty="0" smtClean="0"/>
              <a:t>2. </a:t>
            </a:r>
            <a:r>
              <a:rPr lang="ru-RU" sz="2800" dirty="0" smtClean="0"/>
              <a:t> Своей </a:t>
            </a:r>
            <a:r>
              <a:rPr lang="ru-RU" sz="2800" dirty="0" smtClean="0"/>
              <a:t>работой на уроке я </a:t>
            </a:r>
            <a:r>
              <a:rPr lang="ru-RU" sz="2800" dirty="0" smtClean="0"/>
              <a:t> …  </a:t>
            </a:r>
            <a:r>
              <a:rPr lang="ru-RU" sz="2800" dirty="0" smtClean="0"/>
              <a:t>доволен / не доволен </a:t>
            </a:r>
            <a:br>
              <a:rPr lang="ru-RU" sz="2800" dirty="0" smtClean="0"/>
            </a:br>
            <a:r>
              <a:rPr lang="ru-RU" sz="2800" dirty="0" smtClean="0"/>
              <a:t>3. </a:t>
            </a:r>
            <a:r>
              <a:rPr lang="ru-RU" sz="2800" dirty="0" smtClean="0"/>
              <a:t> Урок </a:t>
            </a:r>
            <a:r>
              <a:rPr lang="ru-RU" sz="2800" dirty="0" smtClean="0"/>
              <a:t>мне </a:t>
            </a:r>
            <a:r>
              <a:rPr lang="ru-RU" sz="2800" dirty="0" smtClean="0"/>
              <a:t>показался  </a:t>
            </a:r>
            <a:r>
              <a:rPr lang="ru-RU" sz="2800" dirty="0" smtClean="0"/>
              <a:t>… </a:t>
            </a:r>
            <a:r>
              <a:rPr lang="ru-RU" sz="2800" dirty="0" smtClean="0"/>
              <a:t> коротким </a:t>
            </a:r>
            <a:r>
              <a:rPr lang="ru-RU" sz="2800" dirty="0" smtClean="0"/>
              <a:t>/ длинным </a:t>
            </a:r>
            <a:br>
              <a:rPr lang="ru-RU" sz="2800" dirty="0" smtClean="0"/>
            </a:br>
            <a:r>
              <a:rPr lang="ru-RU" sz="2800" dirty="0" smtClean="0"/>
              <a:t>4. </a:t>
            </a:r>
            <a:r>
              <a:rPr lang="ru-RU" sz="2800" dirty="0" smtClean="0"/>
              <a:t> За </a:t>
            </a:r>
            <a:r>
              <a:rPr lang="ru-RU" sz="2800" dirty="0" smtClean="0"/>
              <a:t>урок я </a:t>
            </a:r>
            <a:r>
              <a:rPr lang="ru-RU" sz="2800" dirty="0" smtClean="0"/>
              <a:t> …  устал(а) </a:t>
            </a:r>
            <a:r>
              <a:rPr lang="ru-RU" sz="2800" dirty="0" smtClean="0"/>
              <a:t>/ не </a:t>
            </a:r>
            <a:r>
              <a:rPr lang="ru-RU" sz="2800" dirty="0" smtClean="0"/>
              <a:t>устал(а)</a:t>
            </a: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smtClean="0"/>
              <a:t>5. </a:t>
            </a:r>
            <a:r>
              <a:rPr lang="ru-RU" sz="2800" dirty="0" smtClean="0"/>
              <a:t> Моё </a:t>
            </a:r>
            <a:r>
              <a:rPr lang="ru-RU" sz="2800" dirty="0" smtClean="0"/>
              <a:t>настроение </a:t>
            </a:r>
            <a:r>
              <a:rPr lang="ru-RU" sz="2800" dirty="0" smtClean="0"/>
              <a:t>стало  …  </a:t>
            </a:r>
            <a:r>
              <a:rPr lang="ru-RU" sz="2800" dirty="0" smtClean="0"/>
              <a:t>лучше / хуже </a:t>
            </a:r>
            <a:br>
              <a:rPr lang="ru-RU" sz="2800" dirty="0" smtClean="0"/>
            </a:br>
            <a:r>
              <a:rPr lang="ru-RU" sz="2800" dirty="0" smtClean="0"/>
              <a:t>6. </a:t>
            </a:r>
            <a:r>
              <a:rPr lang="ru-RU" sz="2800" dirty="0" smtClean="0"/>
              <a:t> Материал </a:t>
            </a:r>
            <a:r>
              <a:rPr lang="ru-RU" sz="2800" dirty="0" smtClean="0"/>
              <a:t>урока мне был </a:t>
            </a:r>
            <a:r>
              <a:rPr lang="ru-RU" sz="2800" dirty="0" smtClean="0"/>
              <a:t> …  </a:t>
            </a:r>
            <a:r>
              <a:rPr lang="ru-RU" sz="2800" dirty="0" smtClean="0"/>
              <a:t>понятен / не понятен </a:t>
            </a:r>
            <a:endParaRPr lang="ru-RU" sz="2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35F46AA-DE03-4F32-B5ED-718BC5561F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391480" y="543698"/>
            <a:ext cx="770570" cy="7705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D0C8742-F0C2-429E-A77C-E4804E4153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95975" y="1576865"/>
            <a:ext cx="7023522" cy="2387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«Толстый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тонкий»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B48E878-FA26-484A-890D-34F5365234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04690" y="4527795"/>
            <a:ext cx="6458785" cy="1655762"/>
          </a:xfrm>
        </p:spPr>
        <p:txBody>
          <a:bodyPr>
            <a:normAutofit/>
          </a:bodyPr>
          <a:lstStyle/>
          <a:p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А.П. 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Чехов</a:t>
            </a:r>
          </a:p>
          <a:p>
            <a:r>
              <a:rPr lang="ru-RU" sz="36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1860-1904</a:t>
            </a:r>
            <a:endParaRPr lang="ru-RU" sz="3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s://cdn-s-static.arzamas.academy/uploads/ckeditor/pictures/12368/content_smile-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4862" y="215604"/>
            <a:ext cx="5023312" cy="66423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91580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9E66F4E5-F8C3-4D7B-9583-8269BBB4AF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10504" y="219053"/>
            <a:ext cx="704872" cy="70487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76350" y="287715"/>
            <a:ext cx="10439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«Чехов </a:t>
            </a:r>
            <a:r>
              <a:rPr lang="en-US" i="1" dirty="0" smtClean="0"/>
              <a:t>&lt;</a:t>
            </a:r>
            <a:r>
              <a:rPr lang="ru-RU" i="1" dirty="0" smtClean="0"/>
              <a:t>…</a:t>
            </a:r>
            <a:r>
              <a:rPr lang="en-US" i="1" dirty="0" smtClean="0"/>
              <a:t>&gt;</a:t>
            </a:r>
            <a:r>
              <a:rPr lang="ru-RU" i="1" dirty="0" smtClean="0"/>
              <a:t> пишет </a:t>
            </a:r>
            <a:r>
              <a:rPr lang="ru-RU" i="1" dirty="0" smtClean="0"/>
              <a:t>бесконечное количество рассказов, маленьких, часто крошечных, преимущественно в юмористических журналах и в громадном большинстве за подписью "</a:t>
            </a:r>
            <a:r>
              <a:rPr lang="ru-RU" i="1" dirty="0" err="1" smtClean="0"/>
              <a:t>А.Чехонте</a:t>
            </a:r>
            <a:r>
              <a:rPr lang="ru-RU" i="1" dirty="0" smtClean="0"/>
              <a:t>". Сколько их он написал? Много лет спустя, когда Чехов продал все свои </a:t>
            </a:r>
            <a:r>
              <a:rPr lang="ru-RU" i="1" dirty="0" smtClean="0"/>
              <a:t>сочинения </a:t>
            </a:r>
            <a:r>
              <a:rPr lang="ru-RU" i="1" dirty="0" smtClean="0"/>
              <a:t>и отбирал, что стоит издавать и что нет, я спросил его, - он сказал: "Около </a:t>
            </a:r>
            <a:r>
              <a:rPr lang="ru-RU" i="1" dirty="0" smtClean="0"/>
              <a:t>тысячи"».</a:t>
            </a:r>
          </a:p>
          <a:p>
            <a:pPr algn="r"/>
            <a:r>
              <a:rPr lang="ru-RU" dirty="0" smtClean="0"/>
              <a:t>В.И. Немирович-Данченко, </a:t>
            </a:r>
            <a:r>
              <a:rPr lang="ru-RU" dirty="0" smtClean="0"/>
              <a:t>театральный деятель, режиссёр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7651" y="1866811"/>
            <a:ext cx="893444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ru-RU" sz="2000" dirty="0" smtClean="0"/>
              <a:t>  Чехов родился 29 </a:t>
            </a:r>
            <a:r>
              <a:rPr lang="ru-RU" sz="2000" dirty="0" smtClean="0"/>
              <a:t>января 1860 года в </a:t>
            </a:r>
            <a:r>
              <a:rPr lang="ru-RU" sz="2000" dirty="0" smtClean="0"/>
              <a:t>Таганроге.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000" dirty="0" smtClean="0"/>
              <a:t>  Будучи еще учеников гимназии, он приобщился к таганрогской театральной жизни и начал писать очерки в гимназический журнал.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000" dirty="0" smtClean="0"/>
              <a:t>  Чехов публиковал </a:t>
            </a:r>
            <a:r>
              <a:rPr lang="ru-RU" sz="2000" dirty="0" smtClean="0"/>
              <a:t>свои </a:t>
            </a:r>
            <a:r>
              <a:rPr lang="ru-RU" sz="2000" dirty="0" smtClean="0"/>
              <a:t>произведения под </a:t>
            </a:r>
            <a:r>
              <a:rPr lang="ru-RU" sz="2000" dirty="0" smtClean="0"/>
              <a:t>самыми </a:t>
            </a:r>
            <a:r>
              <a:rPr lang="ru-RU" sz="2000" dirty="0" smtClean="0"/>
              <a:t>разными псевдонимами: </a:t>
            </a:r>
            <a:r>
              <a:rPr lang="ru-RU" sz="2000" dirty="0" smtClean="0"/>
              <a:t>Человек без селезёнки, </a:t>
            </a:r>
            <a:r>
              <a:rPr lang="ru-RU" sz="2000" dirty="0" err="1" smtClean="0"/>
              <a:t>Антонсон</a:t>
            </a:r>
            <a:r>
              <a:rPr lang="ru-RU" sz="2000" dirty="0" smtClean="0"/>
              <a:t>, Антоша </a:t>
            </a:r>
            <a:r>
              <a:rPr lang="ru-RU" sz="2000" dirty="0" err="1" smtClean="0"/>
              <a:t>Чехонте</a:t>
            </a:r>
            <a:r>
              <a:rPr lang="ru-RU" sz="2000" dirty="0" smtClean="0"/>
              <a:t>, Акакий Крапива, Врач без </a:t>
            </a:r>
            <a:r>
              <a:rPr lang="ru-RU" sz="2000" dirty="0" smtClean="0"/>
              <a:t>пациентов, </a:t>
            </a:r>
            <a:r>
              <a:rPr lang="ru-RU" sz="2000" dirty="0" smtClean="0"/>
              <a:t>Брат моего </a:t>
            </a:r>
            <a:r>
              <a:rPr lang="ru-RU" sz="2000" dirty="0" smtClean="0"/>
              <a:t>брата и др.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000" dirty="0" smtClean="0"/>
              <a:t>  В </a:t>
            </a:r>
            <a:r>
              <a:rPr lang="ru-RU" sz="2000" dirty="0" smtClean="0"/>
              <a:t>1880-е годы Чехов начинает печататься в развлекательных </a:t>
            </a:r>
            <a:r>
              <a:rPr lang="ru-RU" sz="2000" dirty="0" smtClean="0"/>
              <a:t>журналах </a:t>
            </a:r>
            <a:r>
              <a:rPr lang="ru-RU" sz="2000" dirty="0" smtClean="0"/>
              <a:t>«Стрекоза», «Осколки», «Развлечение</a:t>
            </a:r>
            <a:r>
              <a:rPr lang="ru-RU" sz="2000" dirty="0" smtClean="0"/>
              <a:t>».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000" dirty="0" smtClean="0"/>
              <a:t>  В </a:t>
            </a:r>
            <a:r>
              <a:rPr lang="ru-RU" sz="2000" dirty="0" smtClean="0"/>
              <a:t>1879 году он </a:t>
            </a:r>
            <a:r>
              <a:rPr lang="ru-RU" sz="2000" dirty="0" smtClean="0"/>
              <a:t>поступил на </a:t>
            </a:r>
            <a:r>
              <a:rPr lang="ru-RU" sz="2000" dirty="0" smtClean="0"/>
              <a:t>медицинский факультет Московского </a:t>
            </a:r>
            <a:r>
              <a:rPr lang="ru-RU" sz="2000" dirty="0" smtClean="0"/>
              <a:t>университета, с 1884 и до конца жизни – работал врачом.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000" dirty="0" smtClean="0"/>
              <a:t>  В 1880-1890 переходит от юмористических рассказов к сатирическим, вырабатывает объективную манеру.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000" dirty="0" smtClean="0"/>
              <a:t> </a:t>
            </a:r>
            <a:r>
              <a:rPr lang="ru-RU" sz="2000" dirty="0" smtClean="0"/>
              <a:t> В </a:t>
            </a:r>
            <a:r>
              <a:rPr lang="ru-RU" sz="2000" dirty="0" smtClean="0"/>
              <a:t>1890 </a:t>
            </a:r>
            <a:r>
              <a:rPr lang="ru-RU" sz="2000" dirty="0" smtClean="0"/>
              <a:t>через </a:t>
            </a:r>
            <a:r>
              <a:rPr lang="ru-RU" sz="2000" dirty="0" smtClean="0"/>
              <a:t>всю Россию едет на Сахалин </a:t>
            </a:r>
            <a:r>
              <a:rPr lang="ru-RU" sz="2000" dirty="0" smtClean="0"/>
              <a:t>(проводит несколько дней в Казани, Перми, Красноярске).</a:t>
            </a:r>
          </a:p>
          <a:p>
            <a:pPr algn="just">
              <a:buFont typeface="Courier New" pitchFamily="49" charset="0"/>
              <a:buChar char="o"/>
            </a:pPr>
            <a:r>
              <a:rPr lang="ru-RU" sz="2000" dirty="0" smtClean="0"/>
              <a:t>  В поздние годы Чехов поселился в имении Мелихово, открыл там три школы.</a:t>
            </a:r>
            <a:endParaRPr lang="ru-RU" sz="2000" dirty="0"/>
          </a:p>
        </p:txBody>
      </p:sp>
      <p:pic>
        <p:nvPicPr>
          <p:cNvPr id="4098" name="Picture 2" descr="https://upload.wikimedia.org/wikipedia/commons/thumb/3/38/Anton_Chekhov_1897_in_Melihovo.jpg/800px-Anton_Chekhov_1897_in_Melihov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82125" y="1754188"/>
            <a:ext cx="2295525" cy="34719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406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90600" y="160020"/>
            <a:ext cx="108394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«Мне </a:t>
            </a:r>
            <a:r>
              <a:rPr lang="ru-RU" i="1" dirty="0" smtClean="0"/>
              <a:t>кажется, что всякий человек при Антоне Павловиче невольно ощущал в себе желание быть проще, правдивее, быть более самим собой, и я не раз наблюдал, как люди сбрасывали с себя пестрые наряды книжных фраз, модных слов и все прочие дешевенькие </a:t>
            </a:r>
            <a:r>
              <a:rPr lang="ru-RU" i="1" dirty="0" smtClean="0"/>
              <a:t>штучки </a:t>
            </a:r>
            <a:r>
              <a:rPr lang="en-US" i="1" dirty="0" smtClean="0"/>
              <a:t>&lt;</a:t>
            </a:r>
            <a:r>
              <a:rPr lang="ru-RU" i="1" dirty="0" smtClean="0"/>
              <a:t>…</a:t>
            </a:r>
            <a:r>
              <a:rPr lang="en-US" i="1" dirty="0" smtClean="0"/>
              <a:t>&gt;</a:t>
            </a:r>
            <a:r>
              <a:rPr lang="ru-RU" i="1" dirty="0" smtClean="0"/>
              <a:t>. </a:t>
            </a:r>
            <a:r>
              <a:rPr lang="ru-RU" i="1" dirty="0" smtClean="0"/>
              <a:t>Антон Павлович не любил </a:t>
            </a:r>
            <a:r>
              <a:rPr lang="ru-RU" i="1" dirty="0" smtClean="0"/>
              <a:t>все </a:t>
            </a:r>
            <a:r>
              <a:rPr lang="ru-RU" i="1" dirty="0" smtClean="0"/>
              <a:t>пестрое, гремящее и чужое, надетое человеком на себя для "пущей важности", вызывало в нем смущение, и я замечал, что каждый раз, когда он видел пред собой </a:t>
            </a:r>
            <a:r>
              <a:rPr lang="ru-RU" i="1" dirty="0" smtClean="0"/>
              <a:t>"разряженного</a:t>
            </a:r>
            <a:r>
              <a:rPr lang="ru-RU" i="1" dirty="0" smtClean="0"/>
              <a:t>"</a:t>
            </a:r>
            <a:r>
              <a:rPr lang="ru-RU" i="1" dirty="0" smtClean="0"/>
              <a:t> </a:t>
            </a:r>
            <a:r>
              <a:rPr lang="ru-RU" i="1" dirty="0" smtClean="0"/>
              <a:t>человека, им овладевало желание освободить его от всей этой тягостной и ненужной мишуры, искажавшей настоящее лицо и живую душу </a:t>
            </a:r>
            <a:r>
              <a:rPr lang="ru-RU" i="1" dirty="0" smtClean="0"/>
              <a:t>собеседника».</a:t>
            </a:r>
          </a:p>
          <a:p>
            <a:pPr algn="r"/>
            <a:r>
              <a:rPr lang="ru-RU" dirty="0" smtClean="0"/>
              <a:t>М. Горький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E66F4E5-F8C3-4D7B-9583-8269BBB4AF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10504" y="247628"/>
            <a:ext cx="637221" cy="637221"/>
          </a:xfrm>
          <a:prstGeom prst="rect">
            <a:avLst/>
          </a:prstGeom>
        </p:spPr>
      </p:pic>
      <p:pic>
        <p:nvPicPr>
          <p:cNvPr id="6" name="Picture 2" descr="https://upload.wikimedia.org/wikipedia/commons/5/50/1900_yalta-gorky_and_chekhov.jpg"/>
          <p:cNvPicPr>
            <a:picLocks noChangeAspect="1" noChangeArrowheads="1"/>
          </p:cNvPicPr>
          <p:nvPr/>
        </p:nvPicPr>
        <p:blipFill>
          <a:blip r:embed="rId5" cstate="print"/>
          <a:srcRect l="3037" t="21625" r="7166" b="2881"/>
          <a:stretch>
            <a:fillRect/>
          </a:stretch>
        </p:blipFill>
        <p:spPr bwMode="auto">
          <a:xfrm>
            <a:off x="7753350" y="2533650"/>
            <a:ext cx="4248150" cy="24955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42901" y="2514600"/>
            <a:ext cx="73532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ru-RU" sz="2400" dirty="0" smtClean="0"/>
              <a:t>  Юмор  </a:t>
            </a:r>
            <a:r>
              <a:rPr lang="ru-RU" sz="2400" dirty="0" smtClean="0">
                <a:sym typeface="Wingdings 3"/>
              </a:rPr>
              <a:t> </a:t>
            </a:r>
            <a:r>
              <a:rPr lang="ru-RU" sz="2400" dirty="0" smtClean="0"/>
              <a:t>сатира  </a:t>
            </a:r>
            <a:r>
              <a:rPr lang="ru-RU" sz="2400" dirty="0" smtClean="0">
                <a:sym typeface="Wingdings 3"/>
              </a:rPr>
              <a:t></a:t>
            </a:r>
            <a:r>
              <a:rPr lang="ru-RU" sz="2400" dirty="0" smtClean="0"/>
              <a:t> объективная манера  </a:t>
            </a:r>
            <a:r>
              <a:rPr lang="ru-RU" sz="2400" dirty="0" smtClean="0">
                <a:sym typeface="Wingdings 3"/>
              </a:rPr>
              <a:t></a:t>
            </a:r>
            <a:r>
              <a:rPr lang="ru-RU" sz="2400" dirty="0" smtClean="0"/>
              <a:t>  рефлексия и субъективность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/>
              <a:t>  Деталь – художественная подробность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/>
              <a:t>  Многоголосье – множество «правд», точек зрения (автора и героев)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/>
              <a:t> </a:t>
            </a:r>
            <a:r>
              <a:rPr lang="ru-RU" sz="2400" dirty="0" smtClean="0"/>
              <a:t> Важен подтекст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990600" y="201990"/>
            <a:ext cx="109061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«Наедине </a:t>
            </a:r>
            <a:r>
              <a:rPr lang="ru-RU" i="1" dirty="0" smtClean="0"/>
              <a:t>со мной он часто смеялся своим заразительным смехом, любил шутить, выдумывать разные разности, нелепые прозвища</a:t>
            </a:r>
            <a:r>
              <a:rPr lang="ru-RU" i="1" dirty="0" smtClean="0"/>
              <a:t>; </a:t>
            </a:r>
            <a:r>
              <a:rPr lang="ru-RU" i="1" dirty="0" smtClean="0"/>
              <a:t>он был неистощим на все на это. Любил разговоры о литературе. Говоря о ней, часто восхищался Мопассаном, Толстым. Особенно часто он говорил именно о них да еще о "Тамани" </a:t>
            </a:r>
            <a:r>
              <a:rPr lang="ru-RU" i="1" dirty="0" smtClean="0"/>
              <a:t>Лермонтова».</a:t>
            </a:r>
            <a:endParaRPr lang="en-US" i="1" dirty="0" smtClean="0"/>
          </a:p>
          <a:p>
            <a:pPr algn="r"/>
            <a:r>
              <a:rPr lang="ru-RU" dirty="0" smtClean="0"/>
              <a:t>И.А. Бунин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9E66F4E5-F8C3-4D7B-9583-8269BBB4AF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10504" y="247628"/>
            <a:ext cx="637221" cy="637221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42924" y="1827163"/>
            <a:ext cx="1109662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Толстый </a:t>
            </a:r>
            <a:r>
              <a:rPr lang="ru-RU" sz="2000" u="sng" dirty="0" smtClean="0"/>
              <a:t>только что</a:t>
            </a:r>
            <a:r>
              <a:rPr lang="ru-RU" sz="2000" dirty="0" smtClean="0"/>
              <a:t> пообедал на вокзале, и губы его, подернутые маслом, лоснились, как спелые вишни. </a:t>
            </a:r>
            <a:r>
              <a:rPr lang="ru-RU" sz="2000" u="sng" dirty="0" smtClean="0"/>
              <a:t>Пахло от него</a:t>
            </a:r>
            <a:r>
              <a:rPr lang="ru-RU" sz="2000" dirty="0" smtClean="0"/>
              <a:t> </a:t>
            </a:r>
            <a:r>
              <a:rPr lang="ru-RU" sz="2000" dirty="0" smtClean="0"/>
              <a:t>хересом* </a:t>
            </a:r>
            <a:r>
              <a:rPr lang="ru-RU" sz="2000" dirty="0" smtClean="0"/>
              <a:t>и </a:t>
            </a:r>
            <a:r>
              <a:rPr lang="ru-RU" sz="2000" dirty="0" err="1" smtClean="0"/>
              <a:t>флёр-д'оранжем</a:t>
            </a:r>
            <a:r>
              <a:rPr lang="ru-RU" sz="2000" dirty="0" smtClean="0"/>
              <a:t>*. 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>
                <a:solidFill>
                  <a:srgbClr val="C00000"/>
                </a:solidFill>
              </a:rPr>
              <a:t>Тонкий</a:t>
            </a:r>
            <a:r>
              <a:rPr lang="ru-RU" sz="2000" dirty="0" smtClean="0"/>
              <a:t> </a:t>
            </a:r>
            <a:r>
              <a:rPr lang="ru-RU" sz="2000" dirty="0" smtClean="0"/>
              <a:t>же </a:t>
            </a:r>
            <a:r>
              <a:rPr lang="ru-RU" sz="2000" u="sng" dirty="0" smtClean="0"/>
              <a:t>только что </a:t>
            </a:r>
            <a:r>
              <a:rPr lang="ru-RU" sz="2000" dirty="0" smtClean="0"/>
              <a:t>вышел из вагона и был навьючен чемоданами, узлами и картонками. </a:t>
            </a:r>
            <a:r>
              <a:rPr lang="ru-RU" sz="2000" u="sng" dirty="0" smtClean="0"/>
              <a:t>Пахло от него</a:t>
            </a:r>
            <a:r>
              <a:rPr lang="ru-RU" sz="2000" dirty="0" smtClean="0"/>
              <a:t> ветчиной и кофейной гущей. Из-за его спины выглядывала </a:t>
            </a:r>
            <a:r>
              <a:rPr lang="ru-RU" sz="2000" dirty="0" smtClean="0">
                <a:solidFill>
                  <a:srgbClr val="C00000"/>
                </a:solidFill>
              </a:rPr>
              <a:t>худенькая</a:t>
            </a:r>
            <a:r>
              <a:rPr lang="ru-RU" sz="2000" dirty="0" smtClean="0"/>
              <a:t> женщина с </a:t>
            </a:r>
            <a:r>
              <a:rPr lang="ru-RU" sz="2000" dirty="0" smtClean="0">
                <a:solidFill>
                  <a:srgbClr val="C00000"/>
                </a:solidFill>
              </a:rPr>
              <a:t>длинным</a:t>
            </a:r>
            <a:r>
              <a:rPr lang="ru-RU" sz="2000" dirty="0" smtClean="0"/>
              <a:t> подбородком — его жена, и </a:t>
            </a:r>
            <a:r>
              <a:rPr lang="ru-RU" sz="2000" u="sng" dirty="0" smtClean="0">
                <a:solidFill>
                  <a:srgbClr val="C00000"/>
                </a:solidFill>
              </a:rPr>
              <a:t>высокий</a:t>
            </a:r>
            <a:r>
              <a:rPr lang="ru-RU" sz="2000" u="sng" dirty="0" smtClean="0"/>
              <a:t> гимназист</a:t>
            </a:r>
            <a:r>
              <a:rPr lang="ru-RU" sz="2000" dirty="0" smtClean="0"/>
              <a:t> с </a:t>
            </a:r>
            <a:r>
              <a:rPr lang="ru-RU" sz="2000" dirty="0" smtClean="0">
                <a:solidFill>
                  <a:srgbClr val="C00000"/>
                </a:solidFill>
              </a:rPr>
              <a:t>прищуренным</a:t>
            </a:r>
            <a:r>
              <a:rPr lang="ru-RU" sz="2000" dirty="0" smtClean="0"/>
              <a:t> глазом — его сын</a:t>
            </a:r>
            <a:r>
              <a:rPr lang="ru-RU" sz="2000" dirty="0" smtClean="0"/>
              <a:t>.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dirty="0" smtClean="0"/>
              <a:t>* Херес – дорогое вино</a:t>
            </a:r>
          </a:p>
          <a:p>
            <a:pPr algn="just"/>
            <a:r>
              <a:rPr lang="ru-RU" dirty="0" smtClean="0"/>
              <a:t>* </a:t>
            </a:r>
            <a:r>
              <a:rPr lang="ru-RU" dirty="0" err="1" smtClean="0"/>
              <a:t>Флёр-д'оранж</a:t>
            </a:r>
            <a:r>
              <a:rPr lang="ru-RU" dirty="0" smtClean="0"/>
              <a:t> (фр. </a:t>
            </a:r>
            <a:r>
              <a:rPr lang="en-US" i="1" dirty="0" smtClean="0"/>
              <a:t>fleur </a:t>
            </a:r>
            <a:r>
              <a:rPr lang="en-US" i="1" dirty="0" err="1" smtClean="0"/>
              <a:t>d’orange</a:t>
            </a:r>
            <a:r>
              <a:rPr lang="ru-RU" i="1" dirty="0" smtClean="0"/>
              <a:t> – «цветок</a:t>
            </a:r>
          </a:p>
          <a:p>
            <a:pPr algn="just"/>
            <a:r>
              <a:rPr lang="ru-RU" i="1" dirty="0" smtClean="0"/>
              <a:t>апельсина»</a:t>
            </a:r>
            <a:r>
              <a:rPr lang="ru-RU" dirty="0" smtClean="0"/>
              <a:t>) – белые </a:t>
            </a:r>
            <a:r>
              <a:rPr lang="ru-RU" dirty="0" smtClean="0"/>
              <a:t>цветки </a:t>
            </a:r>
            <a:r>
              <a:rPr lang="ru-RU" dirty="0" smtClean="0"/>
              <a:t>померанцевого</a:t>
            </a:r>
          </a:p>
          <a:p>
            <a:pPr algn="just"/>
            <a:r>
              <a:rPr lang="ru-RU" dirty="0" smtClean="0"/>
              <a:t> дерева; употреблялись в парфюмерии</a:t>
            </a:r>
            <a:endParaRPr lang="ru-RU" dirty="0"/>
          </a:p>
        </p:txBody>
      </p:sp>
      <p:pic>
        <p:nvPicPr>
          <p:cNvPr id="5126" name="Picture 6" descr="https://i.pinimg.com/originals/43/39/6d/43396dd14ded73bd2e2b5fa867d17f03.jpg"/>
          <p:cNvPicPr>
            <a:picLocks noChangeAspect="1" noChangeArrowheads="1"/>
          </p:cNvPicPr>
          <p:nvPr/>
        </p:nvPicPr>
        <p:blipFill>
          <a:blip r:embed="rId5" cstate="print"/>
          <a:srcRect b="12595"/>
          <a:stretch>
            <a:fillRect/>
          </a:stretch>
        </p:blipFill>
        <p:spPr bwMode="auto">
          <a:xfrm>
            <a:off x="675711" y="5335326"/>
            <a:ext cx="2524689" cy="1522674"/>
          </a:xfrm>
          <a:prstGeom prst="rect">
            <a:avLst/>
          </a:prstGeom>
          <a:noFill/>
        </p:spPr>
      </p:pic>
      <p:pic>
        <p:nvPicPr>
          <p:cNvPr id="15" name="Picture 2" descr="https://avatars.mds.yandex.net/get-zen_doc/1720666/pub_5e2e4de6cddb71692148e6be_5e2e58581e8e3f00ada8485f/scale_12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24451" y="3920617"/>
            <a:ext cx="3917950" cy="29373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406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9E66F4E5-F8C3-4D7B-9583-8269BBB4AF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10504" y="247628"/>
            <a:ext cx="637221" cy="63722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152526" y="171450"/>
            <a:ext cx="104870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«Тонкий</a:t>
            </a:r>
            <a:r>
              <a:rPr lang="ru-RU" i="1" dirty="0" smtClean="0"/>
              <a:t>, неумолимый, чисто русский анализ преобладал в его глазах над всем выражением лица. Враг сантиментов и выспренних увлечений, он, казалось, держал себя в мундштуке холодной иронии и с удовольствием чувствовал на себе кольчугу мужества.</a:t>
            </a:r>
          </a:p>
          <a:p>
            <a:pPr algn="just"/>
            <a:r>
              <a:rPr lang="ru-RU" i="1" dirty="0" smtClean="0"/>
              <a:t>Мне он казался несокрушимым силачом по складу тела и </a:t>
            </a:r>
            <a:r>
              <a:rPr lang="ru-RU" i="1" dirty="0" smtClean="0"/>
              <a:t>души».</a:t>
            </a:r>
          </a:p>
          <a:p>
            <a:pPr algn="r"/>
            <a:r>
              <a:rPr lang="ru-RU" dirty="0" smtClean="0"/>
              <a:t>И.Е. Репин, художник</a:t>
            </a:r>
            <a:endParaRPr lang="ru-RU" dirty="0" smtClean="0"/>
          </a:p>
        </p:txBody>
      </p:sp>
      <p:pic>
        <p:nvPicPr>
          <p:cNvPr id="3074" name="Picture 2" descr="https://xn--h1aagokeh.xn--p1ai/uploads/0/2019/09/21/tgbBm6mb.jpg"/>
          <p:cNvPicPr>
            <a:picLocks noChangeAspect="1" noChangeArrowheads="1"/>
          </p:cNvPicPr>
          <p:nvPr/>
        </p:nvPicPr>
        <p:blipFill>
          <a:blip r:embed="rId5" cstate="print"/>
          <a:srcRect t="7330"/>
          <a:stretch>
            <a:fillRect/>
          </a:stretch>
        </p:blipFill>
        <p:spPr bwMode="auto">
          <a:xfrm>
            <a:off x="9329871" y="1847850"/>
            <a:ext cx="2862129" cy="3295649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76249" y="1813263"/>
            <a:ext cx="854392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— </a:t>
            </a:r>
            <a:r>
              <a:rPr lang="ru-RU" sz="2000" dirty="0" smtClean="0"/>
              <a:t>Порфирий! — воскликнул толстый, увидев тонкого.— Ты ли это? Голубчик мой! Сколько зим, сколько лет</a:t>
            </a:r>
            <a:r>
              <a:rPr lang="ru-RU" sz="2000" dirty="0" smtClean="0"/>
              <a:t>!</a:t>
            </a:r>
          </a:p>
          <a:p>
            <a:pPr algn="just"/>
            <a:r>
              <a:rPr lang="ru-RU" sz="2000" dirty="0" smtClean="0"/>
              <a:t>— </a:t>
            </a:r>
            <a:r>
              <a:rPr lang="ru-RU" sz="2000" dirty="0" smtClean="0"/>
              <a:t>Батюшки! — изумился тонкий.— Миша! Друг детства! Откуда ты взялся</a:t>
            </a:r>
            <a:r>
              <a:rPr lang="ru-RU" sz="2000" dirty="0" smtClean="0"/>
              <a:t>?</a:t>
            </a:r>
          </a:p>
          <a:p>
            <a:pPr algn="just"/>
            <a:r>
              <a:rPr lang="ru-RU" sz="2000" dirty="0" smtClean="0"/>
              <a:t>Приятели </a:t>
            </a:r>
            <a:r>
              <a:rPr lang="ru-RU" sz="2000" dirty="0" smtClean="0"/>
              <a:t>троекратно облобызались и устремили друг на друга глаза, полные </a:t>
            </a:r>
            <a:r>
              <a:rPr lang="ru-RU" sz="2000" dirty="0" smtClean="0"/>
              <a:t>слёз</a:t>
            </a:r>
            <a:r>
              <a:rPr lang="ru-RU" sz="2000" dirty="0" smtClean="0"/>
              <a:t>. </a:t>
            </a:r>
            <a:r>
              <a:rPr lang="ru-RU" sz="2000" dirty="0" smtClean="0">
                <a:solidFill>
                  <a:srgbClr val="C00000"/>
                </a:solidFill>
              </a:rPr>
              <a:t>Оба были приятно ошеломлены</a:t>
            </a:r>
            <a:r>
              <a:rPr lang="ru-RU" sz="2000" dirty="0" smtClean="0"/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47675" y="3898464"/>
            <a:ext cx="8001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— Милый мой! — начал тонкий после лобызания.— Вот не ожидал! Вот сюрприз! Ну, да погляди же на меня хорошенько! Такой же красавец, как и был! Такой же душонок и щеголь! Ах ты, господи! Ну, что же ты? </a:t>
            </a:r>
            <a:r>
              <a:rPr lang="ru-RU" sz="2000" u="sng" dirty="0" smtClean="0"/>
              <a:t>Богат? Женат? </a:t>
            </a:r>
            <a:r>
              <a:rPr lang="ru-RU" sz="2000" dirty="0" smtClean="0"/>
              <a:t>Я уже </a:t>
            </a:r>
            <a:r>
              <a:rPr lang="ru-RU" sz="2000" u="sng" dirty="0" smtClean="0"/>
              <a:t>женат</a:t>
            </a:r>
            <a:r>
              <a:rPr lang="ru-RU" sz="2000" dirty="0" smtClean="0"/>
              <a:t>, как видишь... </a:t>
            </a:r>
            <a:r>
              <a:rPr lang="ru-RU" sz="2000" dirty="0" smtClean="0">
                <a:solidFill>
                  <a:srgbClr val="00B050"/>
                </a:solidFill>
              </a:rPr>
              <a:t>Это вот моя жена, Луиза, урожденная </a:t>
            </a:r>
            <a:r>
              <a:rPr lang="ru-RU" sz="2000" dirty="0" err="1" smtClean="0">
                <a:solidFill>
                  <a:srgbClr val="00B050"/>
                </a:solidFill>
              </a:rPr>
              <a:t>Ванценбах</a:t>
            </a:r>
            <a:r>
              <a:rPr lang="ru-RU" sz="2000" dirty="0" smtClean="0">
                <a:solidFill>
                  <a:srgbClr val="00B050"/>
                </a:solidFill>
              </a:rPr>
              <a:t>... лютеранка... </a:t>
            </a:r>
            <a:r>
              <a:rPr lang="ru-RU" sz="2000" dirty="0" smtClean="0"/>
              <a:t>А это сын мой, </a:t>
            </a:r>
            <a:r>
              <a:rPr lang="ru-RU" sz="2000" dirty="0" err="1" smtClean="0"/>
              <a:t>Нафанаил</a:t>
            </a:r>
            <a:r>
              <a:rPr lang="ru-RU" sz="2000" dirty="0" smtClean="0"/>
              <a:t>, ученик </a:t>
            </a:r>
            <a:r>
              <a:rPr lang="ru-RU" sz="2000" u="sng" dirty="0" smtClean="0"/>
              <a:t>3 </a:t>
            </a:r>
            <a:r>
              <a:rPr lang="ru-RU" sz="2000" u="sng" dirty="0" smtClean="0"/>
              <a:t>класса</a:t>
            </a:r>
            <a:r>
              <a:rPr lang="ru-RU" sz="2000" dirty="0" smtClean="0"/>
              <a:t>. Это, </a:t>
            </a:r>
            <a:r>
              <a:rPr lang="ru-RU" sz="2000" dirty="0" err="1" smtClean="0"/>
              <a:t>Нафаня</a:t>
            </a:r>
            <a:r>
              <a:rPr lang="ru-RU" sz="2000" dirty="0" smtClean="0"/>
              <a:t>, друг моего детства! В гимназии вместе учились</a:t>
            </a:r>
            <a:r>
              <a:rPr lang="ru-RU" sz="2000" dirty="0" smtClean="0"/>
              <a:t>!</a:t>
            </a:r>
          </a:p>
          <a:p>
            <a:r>
              <a:rPr lang="ru-RU" sz="2000" dirty="0" err="1" smtClean="0"/>
              <a:t>Нафанаил</a:t>
            </a:r>
            <a:r>
              <a:rPr lang="ru-RU" sz="2000" dirty="0" smtClean="0"/>
              <a:t> </a:t>
            </a:r>
            <a:r>
              <a:rPr lang="ru-RU" sz="2000" i="1" dirty="0" smtClean="0"/>
              <a:t>немного подумал </a:t>
            </a:r>
            <a:r>
              <a:rPr lang="ru-RU" sz="2000" dirty="0" smtClean="0"/>
              <a:t>и снял шапку.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4406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9651" y="230565"/>
            <a:ext cx="109347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«Вся </a:t>
            </a:r>
            <a:r>
              <a:rPr lang="ru-RU" i="1" dirty="0" smtClean="0"/>
              <a:t>сумма его большого и </a:t>
            </a:r>
            <a:r>
              <a:rPr lang="ru-RU" i="1" dirty="0" smtClean="0"/>
              <a:t>тяжёлого </a:t>
            </a:r>
            <a:r>
              <a:rPr lang="ru-RU" i="1" dirty="0" smtClean="0"/>
              <a:t>житейского опыта, все его огорчения, скорби, радости и разочарования выразились в этой прекрасной, тоскливой, самоотверженной мечте о грядущем, близком, хотя и чужом </a:t>
            </a:r>
            <a:r>
              <a:rPr lang="ru-RU" i="1" dirty="0" err="1" smtClean="0"/>
              <a:t>счастии</a:t>
            </a:r>
            <a:r>
              <a:rPr lang="ru-RU" i="1" dirty="0" smtClean="0"/>
              <a:t>.</a:t>
            </a:r>
          </a:p>
          <a:p>
            <a:pPr algn="just">
              <a:buFontTx/>
              <a:buChar char="-"/>
            </a:pPr>
            <a:r>
              <a:rPr lang="ru-RU" i="1" dirty="0" smtClean="0"/>
              <a:t> Как </a:t>
            </a:r>
            <a:r>
              <a:rPr lang="ru-RU" i="1" dirty="0" smtClean="0"/>
              <a:t>хороша будет жизнь через триста лет</a:t>
            </a:r>
            <a:r>
              <a:rPr lang="ru-RU" i="1" dirty="0" smtClean="0"/>
              <a:t>!»</a:t>
            </a:r>
          </a:p>
          <a:p>
            <a:pPr algn="r"/>
            <a:r>
              <a:rPr lang="ru-RU" dirty="0" smtClean="0"/>
              <a:t>А.И. Куприн</a:t>
            </a:r>
            <a:endParaRPr lang="ru-RU" dirty="0" smtClean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E66F4E5-F8C3-4D7B-9583-8269BBB4AF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10504" y="247628"/>
            <a:ext cx="637221" cy="637221"/>
          </a:xfrm>
          <a:prstGeom prst="rect">
            <a:avLst/>
          </a:prstGeom>
        </p:spPr>
      </p:pic>
      <p:pic>
        <p:nvPicPr>
          <p:cNvPr id="26626" name="Picture 2" descr="https://ziva-club.ru/wp-content/uploads/2021/07/%D1%82%D0%BE%D0%BB%D1%81%D1%82%D1%8B%D0%B9-%D0%B8-%D1%82%D0%BE%D0%BD%D0%BA%D0%B8%D0%B9-%D1%80%D0%B0%D1%81%D1%81%D0%BA%D0%B0%D0%B7-%D1%87%D0%B5%D1%85%D0%BE%D0%B2%D0%B0.jpg"/>
          <p:cNvPicPr>
            <a:picLocks noChangeAspect="1" noChangeArrowheads="1"/>
          </p:cNvPicPr>
          <p:nvPr/>
        </p:nvPicPr>
        <p:blipFill>
          <a:blip r:embed="rId5" cstate="print"/>
          <a:srcRect t="9654"/>
          <a:stretch>
            <a:fillRect/>
          </a:stretch>
        </p:blipFill>
        <p:spPr bwMode="auto">
          <a:xfrm>
            <a:off x="5738096" y="4772026"/>
            <a:ext cx="3304304" cy="208597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7174" y="1779538"/>
            <a:ext cx="1159192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— </a:t>
            </a:r>
            <a:r>
              <a:rPr lang="ru-RU" sz="2000" dirty="0" smtClean="0"/>
              <a:t>В гимназии вместе учились! — продолжал тонкий.— Помнишь, как тебя дразнили? Тебя дразнили </a:t>
            </a:r>
            <a:r>
              <a:rPr lang="ru-RU" sz="2000" dirty="0" smtClean="0"/>
              <a:t>Геростратом* </a:t>
            </a:r>
            <a:r>
              <a:rPr lang="ru-RU" sz="2000" dirty="0" smtClean="0"/>
              <a:t>за то, что ты казенную книжку папироской </a:t>
            </a:r>
            <a:r>
              <a:rPr lang="ru-RU" sz="2000" dirty="0" smtClean="0"/>
              <a:t>прожёг</a:t>
            </a:r>
            <a:r>
              <a:rPr lang="ru-RU" sz="2000" dirty="0" smtClean="0"/>
              <a:t>, а меня </a:t>
            </a:r>
            <a:r>
              <a:rPr lang="ru-RU" sz="2000" dirty="0" err="1" smtClean="0"/>
              <a:t>Эфиальтом</a:t>
            </a:r>
            <a:r>
              <a:rPr lang="ru-RU" sz="2000" dirty="0" smtClean="0"/>
              <a:t>*</a:t>
            </a:r>
            <a:r>
              <a:rPr lang="ru-RU" sz="2000" dirty="0" smtClean="0"/>
              <a:t> </a:t>
            </a:r>
            <a:r>
              <a:rPr lang="ru-RU" sz="2000" dirty="0" smtClean="0"/>
              <a:t>за то, что я ябедничать любил. </a:t>
            </a:r>
            <a:r>
              <a:rPr lang="ru-RU" sz="2000" dirty="0" smtClean="0">
                <a:solidFill>
                  <a:srgbClr val="00B0F0"/>
                </a:solidFill>
              </a:rPr>
              <a:t>Хо-хо... </a:t>
            </a:r>
            <a:r>
              <a:rPr lang="ru-RU" sz="2000" dirty="0" smtClean="0"/>
              <a:t>Детьми были! </a:t>
            </a:r>
            <a:r>
              <a:rPr lang="ru-RU" sz="2000" u="sng" dirty="0" smtClean="0"/>
              <a:t>Не бойся, </a:t>
            </a:r>
            <a:r>
              <a:rPr lang="ru-RU" sz="2000" u="sng" dirty="0" err="1" smtClean="0"/>
              <a:t>Нафаня</a:t>
            </a:r>
            <a:r>
              <a:rPr lang="ru-RU" sz="2000" u="sng" dirty="0" smtClean="0"/>
              <a:t>! Подойди к нему поближе...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00B050"/>
                </a:solidFill>
              </a:rPr>
              <a:t>А это моя жена, урожденная </a:t>
            </a:r>
            <a:r>
              <a:rPr lang="ru-RU" sz="2000" dirty="0" err="1" smtClean="0">
                <a:solidFill>
                  <a:srgbClr val="00B050"/>
                </a:solidFill>
              </a:rPr>
              <a:t>Ванценбах</a:t>
            </a:r>
            <a:r>
              <a:rPr lang="ru-RU" sz="2000" dirty="0" smtClean="0">
                <a:solidFill>
                  <a:srgbClr val="00B050"/>
                </a:solidFill>
              </a:rPr>
              <a:t>... лютеранка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 err="1" smtClean="0"/>
              <a:t>Нафанаил</a:t>
            </a:r>
            <a:r>
              <a:rPr lang="ru-RU" sz="2000" dirty="0" smtClean="0"/>
              <a:t> </a:t>
            </a:r>
            <a:r>
              <a:rPr lang="ru-RU" sz="2000" i="1" dirty="0" smtClean="0"/>
              <a:t>немного подумал и спрятался за спину отца</a:t>
            </a:r>
            <a:r>
              <a:rPr lang="ru-RU" sz="2000" dirty="0" smtClean="0"/>
              <a:t>.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dirty="0" smtClean="0"/>
              <a:t>* </a:t>
            </a:r>
            <a:r>
              <a:rPr lang="ru-RU" dirty="0" err="1" smtClean="0"/>
              <a:t>Геростра́т</a:t>
            </a:r>
            <a:r>
              <a:rPr lang="ru-RU" dirty="0" smtClean="0"/>
              <a:t> — житель древнегреческого города </a:t>
            </a:r>
            <a:r>
              <a:rPr lang="ru-RU" dirty="0" smtClean="0"/>
              <a:t>Эфеса, </a:t>
            </a:r>
            <a:r>
              <a:rPr lang="ru-RU" dirty="0" smtClean="0"/>
              <a:t>который сжёг храм Артемиды в своём родном городе </a:t>
            </a:r>
            <a:r>
              <a:rPr lang="ru-RU" dirty="0" smtClean="0"/>
              <a:t>в 356 г. </a:t>
            </a:r>
            <a:r>
              <a:rPr lang="ru-RU" dirty="0" smtClean="0"/>
              <a:t>до </a:t>
            </a:r>
            <a:r>
              <a:rPr lang="ru-RU" dirty="0" smtClean="0"/>
              <a:t>н.э.</a:t>
            </a:r>
          </a:p>
          <a:p>
            <a:pPr algn="just"/>
            <a:r>
              <a:rPr lang="ru-RU" dirty="0" smtClean="0"/>
              <a:t>* </a:t>
            </a:r>
            <a:r>
              <a:rPr lang="ru-RU" dirty="0" err="1" smtClean="0"/>
              <a:t>Эфиа́льт</a:t>
            </a:r>
            <a:r>
              <a:rPr lang="ru-RU" dirty="0" smtClean="0"/>
              <a:t> </a:t>
            </a:r>
            <a:r>
              <a:rPr lang="ru-RU" dirty="0" smtClean="0"/>
              <a:t>— предатель, во </a:t>
            </a:r>
            <a:r>
              <a:rPr lang="ru-RU" dirty="0" smtClean="0"/>
              <a:t>время </a:t>
            </a:r>
            <a:r>
              <a:rPr lang="ru-RU" dirty="0" err="1" smtClean="0"/>
              <a:t>Фермопильского</a:t>
            </a:r>
            <a:r>
              <a:rPr lang="ru-RU" dirty="0" smtClean="0"/>
              <a:t> сражения изменнически указавший персам обход в </a:t>
            </a:r>
            <a:r>
              <a:rPr lang="ru-RU" dirty="0" err="1" smtClean="0"/>
              <a:t>Фермопильском</a:t>
            </a:r>
            <a:r>
              <a:rPr lang="ru-RU" dirty="0" smtClean="0"/>
              <a:t> </a:t>
            </a:r>
            <a:r>
              <a:rPr lang="ru-RU" dirty="0" smtClean="0"/>
              <a:t>ущелье, </a:t>
            </a:r>
            <a:r>
              <a:rPr lang="ru-RU" dirty="0" smtClean="0"/>
              <a:t>по которому в тыл </a:t>
            </a:r>
            <a:r>
              <a:rPr lang="ru-RU" dirty="0" smtClean="0"/>
              <a:t>спартанцев прошла часть </a:t>
            </a:r>
            <a:r>
              <a:rPr lang="ru-RU" dirty="0" smtClean="0"/>
              <a:t>персидского </a:t>
            </a:r>
            <a:r>
              <a:rPr lang="ru-RU" dirty="0" smtClean="0"/>
              <a:t>войска, </a:t>
            </a:r>
            <a:r>
              <a:rPr lang="ru-RU" dirty="0" smtClean="0"/>
              <a:t>вследствие чего  </a:t>
            </a:r>
            <a:r>
              <a:rPr lang="ru-RU" dirty="0" smtClean="0"/>
              <a:t>спартанцы погибли, окруженные неприятелем.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71575" y="164664"/>
            <a:ext cx="108013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«Именно </a:t>
            </a:r>
            <a:r>
              <a:rPr lang="ru-RU" i="1" dirty="0" smtClean="0"/>
              <a:t>Чехов в своих произведениях дал право на жизнь простому, внешне незаметному человеку с его страданиями и радостями, с его неудовлетворенностью и мечтой о будущем, об иной, "невообразимо прекрасной" </a:t>
            </a:r>
            <a:r>
              <a:rPr lang="ru-RU" i="1" dirty="0" smtClean="0"/>
              <a:t>жизни».</a:t>
            </a:r>
          </a:p>
          <a:p>
            <a:pPr algn="r"/>
            <a:r>
              <a:rPr lang="ru-RU" dirty="0" smtClean="0"/>
              <a:t>О.Л. </a:t>
            </a:r>
            <a:r>
              <a:rPr lang="ru-RU" dirty="0" err="1" smtClean="0"/>
              <a:t>Книппер-Чехова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E66F4E5-F8C3-4D7B-9583-8269BBB4AF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10504" y="247628"/>
            <a:ext cx="637221" cy="63722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2875" y="1281916"/>
            <a:ext cx="12049125" cy="570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— </a:t>
            </a:r>
            <a:r>
              <a:rPr lang="ru-RU" sz="2000" dirty="0" smtClean="0"/>
              <a:t>Ну, как живешь, </a:t>
            </a:r>
            <a:r>
              <a:rPr lang="ru-RU" sz="2000" u="sng" dirty="0" smtClean="0"/>
              <a:t>друг</a:t>
            </a:r>
            <a:r>
              <a:rPr lang="ru-RU" sz="2000" dirty="0" smtClean="0"/>
              <a:t>? — спросил толстый, </a:t>
            </a:r>
            <a:r>
              <a:rPr lang="ru-RU" sz="2000" u="sng" dirty="0" smtClean="0"/>
              <a:t>восторженно</a:t>
            </a:r>
            <a:r>
              <a:rPr lang="ru-RU" sz="2000" dirty="0" smtClean="0"/>
              <a:t> глядя на </a:t>
            </a:r>
            <a:r>
              <a:rPr lang="ru-RU" sz="2000" u="sng" dirty="0" smtClean="0"/>
              <a:t>друга</a:t>
            </a:r>
            <a:r>
              <a:rPr lang="ru-RU" sz="2000" dirty="0" smtClean="0"/>
              <a:t>.— Служишь где? Дослужился</a:t>
            </a:r>
            <a:r>
              <a:rPr lang="ru-RU" sz="2000" dirty="0" smtClean="0"/>
              <a:t>?</a:t>
            </a:r>
          </a:p>
          <a:p>
            <a:pPr algn="just"/>
            <a:r>
              <a:rPr lang="ru-RU" sz="2000" dirty="0" smtClean="0"/>
              <a:t>— </a:t>
            </a:r>
            <a:r>
              <a:rPr lang="ru-RU" sz="2000" dirty="0" smtClean="0"/>
              <a:t>Служу, милый мой! </a:t>
            </a:r>
            <a:r>
              <a:rPr lang="ru-RU" sz="2000" dirty="0" smtClean="0">
                <a:solidFill>
                  <a:srgbClr val="00B0F0"/>
                </a:solidFill>
              </a:rPr>
              <a:t>Коллежским асессором </a:t>
            </a:r>
            <a:r>
              <a:rPr lang="ru-RU" sz="2000" dirty="0" smtClean="0"/>
              <a:t>уже второй год и Станислава </a:t>
            </a:r>
            <a:r>
              <a:rPr lang="ru-RU" sz="2000" dirty="0" smtClean="0"/>
              <a:t>имею*. </a:t>
            </a:r>
            <a:r>
              <a:rPr lang="ru-RU" sz="2000" dirty="0" smtClean="0"/>
              <a:t>Жалованье плохое</a:t>
            </a:r>
            <a:r>
              <a:rPr lang="ru-RU" sz="2000" dirty="0" smtClean="0"/>
              <a:t>...</a:t>
            </a:r>
          </a:p>
          <a:p>
            <a:pPr algn="just"/>
            <a:r>
              <a:rPr lang="ru-RU" sz="2000" dirty="0" smtClean="0"/>
              <a:t>ну</a:t>
            </a:r>
            <a:r>
              <a:rPr lang="ru-RU" sz="2000" dirty="0" smtClean="0"/>
              <a:t>, да бог с ним! Жена уроки </a:t>
            </a:r>
            <a:r>
              <a:rPr lang="ru-RU" sz="2000" dirty="0" smtClean="0"/>
              <a:t>музыки дает</a:t>
            </a:r>
            <a:r>
              <a:rPr lang="ru-RU" sz="2000" dirty="0" smtClean="0"/>
              <a:t>, </a:t>
            </a:r>
            <a:r>
              <a:rPr lang="ru-RU" sz="2000" dirty="0" smtClean="0"/>
              <a:t>я</a:t>
            </a:r>
          </a:p>
          <a:p>
            <a:pPr algn="just"/>
            <a:r>
              <a:rPr lang="ru-RU" sz="2000" dirty="0" smtClean="0"/>
              <a:t>портсигары </a:t>
            </a:r>
            <a:r>
              <a:rPr lang="ru-RU" sz="2000" dirty="0" smtClean="0"/>
              <a:t>приватно из дерева </a:t>
            </a:r>
            <a:r>
              <a:rPr lang="ru-RU" sz="2000" dirty="0" smtClean="0"/>
              <a:t>делаю.</a:t>
            </a:r>
          </a:p>
          <a:p>
            <a:pPr algn="just"/>
            <a:r>
              <a:rPr lang="ru-RU" sz="2000" i="1" dirty="0" smtClean="0"/>
              <a:t>Отличные </a:t>
            </a:r>
            <a:r>
              <a:rPr lang="ru-RU" sz="2000" i="1" dirty="0" smtClean="0"/>
              <a:t>портсигары! По рублю за </a:t>
            </a:r>
            <a:r>
              <a:rPr lang="ru-RU" sz="2000" i="1" dirty="0" smtClean="0"/>
              <a:t>штуку</a:t>
            </a:r>
          </a:p>
          <a:p>
            <a:pPr algn="just"/>
            <a:r>
              <a:rPr lang="ru-RU" sz="2000" i="1" dirty="0" smtClean="0"/>
              <a:t>продаю</a:t>
            </a:r>
            <a:r>
              <a:rPr lang="ru-RU" sz="2000" i="1" dirty="0" smtClean="0"/>
              <a:t>. Если кто берет десять штук и </a:t>
            </a:r>
            <a:r>
              <a:rPr lang="ru-RU" sz="2000" i="1" dirty="0" smtClean="0"/>
              <a:t>более,</a:t>
            </a:r>
          </a:p>
          <a:p>
            <a:pPr algn="just"/>
            <a:r>
              <a:rPr lang="ru-RU" sz="2000" i="1" dirty="0" smtClean="0"/>
              <a:t>тому</a:t>
            </a:r>
            <a:r>
              <a:rPr lang="ru-RU" sz="2000" i="1" dirty="0" smtClean="0"/>
              <a:t>, понимаешь, уступка</a:t>
            </a:r>
            <a:r>
              <a:rPr lang="ru-RU" sz="2000" dirty="0" smtClean="0"/>
              <a:t>. </a:t>
            </a:r>
            <a:r>
              <a:rPr lang="ru-RU" sz="2000" dirty="0" smtClean="0"/>
              <a:t>Пробавляемся</a:t>
            </a:r>
          </a:p>
          <a:p>
            <a:pPr algn="just"/>
            <a:r>
              <a:rPr lang="ru-RU" sz="2000" dirty="0" smtClean="0"/>
              <a:t>кое-как</a:t>
            </a:r>
            <a:r>
              <a:rPr lang="ru-RU" sz="2000" dirty="0" smtClean="0"/>
              <a:t>. Служил, знаешь, в </a:t>
            </a:r>
            <a:r>
              <a:rPr lang="ru-RU" sz="2000" dirty="0" smtClean="0"/>
              <a:t>департаменте,</a:t>
            </a:r>
          </a:p>
          <a:p>
            <a:pPr algn="just"/>
            <a:r>
              <a:rPr lang="ru-RU" sz="2000" dirty="0" smtClean="0"/>
              <a:t>а </a:t>
            </a:r>
            <a:r>
              <a:rPr lang="ru-RU" sz="2000" dirty="0" smtClean="0"/>
              <a:t>теперь </a:t>
            </a:r>
            <a:r>
              <a:rPr lang="ru-RU" sz="2000" dirty="0" smtClean="0">
                <a:solidFill>
                  <a:srgbClr val="0070C0"/>
                </a:solidFill>
              </a:rPr>
              <a:t>сюда переведен </a:t>
            </a:r>
            <a:r>
              <a:rPr lang="ru-RU" sz="2000" dirty="0" smtClean="0"/>
              <a:t>столоначальником</a:t>
            </a:r>
          </a:p>
          <a:p>
            <a:pPr algn="just"/>
            <a:r>
              <a:rPr lang="ru-RU" sz="2000" dirty="0" smtClean="0"/>
              <a:t>п</a:t>
            </a:r>
            <a:r>
              <a:rPr lang="ru-RU" sz="2000" dirty="0" smtClean="0"/>
              <a:t>о </a:t>
            </a:r>
            <a:r>
              <a:rPr lang="ru-RU" sz="2000" dirty="0" smtClean="0"/>
              <a:t>тому же ведомству... Здесь буду </a:t>
            </a:r>
            <a:r>
              <a:rPr lang="ru-RU" sz="2000" dirty="0" smtClean="0"/>
              <a:t>служить. Ну</a:t>
            </a:r>
            <a:r>
              <a:rPr lang="ru-RU" sz="2000" dirty="0" smtClean="0"/>
              <a:t>, </a:t>
            </a:r>
            <a:r>
              <a:rPr lang="ru-RU" sz="2000" dirty="0" smtClean="0"/>
              <a:t>а</a:t>
            </a:r>
          </a:p>
          <a:p>
            <a:pPr algn="just"/>
            <a:r>
              <a:rPr lang="ru-RU" sz="2000" dirty="0" smtClean="0"/>
              <a:t>ты </a:t>
            </a:r>
            <a:r>
              <a:rPr lang="ru-RU" sz="2000" dirty="0" smtClean="0"/>
              <a:t>как? Небось, уже </a:t>
            </a:r>
            <a:r>
              <a:rPr lang="ru-RU" sz="2000" dirty="0" smtClean="0">
                <a:solidFill>
                  <a:srgbClr val="C00000"/>
                </a:solidFill>
              </a:rPr>
              <a:t>статский</a:t>
            </a:r>
            <a:r>
              <a:rPr lang="ru-RU" sz="2000" dirty="0" smtClean="0"/>
              <a:t>? А</a:t>
            </a:r>
            <a:r>
              <a:rPr lang="ru-RU" sz="2000" dirty="0" smtClean="0"/>
              <a:t>?</a:t>
            </a:r>
          </a:p>
          <a:p>
            <a:pPr algn="just"/>
            <a:r>
              <a:rPr lang="ru-RU" sz="2000" dirty="0" smtClean="0"/>
              <a:t>— </a:t>
            </a:r>
            <a:r>
              <a:rPr lang="ru-RU" sz="2000" dirty="0" smtClean="0"/>
              <a:t>Нет, милый мой, поднимай повыше</a:t>
            </a:r>
            <a:r>
              <a:rPr lang="ru-RU" sz="2000" dirty="0" smtClean="0"/>
              <a:t>,—</a:t>
            </a:r>
          </a:p>
          <a:p>
            <a:pPr algn="just"/>
            <a:r>
              <a:rPr lang="ru-RU" sz="2000" dirty="0" smtClean="0"/>
              <a:t>сказал </a:t>
            </a:r>
            <a:r>
              <a:rPr lang="ru-RU" sz="2000" dirty="0" smtClean="0"/>
              <a:t>толстый.— Я уже до </a:t>
            </a:r>
            <a:r>
              <a:rPr lang="ru-RU" sz="2000" dirty="0" smtClean="0">
                <a:solidFill>
                  <a:srgbClr val="C00000"/>
                </a:solidFill>
              </a:rPr>
              <a:t>тайного</a:t>
            </a:r>
            <a:r>
              <a:rPr lang="ru-RU" sz="2000" dirty="0" smtClean="0"/>
              <a:t> </a:t>
            </a:r>
            <a:r>
              <a:rPr lang="ru-RU" sz="2000" dirty="0" smtClean="0"/>
              <a:t>дослужился.</a:t>
            </a:r>
          </a:p>
          <a:p>
            <a:pPr algn="just"/>
            <a:r>
              <a:rPr lang="ru-RU" sz="2000" dirty="0" smtClean="0"/>
              <a:t>Две </a:t>
            </a:r>
            <a:r>
              <a:rPr lang="ru-RU" sz="2000" dirty="0" smtClean="0"/>
              <a:t>звезды </a:t>
            </a:r>
            <a:r>
              <a:rPr lang="ru-RU" sz="2000" dirty="0" smtClean="0"/>
              <a:t>имею*.</a:t>
            </a:r>
          </a:p>
          <a:p>
            <a:pPr algn="just"/>
            <a:r>
              <a:rPr lang="ru-RU" sz="1700" dirty="0" smtClean="0"/>
              <a:t>* Орден </a:t>
            </a:r>
            <a:r>
              <a:rPr lang="ru-RU" sz="1700" dirty="0" smtClean="0"/>
              <a:t>Святого Станислава </a:t>
            </a:r>
            <a:r>
              <a:rPr lang="ru-RU" sz="1700" dirty="0" smtClean="0"/>
              <a:t>— самый </a:t>
            </a:r>
            <a:r>
              <a:rPr lang="ru-RU" sz="1700" dirty="0" smtClean="0"/>
              <a:t>младший </a:t>
            </a:r>
            <a:r>
              <a:rPr lang="ru-RU" sz="1700" dirty="0" smtClean="0"/>
              <a:t>в</a:t>
            </a:r>
          </a:p>
          <a:p>
            <a:pPr algn="just"/>
            <a:r>
              <a:rPr lang="ru-RU" sz="1700" dirty="0" smtClean="0"/>
              <a:t>иерархии</a:t>
            </a:r>
            <a:r>
              <a:rPr lang="ru-RU" sz="1700" dirty="0" smtClean="0"/>
              <a:t> орденов Российской империи, </a:t>
            </a:r>
            <a:endParaRPr lang="ru-RU" sz="1700" dirty="0" smtClean="0"/>
          </a:p>
          <a:p>
            <a:pPr algn="just"/>
            <a:r>
              <a:rPr lang="ru-RU" sz="1700" dirty="0" smtClean="0"/>
              <a:t>г</a:t>
            </a:r>
            <a:r>
              <a:rPr lang="ru-RU" sz="1700" dirty="0" smtClean="0"/>
              <a:t>лавным </a:t>
            </a:r>
            <a:r>
              <a:rPr lang="ru-RU" sz="1700" dirty="0" smtClean="0"/>
              <a:t>образом для отличия чиновников</a:t>
            </a:r>
            <a:r>
              <a:rPr lang="ru-RU" sz="1700" dirty="0" smtClean="0"/>
              <a:t>.</a:t>
            </a:r>
          </a:p>
          <a:p>
            <a:pPr algn="just"/>
            <a:r>
              <a:rPr lang="ru-RU" sz="1700" dirty="0" smtClean="0"/>
              <a:t>* Две звезды – высшие степени орденов Святого</a:t>
            </a:r>
          </a:p>
          <a:p>
            <a:pPr algn="just"/>
            <a:r>
              <a:rPr lang="ru-RU" sz="1700" dirty="0" smtClean="0"/>
              <a:t>Станислава и святой Анны.</a:t>
            </a:r>
            <a:endParaRPr lang="ru-RU" sz="1700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5743575" y="2190750"/>
            <a:ext cx="6448425" cy="4667250"/>
            <a:chOff x="5743575" y="2190750"/>
            <a:chExt cx="6448425" cy="4667250"/>
          </a:xfrm>
        </p:grpSpPr>
        <p:pic>
          <p:nvPicPr>
            <p:cNvPr id="29698" name="Picture 2" descr="https://avatars.mds.yandex.net/get-zen_doc/1567436/pub_5eb9cf15a19aea5aa9301f04_5eb9cf6e3636e35f03c3c5e5/scale_1200"/>
            <p:cNvPicPr>
              <a:picLocks noChangeAspect="1" noChangeArrowheads="1"/>
            </p:cNvPicPr>
            <p:nvPr/>
          </p:nvPicPr>
          <p:blipFill>
            <a:blip r:embed="rId5" cstate="print"/>
            <a:srcRect l="1711" t="3992" r="1759" b="2852"/>
            <a:stretch>
              <a:fillRect/>
            </a:stretch>
          </p:blipFill>
          <p:spPr bwMode="auto">
            <a:xfrm>
              <a:off x="5743575" y="2190750"/>
              <a:ext cx="6448425" cy="4667250"/>
            </a:xfrm>
            <a:prstGeom prst="rect">
              <a:avLst/>
            </a:prstGeom>
            <a:noFill/>
          </p:spPr>
        </p:pic>
        <p:sp>
          <p:nvSpPr>
            <p:cNvPr id="12" name="Овал 11"/>
            <p:cNvSpPr/>
            <p:nvPr/>
          </p:nvSpPr>
          <p:spPr>
            <a:xfrm>
              <a:off x="9486900" y="3600450"/>
              <a:ext cx="2705100" cy="24765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9486900" y="4124325"/>
              <a:ext cx="2705100" cy="24765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9486900" y="4914900"/>
              <a:ext cx="2705100" cy="247650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dirty="0">
                <a:ln w="31550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endParaRPr>
            </a:p>
          </p:txBody>
        </p:sp>
      </p:grpSp>
      <p:pic>
        <p:nvPicPr>
          <p:cNvPr id="29700" name="Picture 4" descr="http://polskipetersburg.ru/image/1806012730/1805398290/1/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48225" y="5921375"/>
            <a:ext cx="936625" cy="936625"/>
          </a:xfrm>
          <a:prstGeom prst="rect">
            <a:avLst/>
          </a:prstGeom>
          <a:noFill/>
        </p:spPr>
      </p:pic>
      <p:pic>
        <p:nvPicPr>
          <p:cNvPr id="29702" name="Picture 6" descr="https://cdn.fishki.net/upload/post/2017/08/20/2361781/tn/3632db21fd514d78081a9a7e62bf0bf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05400" y="5037138"/>
            <a:ext cx="584200" cy="94202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33475" y="182940"/>
            <a:ext cx="108775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«Жизнь </a:t>
            </a:r>
            <a:r>
              <a:rPr lang="ru-RU" i="1" dirty="0" smtClean="0"/>
              <a:t>в Мелихове шла мирно и тихо. Все свободное от работы и занятий время А.П. проводил в саду. Он сам сажал, высеивал, обмазывал яблони чем-то белым, подрезал розы и гордился своим </a:t>
            </a:r>
            <a:r>
              <a:rPr lang="ru-RU" i="1" dirty="0" smtClean="0"/>
              <a:t>садом».</a:t>
            </a:r>
          </a:p>
          <a:p>
            <a:pPr algn="r"/>
            <a:r>
              <a:rPr lang="ru-RU" dirty="0" smtClean="0"/>
              <a:t>Т.Л. Щепкина-Куперник, писательница, переводчица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E66F4E5-F8C3-4D7B-9583-8269BBB4AF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10504" y="247628"/>
            <a:ext cx="637221" cy="63722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1449" y="1256467"/>
            <a:ext cx="11744325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Тонкий вдруг </a:t>
            </a:r>
            <a:r>
              <a:rPr lang="ru-RU" sz="2000" dirty="0" smtClean="0">
                <a:solidFill>
                  <a:srgbClr val="7030A0"/>
                </a:solidFill>
              </a:rPr>
              <a:t>побледнел, окаменел</a:t>
            </a:r>
            <a:r>
              <a:rPr lang="ru-RU" sz="2000" dirty="0" smtClean="0"/>
              <a:t>, но скоро лицо его искривилось во все стороны широчайшей улыбкой; казалось, что от лица и глаз его посыпались искры. Сам он </a:t>
            </a:r>
            <a:r>
              <a:rPr lang="ru-RU" sz="2000" dirty="0" smtClean="0">
                <a:solidFill>
                  <a:srgbClr val="7030A0"/>
                </a:solidFill>
              </a:rPr>
              <a:t>съежился, сгорбился, сузился</a:t>
            </a:r>
            <a:r>
              <a:rPr lang="ru-RU" sz="2000" dirty="0" smtClean="0"/>
              <a:t>... Его чемоданы, узлы и картонки </a:t>
            </a:r>
            <a:r>
              <a:rPr lang="ru-RU" sz="2000" dirty="0" smtClean="0">
                <a:solidFill>
                  <a:srgbClr val="7030A0"/>
                </a:solidFill>
              </a:rPr>
              <a:t>съежились, поморщились</a:t>
            </a:r>
            <a:r>
              <a:rPr lang="ru-RU" sz="2000" dirty="0" smtClean="0"/>
              <a:t>... Длинный подбородок жены </a:t>
            </a:r>
            <a:r>
              <a:rPr lang="ru-RU" sz="2000" dirty="0" smtClean="0">
                <a:solidFill>
                  <a:srgbClr val="7030A0"/>
                </a:solidFill>
              </a:rPr>
              <a:t>стал еще длиннее</a:t>
            </a:r>
            <a:r>
              <a:rPr lang="ru-RU" sz="2000" dirty="0" smtClean="0"/>
              <a:t>; </a:t>
            </a:r>
            <a:r>
              <a:rPr lang="ru-RU" sz="2000" dirty="0" err="1" smtClean="0"/>
              <a:t>Нафанаил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вытянулся во </a:t>
            </a:r>
            <a:r>
              <a:rPr lang="ru-RU" sz="2000" dirty="0" err="1" smtClean="0">
                <a:solidFill>
                  <a:srgbClr val="7030A0"/>
                </a:solidFill>
              </a:rPr>
              <a:t>фрунт</a:t>
            </a:r>
            <a:r>
              <a:rPr lang="ru-RU" sz="2000" dirty="0" smtClean="0">
                <a:solidFill>
                  <a:srgbClr val="7030A0"/>
                </a:solidFill>
              </a:rPr>
              <a:t>* </a:t>
            </a:r>
            <a:r>
              <a:rPr lang="ru-RU" sz="2000" dirty="0" smtClean="0"/>
              <a:t>и застегнул все пугов</a:t>
            </a:r>
            <a:r>
              <a:rPr lang="ru-RU" sz="2000" u="sng" dirty="0" smtClean="0"/>
              <a:t>к</a:t>
            </a:r>
            <a:r>
              <a:rPr lang="ru-RU" sz="2000" dirty="0" smtClean="0"/>
              <a:t>и своего мундира</a:t>
            </a:r>
            <a:r>
              <a:rPr lang="ru-RU" sz="2000" dirty="0" smtClean="0"/>
              <a:t>...</a:t>
            </a:r>
          </a:p>
          <a:p>
            <a:pPr algn="just"/>
            <a:r>
              <a:rPr lang="ru-RU" sz="2000" dirty="0" smtClean="0"/>
              <a:t>— </a:t>
            </a:r>
            <a:r>
              <a:rPr lang="ru-RU" sz="2000" dirty="0" smtClean="0"/>
              <a:t>Я, ваше превосходительство... Очень приятно-</a:t>
            </a:r>
            <a:r>
              <a:rPr lang="ru-RU" sz="2000" b="1" dirty="0" smtClean="0"/>
              <a:t>с</a:t>
            </a:r>
            <a:r>
              <a:rPr lang="ru-RU" sz="2000" dirty="0" smtClean="0"/>
              <a:t>! Друг, можно сказать, детства и вдруг вышли в такие вельможи-</a:t>
            </a:r>
            <a:r>
              <a:rPr lang="ru-RU" sz="2000" b="1" dirty="0" smtClean="0"/>
              <a:t>с</a:t>
            </a:r>
            <a:r>
              <a:rPr lang="ru-RU" sz="2000" dirty="0" smtClean="0"/>
              <a:t>! </a:t>
            </a:r>
            <a:r>
              <a:rPr lang="ru-RU" sz="2000" dirty="0" err="1" smtClean="0">
                <a:solidFill>
                  <a:srgbClr val="00B0F0"/>
                </a:solidFill>
              </a:rPr>
              <a:t>Хи-хи-</a:t>
            </a:r>
            <a:r>
              <a:rPr lang="ru-RU" sz="2000" b="1" dirty="0" err="1" smtClean="0">
                <a:solidFill>
                  <a:srgbClr val="00B0F0"/>
                </a:solidFill>
              </a:rPr>
              <a:t>с</a:t>
            </a:r>
            <a:r>
              <a:rPr lang="ru-RU" sz="2000" dirty="0" smtClean="0">
                <a:solidFill>
                  <a:srgbClr val="00B0F0"/>
                </a:solidFill>
              </a:rPr>
              <a:t>.</a:t>
            </a:r>
          </a:p>
          <a:p>
            <a:pPr algn="just"/>
            <a:r>
              <a:rPr lang="ru-RU" sz="2000" dirty="0" smtClean="0"/>
              <a:t>— </a:t>
            </a:r>
            <a:r>
              <a:rPr lang="ru-RU" sz="2000" dirty="0" smtClean="0"/>
              <a:t>Ну, полно! — </a:t>
            </a:r>
            <a:r>
              <a:rPr lang="ru-RU" sz="2000" u="sng" dirty="0" smtClean="0"/>
              <a:t>поморщился</a:t>
            </a:r>
            <a:r>
              <a:rPr lang="ru-RU" sz="2000" dirty="0" smtClean="0"/>
              <a:t> толстый</a:t>
            </a:r>
            <a:r>
              <a:rPr lang="ru-RU" sz="2000" dirty="0" smtClean="0"/>
              <a:t>. — </a:t>
            </a:r>
            <a:r>
              <a:rPr lang="ru-RU" sz="2000" dirty="0" smtClean="0"/>
              <a:t>Для чего этот тон? Мы с тобой друзья детства — и к чему тут это чинопочитание</a:t>
            </a:r>
            <a:r>
              <a:rPr lang="ru-RU" sz="2000" dirty="0" smtClean="0"/>
              <a:t>!</a:t>
            </a:r>
          </a:p>
          <a:p>
            <a:pPr algn="just"/>
            <a:r>
              <a:rPr lang="ru-RU" sz="2000" dirty="0" smtClean="0"/>
              <a:t>— </a:t>
            </a:r>
            <a:r>
              <a:rPr lang="ru-RU" sz="2000" dirty="0" smtClean="0"/>
              <a:t>Помилуйте... Что вы-</a:t>
            </a:r>
            <a:r>
              <a:rPr lang="ru-RU" sz="2000" b="1" dirty="0" smtClean="0"/>
              <a:t>с</a:t>
            </a:r>
            <a:r>
              <a:rPr lang="ru-RU" sz="2000" dirty="0" smtClean="0"/>
              <a:t>...— </a:t>
            </a:r>
            <a:r>
              <a:rPr lang="ru-RU" sz="2000" dirty="0" smtClean="0">
                <a:solidFill>
                  <a:srgbClr val="00B0F0"/>
                </a:solidFill>
              </a:rPr>
              <a:t>захихикал</a:t>
            </a:r>
            <a:r>
              <a:rPr lang="ru-RU" sz="2000" dirty="0" smtClean="0"/>
              <a:t> тонкий, </a:t>
            </a:r>
            <a:r>
              <a:rPr lang="ru-RU" sz="2000" dirty="0" smtClean="0">
                <a:solidFill>
                  <a:srgbClr val="7030A0"/>
                </a:solidFill>
              </a:rPr>
              <a:t>еще более съеживаясь</a:t>
            </a:r>
            <a:r>
              <a:rPr lang="ru-RU" sz="2000" dirty="0" smtClean="0"/>
              <a:t>.— Милостивое внимание вашего превосходительства... вроде как бы живительной влаги... Это вот, ваше превосходительство, сын мой </a:t>
            </a:r>
            <a:r>
              <a:rPr lang="ru-RU" sz="2000" dirty="0" err="1" smtClean="0"/>
              <a:t>Нафанаил</a:t>
            </a:r>
            <a:r>
              <a:rPr lang="ru-RU" sz="2000" dirty="0" smtClean="0"/>
              <a:t>... </a:t>
            </a:r>
            <a:r>
              <a:rPr lang="ru-RU" sz="2000" dirty="0" smtClean="0">
                <a:solidFill>
                  <a:srgbClr val="00B050"/>
                </a:solidFill>
              </a:rPr>
              <a:t>жена Луиза, лютеранка</a:t>
            </a:r>
            <a:r>
              <a:rPr lang="ru-RU" sz="2000" dirty="0" smtClean="0"/>
              <a:t>, некоторым образом</a:t>
            </a:r>
            <a:r>
              <a:rPr lang="ru-RU" sz="2000" dirty="0" smtClean="0"/>
              <a:t>...</a:t>
            </a:r>
          </a:p>
          <a:p>
            <a:pPr algn="just"/>
            <a:r>
              <a:rPr lang="ru-RU" sz="2000" dirty="0" smtClean="0"/>
              <a:t>Толстый </a:t>
            </a:r>
            <a:r>
              <a:rPr lang="ru-RU" sz="2000" dirty="0" smtClean="0"/>
              <a:t>хотел было возразить что-то, но на лице у тонкого было написано столько благоговения, сладости и почтительной кислоты, что тайного советника </a:t>
            </a:r>
            <a:r>
              <a:rPr lang="ru-RU" sz="2000" u="sng" dirty="0" smtClean="0"/>
              <a:t>стошнило</a:t>
            </a:r>
            <a:r>
              <a:rPr lang="ru-RU" sz="2000" dirty="0" smtClean="0"/>
              <a:t>. Он </a:t>
            </a:r>
            <a:r>
              <a:rPr lang="ru-RU" sz="2000" u="sng" dirty="0" smtClean="0"/>
              <a:t>отвернулся от тонкого </a:t>
            </a:r>
            <a:r>
              <a:rPr lang="ru-RU" sz="2000" dirty="0" smtClean="0"/>
              <a:t>и подал ему на прощанье руку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 smtClean="0"/>
              <a:t>Тонкий </a:t>
            </a:r>
            <a:r>
              <a:rPr lang="ru-RU" sz="2000" u="sng" dirty="0" smtClean="0"/>
              <a:t>пожал три пальца</a:t>
            </a:r>
            <a:r>
              <a:rPr lang="ru-RU" sz="2000" dirty="0" smtClean="0"/>
              <a:t>, </a:t>
            </a:r>
            <a:r>
              <a:rPr lang="ru-RU" sz="2000" u="sng" dirty="0" smtClean="0"/>
              <a:t>поклонился всем туловищем </a:t>
            </a:r>
            <a:r>
              <a:rPr lang="ru-RU" sz="2000" dirty="0" smtClean="0"/>
              <a:t>и </a:t>
            </a:r>
            <a:r>
              <a:rPr lang="ru-RU" sz="2000" dirty="0" smtClean="0">
                <a:solidFill>
                  <a:srgbClr val="00B0F0"/>
                </a:solidFill>
              </a:rPr>
              <a:t>захихикал, </a:t>
            </a:r>
            <a:r>
              <a:rPr lang="ru-RU" sz="2000" dirty="0" smtClean="0">
                <a:solidFill>
                  <a:srgbClr val="00B0F0"/>
                </a:solidFill>
              </a:rPr>
              <a:t>как</a:t>
            </a:r>
          </a:p>
          <a:p>
            <a:pPr algn="just"/>
            <a:r>
              <a:rPr lang="ru-RU" sz="2000" dirty="0" smtClean="0">
                <a:solidFill>
                  <a:srgbClr val="00B0F0"/>
                </a:solidFill>
              </a:rPr>
              <a:t>китаец</a:t>
            </a:r>
            <a:r>
              <a:rPr lang="ru-RU" sz="2000" dirty="0" smtClean="0">
                <a:solidFill>
                  <a:srgbClr val="00B0F0"/>
                </a:solidFill>
              </a:rPr>
              <a:t>: «хи-хи-хи».</a:t>
            </a:r>
            <a:r>
              <a:rPr lang="ru-RU" sz="2000" dirty="0" smtClean="0"/>
              <a:t> Жена улыбнулась. </a:t>
            </a:r>
            <a:r>
              <a:rPr lang="ru-RU" sz="2000" dirty="0" err="1" smtClean="0"/>
              <a:t>Нафанаил</a:t>
            </a:r>
            <a:r>
              <a:rPr lang="ru-RU" sz="2000" dirty="0" smtClean="0"/>
              <a:t> </a:t>
            </a:r>
            <a:r>
              <a:rPr lang="ru-RU" sz="2000" i="1" dirty="0" smtClean="0"/>
              <a:t>шаркнул ногой и </a:t>
            </a:r>
            <a:r>
              <a:rPr lang="ru-RU" sz="2000" i="1" dirty="0" smtClean="0"/>
              <a:t>уронил</a:t>
            </a:r>
          </a:p>
          <a:p>
            <a:pPr algn="just"/>
            <a:r>
              <a:rPr lang="ru-RU" sz="2000" i="1" dirty="0" smtClean="0"/>
              <a:t>фуражку</a:t>
            </a:r>
            <a:r>
              <a:rPr lang="ru-RU" sz="2000" i="1" dirty="0" smtClean="0"/>
              <a:t>.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Все трое были приятно ошеломлены</a:t>
            </a:r>
            <a:r>
              <a:rPr lang="ru-RU" sz="2000" dirty="0" smtClean="0"/>
              <a:t>.</a:t>
            </a:r>
          </a:p>
          <a:p>
            <a:pPr algn="just"/>
            <a:r>
              <a:rPr lang="ru-RU" dirty="0" smtClean="0"/>
              <a:t>* Вытянуться во </a:t>
            </a:r>
            <a:r>
              <a:rPr lang="ru-RU" dirty="0" err="1" smtClean="0"/>
              <a:t>фрунт</a:t>
            </a:r>
            <a:r>
              <a:rPr lang="ru-RU" dirty="0" smtClean="0"/>
              <a:t> – стать </a:t>
            </a:r>
            <a:r>
              <a:rPr lang="ru-RU" dirty="0" smtClean="0"/>
              <a:t>прямо, сдвинув пятки ног, вытянув руки по швам.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тражение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1155</TotalTime>
  <Words>1382</Words>
  <Application>Microsoft Office PowerPoint</Application>
  <PresentationFormat>Произвольный</PresentationFormat>
  <Paragraphs>85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«Толстый и тонкий»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Самооценка работы на уроке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Obstinate</dc:creator>
  <cp:lastModifiedBy>User</cp:lastModifiedBy>
  <cp:revision>69</cp:revision>
  <dcterms:created xsi:type="dcterms:W3CDTF">2021-12-04T11:10:54Z</dcterms:created>
  <dcterms:modified xsi:type="dcterms:W3CDTF">2022-02-10T22:49:26Z</dcterms:modified>
</cp:coreProperties>
</file>