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2895600" y="4303713"/>
            <a:ext cx="327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1066800"/>
            <a:ext cx="86868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336" y="0"/>
            <a:chExt cx="2064" cy="1344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008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344" y="1008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728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064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72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36" y="0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2736" y="96"/>
            <a:chExt cx="2064" cy="1344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408" y="768"/>
              <a:ext cx="336" cy="336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744" y="1104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128" y="432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4464" y="768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072" y="432"/>
              <a:ext cx="336" cy="336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736" y="96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4114800" y="4191000"/>
            <a:ext cx="211138" cy="21113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4419600" y="4191000"/>
            <a:ext cx="211138" cy="211138"/>
          </a:xfrm>
          <a:prstGeom prst="rect">
            <a:avLst/>
          </a:prstGeom>
          <a:solidFill>
            <a:schemeClr val="bg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4724400" y="4191000"/>
            <a:ext cx="211138" cy="2111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752600"/>
          </a:xfrm>
        </p:spPr>
        <p:txBody>
          <a:bodyPr anchor="t"/>
          <a:lstStyle>
            <a:lvl1pPr algn="ctr">
              <a:lnSpc>
                <a:spcPct val="90000"/>
              </a:lnSpc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524000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Font typeface="Wingdings" pitchFamily="2" charset="2"/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 smtClean="0"/>
            </a:lvl1pPr>
          </a:lstStyle>
          <a:p>
            <a:pPr>
              <a:defRPr/>
            </a:pPr>
            <a:fld id="{11A40159-5B8C-484F-8D4F-BD44FEDFD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364AD-B687-4DCB-B3AE-E68E9F6DB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5000D-A353-44E1-81CA-AF0816938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4DB4E-EBB3-47DE-83FF-2A2190408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C5D40-4D12-4807-B1A8-5677BC35D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E106A-E3A5-4801-B871-DE2EC3F17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D845A-499F-4E8C-8D9B-068B05358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8AE2C-7098-436C-8E0E-DF0F51F8D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A0B73-6593-408F-B762-64211FF96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84B04-B437-475F-8403-3B45FEBF5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84473-930C-4C44-8186-D43B2E1F9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9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kumimoji="0" sz="1200" smtClean="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kumimoji="0" sz="1200" smtClean="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2800" b="1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B57CAE6-3734-482F-9841-97757058A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4118" name="Rectangle 22"/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9" name="Rectangle 23"/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20" name="Rectangle 24"/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21" name="Rectangle 25"/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F%D0%B7%D1%8B%D0%BA_%D1%82%D1%8E%D1%80%D0%BA%D0%B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%7bFB578F89-A3B0-446D-8976-AF02A7D72B3D%7d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286000"/>
            <a:ext cx="7918450" cy="1752600"/>
          </a:xfrm>
        </p:spPr>
        <p:txBody>
          <a:bodyPr/>
          <a:lstStyle/>
          <a:p>
            <a:pPr eaLnBrk="1" hangingPunct="1"/>
            <a:r>
              <a:rPr lang="ru-RU" smtClean="0"/>
              <a:t>«УЧЕНЫЙ И ЕГО ИЗОБРЕТЕНИЕ»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Познавательная     конференция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5516563"/>
            <a:ext cx="7086600" cy="792162"/>
          </a:xfrm>
        </p:spPr>
        <p:txBody>
          <a:bodyPr/>
          <a:lstStyle/>
          <a:p>
            <a:pPr algn="ctr"/>
            <a:r>
              <a:rPr lang="ru-RU" smtClean="0"/>
              <a:t>Андерс </a:t>
            </a:r>
            <a:r>
              <a:rPr lang="ru-RU" b="1" smtClean="0"/>
              <a:t>Цельсий</a:t>
            </a:r>
            <a:r>
              <a:rPr lang="ru-RU" smtClean="0"/>
              <a:t> </a:t>
            </a:r>
          </a:p>
        </p:txBody>
      </p:sp>
      <p:pic>
        <p:nvPicPr>
          <p:cNvPr id="23556" name="Picture 4" descr="Цельс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052513"/>
            <a:ext cx="3533775" cy="4176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фонар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04813"/>
            <a:ext cx="2155825" cy="2895600"/>
          </a:xfrm>
          <a:prstGeom prst="rect">
            <a:avLst/>
          </a:prstGeom>
          <a:noFill/>
        </p:spPr>
      </p:pic>
      <p:pic>
        <p:nvPicPr>
          <p:cNvPr id="24581" name="Picture 5" descr="свет в комнат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700213"/>
            <a:ext cx="5976937" cy="44799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световоды"/>
          <p:cNvPicPr>
            <a:picLocks noChangeAspect="1" noChangeArrowheads="1"/>
          </p:cNvPicPr>
          <p:nvPr/>
        </p:nvPicPr>
        <p:blipFill>
          <a:blip r:embed="rId2"/>
          <a:srcRect r="45935"/>
          <a:stretch>
            <a:fillRect/>
          </a:stretch>
        </p:blipFill>
        <p:spPr bwMode="auto">
          <a:xfrm>
            <a:off x="1476375" y="1700213"/>
            <a:ext cx="3821113" cy="3952875"/>
          </a:xfrm>
          <a:prstGeom prst="roundRect">
            <a:avLst/>
          </a:prstGeom>
          <a:noFill/>
        </p:spPr>
      </p:pic>
      <p:pic>
        <p:nvPicPr>
          <p:cNvPr id="25605" name="Picture 5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149725"/>
            <a:ext cx="3048000" cy="24669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635375" y="981075"/>
            <a:ext cx="5113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/>
              <a:t>С В Е Т О В О Д 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3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260350"/>
            <a:ext cx="7123113" cy="863600"/>
          </a:xfrm>
        </p:spPr>
        <p:txBody>
          <a:bodyPr/>
          <a:lstStyle/>
          <a:p>
            <a:pPr algn="ctr"/>
            <a:r>
              <a:rPr lang="ru-RU" smtClean="0"/>
              <a:t>Отечественные ученые</a:t>
            </a:r>
          </a:p>
        </p:txBody>
      </p:sp>
      <p:pic>
        <p:nvPicPr>
          <p:cNvPr id="26628" name="Picture 4" descr="цанд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773238"/>
            <a:ext cx="1419225" cy="1930400"/>
          </a:xfrm>
          <a:prstGeom prst="rect">
            <a:avLst/>
          </a:prstGeom>
          <a:noFill/>
        </p:spPr>
      </p:pic>
      <p:pic>
        <p:nvPicPr>
          <p:cNvPr id="26629" name="Picture 5" descr="циолковский"/>
          <p:cNvPicPr>
            <a:picLocks noChangeAspect="1" noChangeArrowheads="1"/>
          </p:cNvPicPr>
          <p:nvPr/>
        </p:nvPicPr>
        <p:blipFill>
          <a:blip r:embed="rId3"/>
          <a:srcRect b="15080"/>
          <a:stretch>
            <a:fillRect/>
          </a:stretch>
        </p:blipFill>
        <p:spPr bwMode="auto">
          <a:xfrm>
            <a:off x="6877050" y="4173538"/>
            <a:ext cx="1585913" cy="2279650"/>
          </a:xfrm>
          <a:prstGeom prst="rect">
            <a:avLst/>
          </a:prstGeom>
          <a:noFill/>
        </p:spPr>
      </p:pic>
      <p:pic>
        <p:nvPicPr>
          <p:cNvPr id="26630" name="Picture 6" descr="яблочк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268413"/>
            <a:ext cx="2112963" cy="2352675"/>
          </a:xfrm>
          <a:prstGeom prst="rect">
            <a:avLst/>
          </a:prstGeom>
          <a:noFill/>
        </p:spPr>
      </p:pic>
      <p:pic>
        <p:nvPicPr>
          <p:cNvPr id="26631" name="Picture 7" descr="кибальчич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4365625"/>
            <a:ext cx="1611312" cy="2247900"/>
          </a:xfrm>
          <a:prstGeom prst="rect">
            <a:avLst/>
          </a:prstGeom>
          <a:noFill/>
        </p:spPr>
      </p:pic>
      <p:pic>
        <p:nvPicPr>
          <p:cNvPr id="26632" name="Picture 8" descr="королев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4149725"/>
            <a:ext cx="1390650" cy="2281238"/>
          </a:xfrm>
          <a:prstGeom prst="rect">
            <a:avLst/>
          </a:prstGeom>
          <a:noFill/>
        </p:spPr>
      </p:pic>
      <p:pic>
        <p:nvPicPr>
          <p:cNvPr id="26633" name="Picture 9" descr="курчат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363" y="4365625"/>
            <a:ext cx="1389062" cy="2276475"/>
          </a:xfrm>
          <a:prstGeom prst="rect">
            <a:avLst/>
          </a:prstGeom>
          <a:noFill/>
        </p:spPr>
      </p:pic>
      <p:pic>
        <p:nvPicPr>
          <p:cNvPr id="26634" name="Picture 10" descr="мещерский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7675" y="1773238"/>
            <a:ext cx="1423988" cy="1731962"/>
          </a:xfrm>
          <a:prstGeom prst="rect">
            <a:avLst/>
          </a:prstGeom>
          <a:noFill/>
        </p:spPr>
      </p:pic>
      <p:pic>
        <p:nvPicPr>
          <p:cNvPr id="26635" name="Picture 11" descr="попов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59563" y="1484313"/>
            <a:ext cx="2187575" cy="243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5734050"/>
            <a:ext cx="7086600" cy="944563"/>
          </a:xfrm>
        </p:spPr>
        <p:txBody>
          <a:bodyPr/>
          <a:lstStyle/>
          <a:p>
            <a:pPr algn="ctr"/>
            <a:r>
              <a:rPr lang="ru-RU" smtClean="0"/>
              <a:t>И.В. Курчатов </a:t>
            </a:r>
            <a:br>
              <a:rPr lang="ru-RU" smtClean="0"/>
            </a:br>
            <a:r>
              <a:rPr lang="ru-RU" smtClean="0"/>
              <a:t>(1903 - 1960)</a:t>
            </a:r>
          </a:p>
        </p:txBody>
      </p:sp>
      <p:pic>
        <p:nvPicPr>
          <p:cNvPr id="27652" name="Picture 4" descr="курчат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908050"/>
            <a:ext cx="2901950" cy="4751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5734050"/>
            <a:ext cx="7086600" cy="936625"/>
          </a:xfrm>
        </p:spPr>
        <p:txBody>
          <a:bodyPr/>
          <a:lstStyle/>
          <a:p>
            <a:pPr algn="ctr"/>
            <a:r>
              <a:rPr lang="ru-RU" smtClean="0"/>
              <a:t>Н.И.Кибальчич</a:t>
            </a:r>
            <a:br>
              <a:rPr lang="ru-RU" smtClean="0"/>
            </a:br>
            <a:r>
              <a:rPr lang="ru-RU" smtClean="0"/>
              <a:t>(1853 - 1881)</a:t>
            </a:r>
          </a:p>
        </p:txBody>
      </p:sp>
      <p:pic>
        <p:nvPicPr>
          <p:cNvPr id="28676" name="Picture 4" descr="кибальчич"/>
          <p:cNvPicPr>
            <a:picLocks noChangeAspect="1" noChangeArrowheads="1"/>
          </p:cNvPicPr>
          <p:nvPr/>
        </p:nvPicPr>
        <p:blipFill>
          <a:blip r:embed="rId2">
            <a:lum contrast="32000"/>
          </a:blip>
          <a:srcRect/>
          <a:stretch>
            <a:fillRect/>
          </a:stretch>
        </p:blipFill>
        <p:spPr bwMode="auto">
          <a:xfrm>
            <a:off x="3203575" y="908050"/>
            <a:ext cx="3303588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5516563"/>
            <a:ext cx="7086600" cy="1182687"/>
          </a:xfrm>
        </p:spPr>
        <p:txBody>
          <a:bodyPr/>
          <a:lstStyle/>
          <a:p>
            <a:pPr algn="ctr"/>
            <a:r>
              <a:rPr lang="ru-RU" smtClean="0"/>
              <a:t>П.Н. Яблочков</a:t>
            </a:r>
            <a:br>
              <a:rPr lang="ru-RU" smtClean="0"/>
            </a:br>
            <a:r>
              <a:rPr lang="ru-RU" smtClean="0"/>
              <a:t>(1847 - 1894)</a:t>
            </a:r>
          </a:p>
        </p:txBody>
      </p:sp>
      <p:pic>
        <p:nvPicPr>
          <p:cNvPr id="29700" name="Picture 4" descr="яблоч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412875"/>
            <a:ext cx="2952750" cy="3973513"/>
          </a:xfrm>
          <a:prstGeom prst="rect">
            <a:avLst/>
          </a:prstGeom>
          <a:noFill/>
        </p:spPr>
      </p:pic>
      <p:pic>
        <p:nvPicPr>
          <p:cNvPr id="29701" name="Picture 5" descr="свеча яблочк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404813"/>
            <a:ext cx="2000250" cy="2790825"/>
          </a:xfrm>
          <a:prstGeom prst="rect">
            <a:avLst/>
          </a:prstGeom>
          <a:noFill/>
        </p:spPr>
      </p:pic>
      <p:pic>
        <p:nvPicPr>
          <p:cNvPr id="29702" name="Picture 6" descr="тр-тр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149725"/>
            <a:ext cx="2187575" cy="2244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5445125"/>
            <a:ext cx="7086600" cy="1182688"/>
          </a:xfrm>
        </p:spPr>
        <p:txBody>
          <a:bodyPr/>
          <a:lstStyle/>
          <a:p>
            <a:pPr algn="ctr"/>
            <a:r>
              <a:rPr lang="ru-RU" smtClean="0"/>
              <a:t>А.С. Попов</a:t>
            </a:r>
            <a:br>
              <a:rPr lang="ru-RU" smtClean="0"/>
            </a:br>
            <a:r>
              <a:rPr lang="ru-RU" smtClean="0"/>
              <a:t>(1859 - 1906)</a:t>
            </a:r>
          </a:p>
        </p:txBody>
      </p:sp>
      <p:pic>
        <p:nvPicPr>
          <p:cNvPr id="30724" name="Picture 4" descr="поп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412875"/>
            <a:ext cx="3429000" cy="3810000"/>
          </a:xfrm>
          <a:prstGeom prst="rect">
            <a:avLst/>
          </a:prstGeom>
          <a:noFill/>
        </p:spPr>
      </p:pic>
      <p:pic>
        <p:nvPicPr>
          <p:cNvPr id="30725" name="Picture 5" descr="приемник попов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292600"/>
            <a:ext cx="2413000" cy="2201863"/>
          </a:xfrm>
          <a:prstGeom prst="rect">
            <a:avLst/>
          </a:prstGeom>
          <a:noFill/>
        </p:spPr>
      </p:pic>
      <p:pic>
        <p:nvPicPr>
          <p:cNvPr id="30726" name="Picture 6" descr="радиопередатчи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157788"/>
            <a:ext cx="1951037" cy="1420812"/>
          </a:xfrm>
          <a:prstGeom prst="rect">
            <a:avLst/>
          </a:prstGeom>
          <a:noFill/>
        </p:spPr>
      </p:pic>
      <p:pic>
        <p:nvPicPr>
          <p:cNvPr id="30727" name="Picture 7" descr="схема попов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333375"/>
            <a:ext cx="2195512" cy="2125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рак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6388" y="404813"/>
            <a:ext cx="2487612" cy="2624137"/>
          </a:xfrm>
          <a:prstGeom prst="rect">
            <a:avLst/>
          </a:prstGeom>
          <a:noFill/>
        </p:spPr>
      </p:pic>
      <p:pic>
        <p:nvPicPr>
          <p:cNvPr id="31750" name="Picture 6" descr="циолковский"/>
          <p:cNvPicPr>
            <a:picLocks noChangeAspect="1" noChangeArrowheads="1"/>
          </p:cNvPicPr>
          <p:nvPr/>
        </p:nvPicPr>
        <p:blipFill>
          <a:blip r:embed="rId3"/>
          <a:srcRect b="16583"/>
          <a:stretch>
            <a:fillRect/>
          </a:stretch>
        </p:blipFill>
        <p:spPr bwMode="auto">
          <a:xfrm>
            <a:off x="2771775" y="1125538"/>
            <a:ext cx="3159125" cy="4464050"/>
          </a:xfrm>
          <a:prstGeom prst="rect">
            <a:avLst/>
          </a:prstGeom>
          <a:noFill/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979613" y="5546725"/>
            <a:ext cx="50403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/>
              <a:t>К.Э. Циолковский (1857 - 1935)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437063"/>
            <a:ext cx="8280400" cy="1447800"/>
          </a:xfrm>
        </p:spPr>
        <p:txBody>
          <a:bodyPr/>
          <a:lstStyle/>
          <a:p>
            <a:r>
              <a:rPr lang="ru-RU" sz="3600" smtClean="0"/>
              <a:t>Интересно, когда изобрели компас, он тоже сначала не везде ловил?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057400" y="981075"/>
            <a:ext cx="7086600" cy="20161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4000" smtClean="0"/>
              <a:t>«Мыслю – значит существую»</a:t>
            </a:r>
          </a:p>
          <a:p>
            <a:pPr algn="r">
              <a:lnSpc>
                <a:spcPct val="90000"/>
              </a:lnSpc>
            </a:pPr>
            <a:r>
              <a:rPr lang="ru-RU" sz="4000" smtClean="0"/>
              <a:t>Р. Декарт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219200"/>
            <a:ext cx="7237413" cy="5089525"/>
          </a:xfrm>
        </p:spPr>
        <p:txBody>
          <a:bodyPr/>
          <a:lstStyle/>
          <a:p>
            <a:pPr algn="ctr" eaLnBrk="1" hangingPunct="1"/>
            <a:r>
              <a:rPr lang="ru-RU" sz="4400" dirty="0" smtClean="0"/>
              <a:t>«Каждый человек может сделать то, что может сделать другой»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</a:t>
            </a:r>
            <a:r>
              <a:rPr lang="ru-RU" sz="3200" smtClean="0"/>
              <a:t>Томас </a:t>
            </a:r>
            <a:r>
              <a:rPr lang="ru-RU" sz="3200" smtClean="0"/>
              <a:t>Юнг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Смешные истории из жизни великих физиков</a:t>
            </a:r>
          </a:p>
        </p:txBody>
      </p:sp>
      <p:pic>
        <p:nvPicPr>
          <p:cNvPr id="33796" name="Picture 4" descr="сме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781300"/>
            <a:ext cx="7056437" cy="338455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0-02-07_09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196975"/>
            <a:ext cx="6985000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карандаш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Слово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Каранда́ш</a:t>
            </a:r>
            <a:r>
              <a:rPr lang="ru-RU" sz="2400" dirty="0" smtClean="0"/>
              <a:t> образовано от </a:t>
            </a:r>
            <a:r>
              <a:rPr lang="ru-RU" sz="2400" dirty="0" smtClean="0">
                <a:hlinkClick r:id="rId2" tooltip="Язык тюрки"/>
              </a:rPr>
              <a:t>тюркских</a:t>
            </a:r>
            <a:r>
              <a:rPr lang="ru-RU" sz="2400" dirty="0" smtClean="0"/>
              <a:t> слов «кара» — чёрный, и «</a:t>
            </a:r>
            <a:r>
              <a:rPr lang="ru-RU" sz="2400" dirty="0" err="1" smtClean="0"/>
              <a:t>даш</a:t>
            </a:r>
            <a:r>
              <a:rPr lang="ru-RU" sz="2400" dirty="0" smtClean="0"/>
              <a:t>» — камень, означает — инструмент в виде стержня, изготавливаемого из пишущего материала (угля, графита, сухих красок и т. п.) применяемый для письма, рисования, черчения. Часто, в целях удобства, пишущий стержень карандаша вставляется в специальную оправу.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214438"/>
            <a:ext cx="47148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 rot="1824721">
            <a:off x="6199188" y="1111250"/>
            <a:ext cx="2928937" cy="857250"/>
          </a:xfrm>
        </p:spPr>
        <p:txBody>
          <a:bodyPr/>
          <a:lstStyle/>
          <a:p>
            <a:pPr algn="ctr" eaLnBrk="1" hangingPunct="1"/>
            <a:r>
              <a:rPr lang="ru-RU" smtClean="0"/>
              <a:t>кристаллы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2998788"/>
            <a:ext cx="414337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1000125"/>
            <a:ext cx="7786687" cy="852488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Анизотропия кристалла турмалина</a:t>
            </a:r>
          </a:p>
        </p:txBody>
      </p:sp>
      <p:pic>
        <p:nvPicPr>
          <p:cNvPr id="5" name="{FB578F89-A3B0-446D-8976-AF02A7D72B3D}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357313" y="1884363"/>
            <a:ext cx="6643687" cy="49831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13379" t="27539" r="25830" b="27539"/>
          <a:stretch>
            <a:fillRect/>
          </a:stretch>
        </p:blipFill>
        <p:spPr bwMode="auto">
          <a:xfrm>
            <a:off x="3857625" y="3927475"/>
            <a:ext cx="528637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4010025" y="714375"/>
            <a:ext cx="5133975" cy="1138238"/>
          </a:xfrm>
        </p:spPr>
        <p:txBody>
          <a:bodyPr/>
          <a:lstStyle/>
          <a:p>
            <a:pPr eaLnBrk="1" hangingPunct="1"/>
            <a:r>
              <a:rPr lang="ru-RU" smtClean="0"/>
              <a:t>Линзы, очки, лупа…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1714500"/>
            <a:ext cx="3886200" cy="2924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/>
          <a:srcRect l="8983" t="14844" r="24365" b="41211"/>
          <a:stretch>
            <a:fillRect/>
          </a:stretch>
        </p:blipFill>
        <p:spPr bwMode="auto">
          <a:xfrm>
            <a:off x="6715125" y="214313"/>
            <a:ext cx="2214563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1143000"/>
            <a:ext cx="7572375" cy="928688"/>
          </a:xfrm>
        </p:spPr>
        <p:txBody>
          <a:bodyPr/>
          <a:lstStyle/>
          <a:p>
            <a:pPr eaLnBrk="1" hangingPunct="1"/>
            <a:r>
              <a:rPr lang="ru-RU" sz="3600" smtClean="0"/>
              <a:t>Ход лучей в рассеивающей линзе</a:t>
            </a:r>
          </a:p>
        </p:txBody>
      </p:sp>
      <p:pic>
        <p:nvPicPr>
          <p:cNvPr id="1024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30000" contrast="18000"/>
          </a:blip>
          <a:srcRect l="13672" t="26704" r="30399" b="13635"/>
          <a:stretch>
            <a:fillRect/>
          </a:stretch>
        </p:blipFill>
        <p:spPr>
          <a:xfrm>
            <a:off x="1143000" y="2057400"/>
            <a:ext cx="6929438" cy="47434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929063" y="642938"/>
            <a:ext cx="4452937" cy="5143500"/>
          </a:xfrm>
        </p:spPr>
        <p:txBody>
          <a:bodyPr/>
          <a:lstStyle/>
          <a:p>
            <a:pPr eaLnBrk="1" hangingPunct="1"/>
            <a:r>
              <a:rPr lang="ru-RU" dirty="0" smtClean="0"/>
              <a:t>Термометр – </a:t>
            </a:r>
            <a:br>
              <a:rPr lang="ru-RU" dirty="0" smtClean="0"/>
            </a:br>
            <a:r>
              <a:rPr lang="ru-RU" dirty="0" smtClean="0"/>
              <a:t>       </a:t>
            </a:r>
            <a:r>
              <a:rPr lang="ru-RU" sz="3200" i="1" dirty="0" smtClean="0"/>
              <a:t>«измеритель </a:t>
            </a:r>
            <a:br>
              <a:rPr lang="ru-RU" sz="3200" i="1" dirty="0" smtClean="0"/>
            </a:br>
            <a:r>
              <a:rPr lang="ru-RU" sz="3200" i="1" dirty="0" smtClean="0"/>
              <a:t>          температуры»,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«</a:t>
            </a:r>
            <a:r>
              <a:rPr lang="ru-RU" sz="3200" dirty="0" err="1" smtClean="0"/>
              <a:t>термо</a:t>
            </a:r>
            <a:r>
              <a:rPr lang="ru-RU" sz="3200" dirty="0" smtClean="0"/>
              <a:t>» означает </a:t>
            </a:r>
            <a:br>
              <a:rPr lang="ru-RU" sz="3200" dirty="0" smtClean="0"/>
            </a:br>
            <a:r>
              <a:rPr lang="ru-RU" sz="3200" dirty="0" smtClean="0"/>
              <a:t>               «теплота», </a:t>
            </a:r>
            <a:br>
              <a:rPr lang="ru-RU" sz="3200" dirty="0" smtClean="0"/>
            </a:br>
            <a:r>
              <a:rPr lang="ru-RU" sz="3200" dirty="0" smtClean="0"/>
              <a:t>а «метр» - «мера»</a:t>
            </a: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1428750"/>
            <a:ext cx="1668462" cy="521493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Recommending A Strategy</Template>
  <TotalTime>350</TotalTime>
  <Words>106</Words>
  <Application>Microsoft Office PowerPoint</Application>
  <PresentationFormat>Экран (4:3)</PresentationFormat>
  <Paragraphs>22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Tahoma</vt:lpstr>
      <vt:lpstr>Wingdings</vt:lpstr>
      <vt:lpstr>Recommending A Strategy</vt:lpstr>
      <vt:lpstr>«УЧЕНЫЙ И ЕГО ИЗОБРЕТЕНИЕ»</vt:lpstr>
      <vt:lpstr>«Каждый человек может сделать то, что может сделать другой»                              Томас Юнг</vt:lpstr>
      <vt:lpstr>Презентация PowerPoint</vt:lpstr>
      <vt:lpstr>карандаш</vt:lpstr>
      <vt:lpstr>кристаллы</vt:lpstr>
      <vt:lpstr>Анизотропия кристалла турмалина</vt:lpstr>
      <vt:lpstr>Линзы, очки, лупа…</vt:lpstr>
      <vt:lpstr>Ход лучей в рассеивающей линзе</vt:lpstr>
      <vt:lpstr>Термометр –         «измеритель            температуры»,  «термо» означает                 «теплота»,  а «метр» - «мера»</vt:lpstr>
      <vt:lpstr>Андерс Цельсий </vt:lpstr>
      <vt:lpstr>Презентация PowerPoint</vt:lpstr>
      <vt:lpstr>Презентация PowerPoint</vt:lpstr>
      <vt:lpstr>Отечественные ученые</vt:lpstr>
      <vt:lpstr>И.В. Курчатов  (1903 - 1960)</vt:lpstr>
      <vt:lpstr>Н.И.Кибальчич (1853 - 1881)</vt:lpstr>
      <vt:lpstr>П.Н. Яблочков (1847 - 1894)</vt:lpstr>
      <vt:lpstr>А.С. Попов (1859 - 1906)</vt:lpstr>
      <vt:lpstr>Презентация PowerPoint</vt:lpstr>
      <vt:lpstr>Интересно, когда изобрели компас, он тоже сначала не везде ловил?</vt:lpstr>
      <vt:lpstr>Смешные истории из жизни великих физиков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«УЧЕНЫЙ И ЕГО ИЗОБРЕТЕНИЕ»</dc:title>
  <dc:creator>Admin</dc:creator>
  <cp:lastModifiedBy>Наталья</cp:lastModifiedBy>
  <cp:revision>20</cp:revision>
  <dcterms:created xsi:type="dcterms:W3CDTF">2010-02-01T07:03:29Z</dcterms:created>
  <dcterms:modified xsi:type="dcterms:W3CDTF">2022-09-09T13:52:11Z</dcterms:modified>
</cp:coreProperties>
</file>