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65" r:id="rId4"/>
    <p:sldId id="264" r:id="rId5"/>
    <p:sldId id="272" r:id="rId6"/>
    <p:sldId id="271" r:id="rId7"/>
    <p:sldId id="270" r:id="rId8"/>
    <p:sldId id="269" r:id="rId9"/>
    <p:sldId id="268" r:id="rId10"/>
    <p:sldId id="267" r:id="rId11"/>
    <p:sldId id="281" r:id="rId12"/>
    <p:sldId id="263" r:id="rId13"/>
    <p:sldId id="283" r:id="rId14"/>
    <p:sldId id="282" r:id="rId15"/>
    <p:sldId id="280" r:id="rId16"/>
    <p:sldId id="279" r:id="rId17"/>
    <p:sldId id="278" r:id="rId18"/>
    <p:sldId id="277" r:id="rId19"/>
    <p:sldId id="276" r:id="rId20"/>
    <p:sldId id="275" r:id="rId21"/>
    <p:sldId id="274" r:id="rId22"/>
    <p:sldId id="273" r:id="rId23"/>
    <p:sldId id="260" r:id="rId24"/>
    <p:sldId id="258" r:id="rId25"/>
    <p:sldId id="286" r:id="rId26"/>
    <p:sldId id="285" r:id="rId27"/>
    <p:sldId id="284" r:id="rId28"/>
    <p:sldId id="257" r:id="rId29"/>
    <p:sldId id="289" r:id="rId30"/>
    <p:sldId id="288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5627A-AD6B-4604-B849-E583AB2B77B5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EC1A9-4CAA-4748-93C4-24EE5FBC0F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5662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5627A-AD6B-4604-B849-E583AB2B77B5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EC1A9-4CAA-4748-93C4-24EE5FBC0F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7004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5627A-AD6B-4604-B849-E583AB2B77B5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EC1A9-4CAA-4748-93C4-24EE5FBC0F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2092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5627A-AD6B-4604-B849-E583AB2B77B5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EC1A9-4CAA-4748-93C4-24EE5FBC0F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039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5627A-AD6B-4604-B849-E583AB2B77B5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EC1A9-4CAA-4748-93C4-24EE5FBC0F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7567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5627A-AD6B-4604-B849-E583AB2B77B5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EC1A9-4CAA-4748-93C4-24EE5FBC0F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0304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5627A-AD6B-4604-B849-E583AB2B77B5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EC1A9-4CAA-4748-93C4-24EE5FBC0F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36441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5627A-AD6B-4604-B849-E583AB2B77B5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EC1A9-4CAA-4748-93C4-24EE5FBC0F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9414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5627A-AD6B-4604-B849-E583AB2B77B5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EC1A9-4CAA-4748-93C4-24EE5FBC0F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3810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5627A-AD6B-4604-B849-E583AB2B77B5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EC1A9-4CAA-4748-93C4-24EE5FBC0F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1911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5627A-AD6B-4604-B849-E583AB2B77B5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EC1A9-4CAA-4748-93C4-24EE5FBC0F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3728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A5627A-AD6B-4604-B849-E583AB2B77B5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EEC1A9-4CAA-4748-93C4-24EE5FBC0F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4034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veselajashkola.ru/interesno/deviantnoe-povedenie-v-shkole-i-ego-prichiny/veselajashkola.ru/interesno/deviantnoe-povedenie-v-shkole-i-ego-prichiny/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892480" cy="2520280"/>
          </a:xfrm>
        </p:spPr>
        <p:txBody>
          <a:bodyPr>
            <a:normAutofit/>
          </a:bodyPr>
          <a:lstStyle/>
          <a:p>
            <a:r>
              <a:rPr lang="ru-RU" b="1" dirty="0" smtClean="0"/>
              <a:t>Социология </a:t>
            </a:r>
            <a:r>
              <a:rPr lang="ru-RU" b="1" dirty="0" err="1" smtClean="0"/>
              <a:t>девиантного</a:t>
            </a:r>
            <a:r>
              <a:rPr lang="ru-RU" b="1" dirty="0" smtClean="0"/>
              <a:t> поведения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57751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У. </a:t>
            </a:r>
            <a:r>
              <a:rPr lang="ru-RU" dirty="0" err="1"/>
              <a:t>Шелдон</a:t>
            </a:r>
            <a:r>
              <a:rPr lang="ru-RU" dirty="0"/>
              <a:t> сделал вывод, что наиболее склонны к </a:t>
            </a:r>
            <a:r>
              <a:rPr lang="ru-RU" dirty="0" err="1"/>
              <a:t>девиантному</a:t>
            </a:r>
            <a:r>
              <a:rPr lang="ru-RU" dirty="0"/>
              <a:t> поведению, нарушению законов люди со строением </a:t>
            </a:r>
            <a:r>
              <a:rPr lang="ru-RU" b="1" i="1" dirty="0" err="1"/>
              <a:t>мезоморфов</a:t>
            </a:r>
            <a:r>
              <a:rPr lang="ru-RU" b="1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89610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Паук может быть запрограммирован на плетение паутины, </a:t>
            </a:r>
            <a:endParaRPr lang="ru-RU" dirty="0" smtClean="0"/>
          </a:p>
          <a:p>
            <a:endParaRPr lang="ru-RU" b="1" i="1" dirty="0"/>
          </a:p>
          <a:p>
            <a:r>
              <a:rPr lang="ru-RU" b="1" i="1" dirty="0" smtClean="0"/>
              <a:t>но </a:t>
            </a:r>
            <a:r>
              <a:rPr lang="ru-RU" b="1" i="1" dirty="0"/>
              <a:t>ни один человек не рождается с инстинктами взломщика или убийцы. </a:t>
            </a:r>
          </a:p>
        </p:txBody>
      </p:sp>
    </p:spTree>
    <p:extLst>
      <p:ext uri="{BB962C8B-B14F-4D97-AF65-F5344CB8AC3E}">
        <p14:creationId xmlns:p14="http://schemas.microsoft.com/office/powerpoint/2010/main" xmlns="" val="227179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/>
              <a:t>всякое поведение, которое вызывает неодобрение общественного мнения, называется </a:t>
            </a:r>
            <a:r>
              <a:rPr lang="ru-RU" sz="2800" b="1" dirty="0" err="1" smtClean="0"/>
              <a:t>девиантным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Это чрезвычайно широкий класс явлений — </a:t>
            </a:r>
            <a:r>
              <a:rPr lang="ru-RU" b="1" i="1" dirty="0"/>
              <a:t>от безбилетного проезда до вандализма. </a:t>
            </a:r>
            <a:r>
              <a:rPr lang="ru-RU" dirty="0"/>
              <a:t>При такой постановке вопроса следует говорить о формах и размерах отклонения.</a:t>
            </a:r>
          </a:p>
        </p:txBody>
      </p:sp>
    </p:spTree>
    <p:extLst>
      <p:ext uri="{BB962C8B-B14F-4D97-AF65-F5344CB8AC3E}">
        <p14:creationId xmlns:p14="http://schemas.microsoft.com/office/powerpoint/2010/main" xmlns="" val="251757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796" y="-8175"/>
            <a:ext cx="9032204" cy="6768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3374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 Контроль над ними несимметричен.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556792"/>
            <a:ext cx="813690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/>
              <a:t>Максимально одобряются отклонения национальных героев, выдающихся ученых, артистов, спортсменов, художников, писателей, политических лидеров, передовиков труда</a:t>
            </a:r>
            <a:r>
              <a:rPr lang="ru-RU" sz="2800" b="1" i="1" dirty="0" smtClean="0"/>
              <a:t>.</a:t>
            </a:r>
          </a:p>
          <a:p>
            <a:endParaRPr lang="ru-RU" sz="2800" b="1" i="1" dirty="0" smtClean="0"/>
          </a:p>
          <a:p>
            <a:r>
              <a:rPr lang="ru-RU" sz="2800" b="1" i="1" dirty="0"/>
              <a:t>Крайне не одобряется поведение террористов, предателей, преступников, </a:t>
            </a:r>
            <a:r>
              <a:rPr lang="ru-RU" sz="2800" b="1" i="1" dirty="0" smtClean="0"/>
              <a:t>бродяг</a:t>
            </a:r>
            <a:r>
              <a:rPr lang="ru-RU" sz="2800" b="1" i="1" dirty="0"/>
              <a:t>, наркоманов и т. д.</a:t>
            </a:r>
          </a:p>
          <a:p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xmlns="" val="164155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584176"/>
          </a:xfrm>
        </p:spPr>
        <p:txBody>
          <a:bodyPr>
            <a:noAutofit/>
          </a:bodyPr>
          <a:lstStyle/>
          <a:p>
            <a:r>
              <a:rPr lang="ru-RU" sz="2800" dirty="0"/>
              <a:t>Девиация значительно более широко распространена, чем свидетельствуют официальные статистические данные.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/>
          </a:bodyPr>
          <a:lstStyle/>
          <a:p>
            <a:r>
              <a:rPr lang="ru-RU" sz="2800" dirty="0"/>
              <a:t> </a:t>
            </a:r>
            <a:r>
              <a:rPr lang="ru-RU" sz="2800" b="1" i="1" dirty="0"/>
              <a:t>Общество, по сути, на 99% состоит </a:t>
            </a:r>
            <a:r>
              <a:rPr lang="ru-RU" sz="2800" b="1" i="1" dirty="0" smtClean="0"/>
              <a:t>из </a:t>
            </a:r>
            <a:r>
              <a:rPr lang="ru-RU" sz="2800" b="1" i="1" dirty="0" err="1" smtClean="0"/>
              <a:t>девиантов</a:t>
            </a:r>
            <a:r>
              <a:rPr lang="ru-RU" sz="2800" b="1" i="1" dirty="0" smtClean="0"/>
              <a:t>.</a:t>
            </a:r>
          </a:p>
          <a:p>
            <a:r>
              <a:rPr lang="ru-RU" sz="2800" b="1" i="1" dirty="0" smtClean="0"/>
              <a:t>Большая </a:t>
            </a:r>
            <a:r>
              <a:rPr lang="ru-RU" sz="2800" b="1" i="1" dirty="0"/>
              <a:t>часть их - умеренные </a:t>
            </a:r>
            <a:r>
              <a:rPr lang="ru-RU" sz="2800" b="1" i="1" dirty="0" err="1"/>
              <a:t>девианты</a:t>
            </a:r>
            <a:r>
              <a:rPr lang="ru-RU" sz="2800" b="1" i="1" dirty="0" smtClean="0"/>
              <a:t>.</a:t>
            </a:r>
          </a:p>
          <a:p>
            <a:r>
              <a:rPr lang="ru-RU" sz="2800" b="1" i="1" dirty="0"/>
              <a:t>по подсчетам социологов, 30% членов общества составляют ярко выраженные </a:t>
            </a:r>
            <a:r>
              <a:rPr lang="ru-RU" sz="2800" b="1" i="1" dirty="0" err="1"/>
              <a:t>девианты</a:t>
            </a:r>
            <a:r>
              <a:rPr lang="ru-RU" sz="2800" b="1" i="1" dirty="0"/>
              <a:t> с негативным или позитивным отклонением</a:t>
            </a:r>
          </a:p>
        </p:txBody>
      </p:sp>
    </p:spTree>
    <p:extLst>
      <p:ext uri="{BB962C8B-B14F-4D97-AF65-F5344CB8AC3E}">
        <p14:creationId xmlns:p14="http://schemas.microsoft.com/office/powerpoint/2010/main" xmlns="" val="260011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08918"/>
          </a:xfrm>
        </p:spPr>
        <p:txBody>
          <a:bodyPr>
            <a:noAutofit/>
          </a:bodyPr>
          <a:lstStyle/>
          <a:p>
            <a:r>
              <a:rPr lang="ru-RU" sz="2800" dirty="0"/>
              <a:t>Многие поступки не подпадают под нормы и в месте с тем не являются отклонениями от них просто потому, что они лежат в сфере отношений, не регулируемых конкретными нормами (процесс художественного или научного творчества).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>
            <a:normAutofit/>
          </a:bodyPr>
          <a:lstStyle/>
          <a:p>
            <a:r>
              <a:rPr lang="ru-RU" sz="2800" b="1" i="1" dirty="0"/>
              <a:t>одно и то же противоречие </a:t>
            </a:r>
            <a:r>
              <a:rPr lang="ru-RU" sz="2800" b="1" i="1" dirty="0" smtClean="0"/>
              <a:t> может </a:t>
            </a:r>
            <a:r>
              <a:rPr lang="ru-RU" sz="2800" b="1" i="1" dirty="0"/>
              <a:t>лежать в основе как социально не желаемых форм поведения (преступность, алкоголизм, самоубийство и т.д.), </a:t>
            </a:r>
            <a:endParaRPr lang="ru-RU" sz="2800" b="1" i="1" dirty="0" smtClean="0"/>
          </a:p>
          <a:p>
            <a:r>
              <a:rPr lang="ru-RU" sz="2800" b="1" i="1" dirty="0" smtClean="0"/>
              <a:t>так </a:t>
            </a:r>
            <a:r>
              <a:rPr lang="ru-RU" sz="2800" b="1" i="1" dirty="0"/>
              <a:t>и социально одобряемых (познавательная активность, творчество, бытовая активность и т. д.).</a:t>
            </a:r>
          </a:p>
        </p:txBody>
      </p:sp>
    </p:spTree>
    <p:extLst>
      <p:ext uri="{BB962C8B-B14F-4D97-AF65-F5344CB8AC3E}">
        <p14:creationId xmlns:p14="http://schemas.microsoft.com/office/powerpoint/2010/main" xmlns="" val="281102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628800"/>
            <a:ext cx="7416824" cy="4464496"/>
          </a:xfrm>
        </p:spPr>
        <p:txBody>
          <a:bodyPr>
            <a:normAutofit fontScale="92500"/>
          </a:bodyPr>
          <a:lstStyle/>
          <a:p>
            <a:r>
              <a:rPr lang="ru-RU" dirty="0"/>
              <a:t>Единственный способ как-то изменить сложившееся положение – улучшить жизнь, </a:t>
            </a:r>
            <a:r>
              <a:rPr lang="ru-RU" sz="3900" b="1" dirty="0" smtClean="0"/>
              <a:t>помочь ребёнку преодолеть </a:t>
            </a:r>
            <a:r>
              <a:rPr lang="ru-RU" sz="3900" b="1" dirty="0"/>
              <a:t>их проблемы </a:t>
            </a:r>
            <a:r>
              <a:rPr lang="ru-RU" dirty="0"/>
              <a:t>для этого и создаются теперь социальные службы и другие организации. Но если их деятельность </a:t>
            </a:r>
            <a:r>
              <a:rPr lang="ru-RU" b="1" dirty="0"/>
              <a:t>не будет поддерживаться г</a:t>
            </a:r>
            <a:r>
              <a:rPr lang="ru-RU" dirty="0"/>
              <a:t>осударством рост преступности, наркомании, алкоголизма и т. д. будет только расти.</a:t>
            </a:r>
          </a:p>
        </p:txBody>
      </p:sp>
    </p:spTree>
    <p:extLst>
      <p:ext uri="{BB962C8B-B14F-4D97-AF65-F5344CB8AC3E}">
        <p14:creationId xmlns:p14="http://schemas.microsoft.com/office/powerpoint/2010/main" xmlns="" val="247104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/>
              <a:t>Существенное влияние на распространенность </a:t>
            </a:r>
            <a:r>
              <a:rPr lang="ru-RU" sz="2800" b="1" dirty="0" err="1"/>
              <a:t>девиантного</a:t>
            </a:r>
            <a:r>
              <a:rPr lang="ru-RU" sz="2800" b="1" dirty="0"/>
              <a:t> поведения оказывает морально-этической фактор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352928" cy="4752528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Молодежи приходится вырабатывать взгляды на жизнь в обстановке моральной вседозволенности так называемого «периода первоначального накопления капитала», когда экономическая жизнь общества больше похожа не на рынок, а на базар, где все продается и покупается, где торговля телом и даже жизнью (своей и чужой) считается рядовым событием. </a:t>
            </a:r>
            <a:r>
              <a:rPr lang="ru-RU" b="1" dirty="0"/>
              <a:t>В этих обстоятельствах многие люди склонны либо оправдывать </a:t>
            </a:r>
            <a:r>
              <a:rPr lang="ru-RU" dirty="0"/>
              <a:t>отступление в отдельных случаях от общепризнанных правовых и нравственных норм поведения, либо проявлять к этому </a:t>
            </a:r>
            <a:r>
              <a:rPr lang="ru-RU" dirty="0" smtClean="0"/>
              <a:t>безразличие. </a:t>
            </a:r>
            <a:r>
              <a:rPr lang="ru-RU" b="1" dirty="0" smtClean="0"/>
              <a:t>«Не мы такие , жизнь такая»</a:t>
            </a:r>
          </a:p>
          <a:p>
            <a:endParaRPr lang="ru-RU" b="1" dirty="0" smtClean="0"/>
          </a:p>
          <a:p>
            <a:r>
              <a:rPr lang="ru-RU" dirty="0" smtClean="0"/>
              <a:t> </a:t>
            </a:r>
            <a:r>
              <a:rPr lang="ru-RU" b="1" dirty="0"/>
              <a:t>Морально-этический фактор </a:t>
            </a:r>
            <a:r>
              <a:rPr lang="ru-RU" b="1" dirty="0" err="1"/>
              <a:t>девиантного</a:t>
            </a:r>
            <a:r>
              <a:rPr lang="ru-RU" b="1" dirty="0"/>
              <a:t> поведения выражается в низком морально-нравственном уровне общества, </a:t>
            </a:r>
            <a:r>
              <a:rPr lang="ru-RU" b="1" dirty="0" err="1"/>
              <a:t>бездуховности</a:t>
            </a:r>
            <a:r>
              <a:rPr lang="ru-RU" b="1" dirty="0"/>
              <a:t>, психологии вещизма и отчуждении личности.</a:t>
            </a:r>
            <a:r>
              <a:rPr lang="ru-RU" dirty="0"/>
              <a:t> </a:t>
            </a:r>
            <a:r>
              <a:rPr lang="ru-RU" dirty="0" smtClean="0"/>
              <a:t>Деградация </a:t>
            </a:r>
            <a:r>
              <a:rPr lang="ru-RU" dirty="0"/>
              <a:t>и падение нравов находят свое выражение в массовой алкоголизации, бродяжничестве, распространении наркомании, «продажной </a:t>
            </a:r>
            <a:r>
              <a:rPr lang="ru-RU" dirty="0" smtClean="0"/>
              <a:t>любви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9890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sz="3600" b="1" i="1" dirty="0"/>
              <a:t>Окружающая </a:t>
            </a:r>
            <a:r>
              <a:rPr lang="ru-RU" sz="3600" b="1" i="1" dirty="0" smtClean="0"/>
              <a:t>среда нейтрально </a:t>
            </a:r>
            <a:r>
              <a:rPr lang="ru-RU" sz="3600" b="1" i="1" dirty="0"/>
              <a:t>благосклонно относится к </a:t>
            </a:r>
            <a:r>
              <a:rPr lang="ru-RU" sz="3600" b="1" i="1" dirty="0" err="1"/>
              <a:t>девиантному</a:t>
            </a:r>
            <a:r>
              <a:rPr lang="ru-RU" sz="3600" b="1" i="1" dirty="0"/>
              <a:t> поведению</a:t>
            </a:r>
            <a:r>
              <a:rPr lang="ru-RU" sz="3600" dirty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социологический </a:t>
            </a:r>
            <a:r>
              <a:rPr lang="ru-RU" sz="2800" dirty="0"/>
              <a:t>портрет правонарушителей показал, что 60,6% хотели бы самоутвердиться и иметь необходимое для нормальной жизни, но </a:t>
            </a:r>
            <a:r>
              <a:rPr lang="ru-RU" sz="2800" b="1" dirty="0"/>
              <a:t>38,2% </a:t>
            </a:r>
            <a:r>
              <a:rPr lang="ru-RU" sz="2800" dirty="0"/>
              <a:t>респондентов готовы достичь этого благополучия </a:t>
            </a:r>
            <a:r>
              <a:rPr lang="ru-RU" sz="2800" b="1" dirty="0"/>
              <a:t>преступным</a:t>
            </a:r>
            <a:r>
              <a:rPr lang="ru-RU" sz="2800" dirty="0"/>
              <a:t> </a:t>
            </a:r>
            <a:r>
              <a:rPr lang="ru-RU" sz="2800" dirty="0" smtClean="0"/>
              <a:t>путем</a:t>
            </a:r>
            <a:endParaRPr lang="ru-RU" sz="2800" dirty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420645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440159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Любое общество не может нормально функционировать без разработанной и принятой большинством системы норм и правил.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136338"/>
            <a:ext cx="5886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Поведение </a:t>
            </a:r>
            <a:r>
              <a:rPr lang="ru-RU" dirty="0"/>
              <a:t>людей практически в любом обществе направляется таким образом, что основная часть социальных ролей исполняются ими бессознательно, естественно, в силу привычек, обычаев, традиций и предпочтений.</a:t>
            </a:r>
          </a:p>
        </p:txBody>
      </p:sp>
    </p:spTree>
    <p:extLst>
      <p:ext uri="{BB962C8B-B14F-4D97-AF65-F5344CB8AC3E}">
        <p14:creationId xmlns:p14="http://schemas.microsoft.com/office/powerpoint/2010/main" xmlns="" val="322068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964488" cy="792088"/>
          </a:xfrm>
        </p:spPr>
        <p:txBody>
          <a:bodyPr>
            <a:normAutofit fontScale="90000"/>
          </a:bodyPr>
          <a:lstStyle/>
          <a:p>
            <a:r>
              <a:rPr lang="ru-RU" sz="2800" b="1" dirty="0"/>
              <a:t>Немаловажным фактором усиления </a:t>
            </a:r>
            <a:r>
              <a:rPr lang="ru-RU" sz="2800" b="1" dirty="0" err="1"/>
              <a:t>девиантного</a:t>
            </a:r>
            <a:r>
              <a:rPr lang="ru-RU" sz="2800" b="1" dirty="0"/>
              <a:t> поведения выступают правовой нигилизм, пренебрежительное отношение к закону, правоохранительным органам и их представителям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44824"/>
            <a:ext cx="8435280" cy="4281339"/>
          </a:xfrm>
        </p:spPr>
        <p:txBody>
          <a:bodyPr>
            <a:normAutofit/>
          </a:bodyPr>
          <a:lstStyle/>
          <a:p>
            <a:r>
              <a:rPr lang="ru-RU" sz="2400" dirty="0"/>
              <a:t>К </a:t>
            </a:r>
            <a:r>
              <a:rPr lang="ru-RU" sz="2400" dirty="0" err="1"/>
              <a:t>микросоциальным</a:t>
            </a:r>
            <a:r>
              <a:rPr lang="ru-RU" sz="2400" dirty="0"/>
              <a:t> факторам обычно относят три </a:t>
            </a:r>
            <a:r>
              <a:rPr lang="ru-RU" sz="2400" u="sng" dirty="0"/>
              <a:t>основные сферы жизнедеятельности  подростка и юноши</a:t>
            </a:r>
            <a:r>
              <a:rPr lang="ru-RU" sz="2400" dirty="0"/>
              <a:t>: </a:t>
            </a:r>
          </a:p>
          <a:p>
            <a:r>
              <a:rPr lang="ru-RU" sz="2400" dirty="0" smtClean="0"/>
              <a:t>семью,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школу </a:t>
            </a:r>
            <a:endParaRPr lang="ru-RU" sz="2400" dirty="0" smtClean="0"/>
          </a:p>
          <a:p>
            <a:r>
              <a:rPr lang="ru-RU" sz="2400" dirty="0" smtClean="0"/>
              <a:t>и </a:t>
            </a:r>
            <a:r>
              <a:rPr lang="ru-RU" sz="2400" dirty="0" err="1"/>
              <a:t>референтную</a:t>
            </a:r>
            <a:r>
              <a:rPr lang="ru-RU" sz="2400" dirty="0"/>
              <a:t> группу сверстников</a:t>
            </a:r>
            <a:r>
              <a:rPr lang="ru-RU" sz="2400" dirty="0" smtClean="0"/>
              <a:t>,</a:t>
            </a:r>
          </a:p>
          <a:p>
            <a:pPr marL="0" indent="0">
              <a:buNone/>
            </a:pPr>
            <a:r>
              <a:rPr lang="ru-RU" sz="2400" dirty="0" smtClean="0"/>
              <a:t> </a:t>
            </a:r>
            <a:r>
              <a:rPr lang="ru-RU" sz="2400" dirty="0"/>
              <a:t>к которым на определенном возрастном этапе прибавляются армия, место </a:t>
            </a:r>
            <a:r>
              <a:rPr lang="ru-RU" sz="2400" dirty="0" smtClean="0"/>
              <a:t>работы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43219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464496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В сфере семейного воспитания неблагоприятным фактором могут быть такие стили воспитания как </a:t>
            </a:r>
            <a:r>
              <a:rPr lang="ru-RU" b="1" dirty="0" err="1"/>
              <a:t>гиперопека</a:t>
            </a:r>
            <a:r>
              <a:rPr lang="ru-RU" b="1" dirty="0"/>
              <a:t> и </a:t>
            </a:r>
            <a:r>
              <a:rPr lang="ru-RU" b="1" dirty="0" err="1"/>
              <a:t>гипоопека</a:t>
            </a:r>
            <a:r>
              <a:rPr lang="ru-RU" dirty="0"/>
              <a:t>, характерными признаками которых в первом случае выступает избыток, чрезмерность внимания к воспитуемому, во втором - его недостаточность. В семье могут формироваться два типа </a:t>
            </a:r>
            <a:r>
              <a:rPr lang="ru-RU" dirty="0" err="1"/>
              <a:t>делинквентности</a:t>
            </a:r>
            <a:r>
              <a:rPr lang="ru-RU" dirty="0"/>
              <a:t> – агрессивно-защитный и оппозиционный. </a:t>
            </a:r>
            <a:endParaRPr lang="ru-RU" dirty="0" smtClean="0"/>
          </a:p>
          <a:p>
            <a:r>
              <a:rPr lang="ru-RU" dirty="0" smtClean="0"/>
              <a:t>Первый </a:t>
            </a:r>
            <a:r>
              <a:rPr lang="ru-RU" dirty="0"/>
              <a:t>формируется в обстановке эмоционального </a:t>
            </a:r>
            <a:r>
              <a:rPr lang="ru-RU" b="1" dirty="0"/>
              <a:t>отвержения в семье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а </a:t>
            </a:r>
            <a:r>
              <a:rPr lang="ru-RU" dirty="0"/>
              <a:t>второй - при воспитании по типу </a:t>
            </a:r>
            <a:r>
              <a:rPr lang="ru-RU" b="1" dirty="0"/>
              <a:t>«кумира семьи».</a:t>
            </a:r>
          </a:p>
        </p:txBody>
      </p:sp>
    </p:spTree>
    <p:extLst>
      <p:ext uri="{BB962C8B-B14F-4D97-AF65-F5344CB8AC3E}">
        <p14:creationId xmlns:p14="http://schemas.microsoft.com/office/powerpoint/2010/main" xmlns="" val="69170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368152"/>
          </a:xfrm>
        </p:spPr>
        <p:txBody>
          <a:bodyPr>
            <a:noAutofit/>
          </a:bodyPr>
          <a:lstStyle/>
          <a:p>
            <a:r>
              <a:rPr lang="ru-RU" sz="2400" b="1" dirty="0"/>
              <a:t>Агрессивно-защитный тип </a:t>
            </a:r>
            <a:r>
              <a:rPr lang="ru-RU" sz="2400" b="1" dirty="0" err="1"/>
              <a:t>делинквентности</a:t>
            </a:r>
            <a:r>
              <a:rPr lang="ru-RU" sz="2400" b="1" dirty="0"/>
              <a:t> характеризует молодых людей, отличающихся особенно трудным, агрессивным характером: они драчливы, враждебны, конфликтны, неуступчивы, являются дезорганизаторами дисциплины, склонны к грубым хулиганским выходкам, к ранней алкоголизации.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>
            <a:normAutofit/>
          </a:bodyPr>
          <a:lstStyle/>
          <a:p>
            <a:r>
              <a:rPr lang="ru-RU" sz="2400" dirty="0"/>
              <a:t>Оппозиционный тип </a:t>
            </a:r>
            <a:r>
              <a:rPr lang="ru-RU" sz="2400" dirty="0" err="1"/>
              <a:t>делинквентности</a:t>
            </a:r>
            <a:r>
              <a:rPr lang="ru-RU" sz="2400" dirty="0"/>
              <a:t> характерен наличием  у ребенка превратных   представлений о себе,   о   своих   правах   и   обязанностях,   упрямства,   повышенной   обидчивости,     конфликтности в отношениях с окружающими, стремлении выделиться, показать себя, командовать, демонстративным отвержением общепринятых ценностей.</a:t>
            </a:r>
          </a:p>
        </p:txBody>
      </p:sp>
    </p:spTree>
    <p:extLst>
      <p:ext uri="{BB962C8B-B14F-4D97-AF65-F5344CB8AC3E}">
        <p14:creationId xmlns:p14="http://schemas.microsoft.com/office/powerpoint/2010/main" xmlns="" val="158675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7"/>
            <a:ext cx="8229600" cy="504056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Недостатками </a:t>
            </a:r>
            <a:r>
              <a:rPr lang="ru-RU" dirty="0"/>
              <a:t>воспитательного процесса в школе, </a:t>
            </a:r>
            <a:r>
              <a:rPr lang="ru-RU" b="1" dirty="0"/>
              <a:t>усугубляющими или порождающими девиации в поведении учащихся, </a:t>
            </a:r>
            <a:r>
              <a:rPr lang="ru-RU" dirty="0"/>
              <a:t>считаются так называемые </a:t>
            </a:r>
            <a:endParaRPr lang="ru-RU" dirty="0" smtClean="0"/>
          </a:p>
          <a:p>
            <a:r>
              <a:rPr lang="ru-RU" b="1" dirty="0" err="1" smtClean="0"/>
              <a:t>дидактогении</a:t>
            </a:r>
            <a:r>
              <a:rPr lang="ru-RU" dirty="0" smtClean="0"/>
              <a:t> </a:t>
            </a:r>
            <a:r>
              <a:rPr lang="ru-RU" dirty="0"/>
              <a:t>(изменения в психике и поведении ученика под влиянием ошибок учителя, воспитателя), являющиеся </a:t>
            </a:r>
            <a:r>
              <a:rPr lang="ru-RU" b="1" dirty="0"/>
              <a:t>результатом </a:t>
            </a:r>
            <a:r>
              <a:rPr lang="ru-RU" b="1" dirty="0" smtClean="0"/>
              <a:t>недостаточной психологической</a:t>
            </a:r>
            <a:r>
              <a:rPr lang="ru-RU" b="1" dirty="0"/>
              <a:t>  грамотности</a:t>
            </a:r>
            <a:r>
              <a:rPr lang="ru-RU" dirty="0"/>
              <a:t>  и  </a:t>
            </a:r>
            <a:r>
              <a:rPr lang="ru-RU" dirty="0" err="1"/>
              <a:t>непроработанности</a:t>
            </a:r>
            <a:r>
              <a:rPr lang="ru-RU" dirty="0"/>
              <a:t>  личностных  проблем  учителями; </a:t>
            </a:r>
            <a:endParaRPr lang="ru-RU" dirty="0" smtClean="0"/>
          </a:p>
          <a:p>
            <a:r>
              <a:rPr lang="ru-RU" dirty="0" smtClean="0"/>
              <a:t>к </a:t>
            </a:r>
            <a:r>
              <a:rPr lang="ru-RU" dirty="0"/>
              <a:t>негативным воздействиям </a:t>
            </a:r>
            <a:r>
              <a:rPr lang="ru-RU" dirty="0" err="1"/>
              <a:t>референтной</a:t>
            </a:r>
            <a:r>
              <a:rPr lang="ru-RU" dirty="0"/>
              <a:t> группы сверстников обычно </a:t>
            </a:r>
            <a:r>
              <a:rPr lang="ru-RU" b="1" dirty="0"/>
              <a:t>причисляют особенности досуговой деятельности, бесцельное времяпровождение и др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Склонные к девиации подростки и юноши, как правило, образуют относительно замкнутую, обособленную от других сверстников группу, что создает благоприятные условия для закрепления в их личности сознательно антиобщественных установок, в том числе и преступных. </a:t>
            </a:r>
          </a:p>
        </p:txBody>
      </p:sp>
    </p:spTree>
    <p:extLst>
      <p:ext uri="{BB962C8B-B14F-4D97-AF65-F5344CB8AC3E}">
        <p14:creationId xmlns:p14="http://schemas.microsoft.com/office/powerpoint/2010/main" xmlns="" val="356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Искривление сознания ребёнка – монолог из музыкальной школы – отношение к педагогам, ружья, мат, агрессия – 6 класс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90555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Генезис </a:t>
            </a:r>
            <a:r>
              <a:rPr lang="ru-RU" sz="2800" b="1" dirty="0"/>
              <a:t>девиации на индивидуальном уровне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На этом уровне наиболее общей причиной   </a:t>
            </a:r>
            <a:r>
              <a:rPr lang="ru-RU" dirty="0" err="1"/>
              <a:t>девиантного</a:t>
            </a:r>
            <a:r>
              <a:rPr lang="ru-RU" dirty="0"/>
              <a:t> поведения   служит   </a:t>
            </a:r>
            <a:r>
              <a:rPr lang="ru-RU" dirty="0" smtClean="0"/>
              <a:t>так называемая</a:t>
            </a:r>
            <a:r>
              <a:rPr lang="ru-RU" dirty="0"/>
              <a:t> «социальная неустроенность» как </a:t>
            </a:r>
            <a:r>
              <a:rPr lang="ru-RU" b="1" dirty="0"/>
              <a:t>результат несоответствия объективных свойств индивида </a:t>
            </a:r>
            <a:r>
              <a:rPr lang="ru-RU" dirty="0"/>
              <a:t>(включая его задатки, способности, а также свойства, приобретенные в процессе социализации) </a:t>
            </a:r>
            <a:r>
              <a:rPr lang="ru-RU" b="1" dirty="0"/>
              <a:t>требованиям занимаемой им позиции </a:t>
            </a:r>
            <a:r>
              <a:rPr lang="ru-RU" dirty="0"/>
              <a:t>в системе общественных отношений.</a:t>
            </a:r>
          </a:p>
        </p:txBody>
      </p:sp>
    </p:spTree>
    <p:extLst>
      <p:ext uri="{BB962C8B-B14F-4D97-AF65-F5344CB8AC3E}">
        <p14:creationId xmlns:p14="http://schemas.microsoft.com/office/powerpoint/2010/main" xmlns="" val="313925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656184"/>
          </a:xfrm>
        </p:spPr>
        <p:txBody>
          <a:bodyPr>
            <a:noAutofit/>
          </a:bodyPr>
          <a:lstStyle/>
          <a:p>
            <a:r>
              <a:rPr lang="ru-RU" sz="2400" b="1" dirty="0"/>
              <a:t>Анализ концепций </a:t>
            </a:r>
            <a:r>
              <a:rPr lang="ru-RU" sz="2400" b="1" dirty="0" err="1"/>
              <a:t>девиантного</a:t>
            </a:r>
            <a:r>
              <a:rPr lang="ru-RU" sz="2400" b="1" dirty="0"/>
              <a:t> поведения в США и Великобритании показал, что в причинах </a:t>
            </a:r>
            <a:r>
              <a:rPr lang="ru-RU" sz="2400" b="1" dirty="0" err="1"/>
              <a:t>девиантности</a:t>
            </a:r>
            <a:r>
              <a:rPr lang="ru-RU" sz="2400" b="1" dirty="0"/>
              <a:t> в </a:t>
            </a:r>
            <a:r>
              <a:rPr lang="ru-RU" sz="2400" b="1" dirty="0" smtClean="0"/>
              <a:t>России и </a:t>
            </a:r>
            <a:r>
              <a:rPr lang="ru-RU" sz="2400" b="1" dirty="0"/>
              <a:t>западных странах много общего. Мы как будто дублируем все негативные процессы и явления, которые были или есть на Западе, но с некоторым опозданием</a:t>
            </a:r>
            <a:r>
              <a:rPr lang="ru-RU" sz="2400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>
            <a:normAutofit/>
          </a:bodyPr>
          <a:lstStyle/>
          <a:p>
            <a:r>
              <a:rPr lang="ru-RU" sz="2400" b="1" dirty="0"/>
              <a:t>   </a:t>
            </a:r>
            <a:r>
              <a:rPr lang="ru-RU" sz="2400" dirty="0" smtClean="0"/>
              <a:t>Основной</a:t>
            </a:r>
            <a:r>
              <a:rPr lang="ru-RU" sz="2400" dirty="0"/>
              <a:t>    путь    устранения   </a:t>
            </a:r>
            <a:r>
              <a:rPr lang="ru-RU" sz="2400" dirty="0" smtClean="0"/>
              <a:t>дефектов</a:t>
            </a:r>
            <a:r>
              <a:rPr lang="ru-RU" sz="2400" dirty="0"/>
              <a:t> </a:t>
            </a:r>
            <a:r>
              <a:rPr lang="ru-RU" sz="2400" dirty="0" smtClean="0"/>
              <a:t> </a:t>
            </a:r>
            <a:r>
              <a:rPr lang="ru-RU" sz="2400" dirty="0"/>
              <a:t>социализации    </a:t>
            </a:r>
            <a:r>
              <a:rPr lang="ru-RU" sz="2400" dirty="0" err="1"/>
              <a:t>девиантов</a:t>
            </a:r>
            <a:r>
              <a:rPr lang="ru-RU" sz="2400" dirty="0"/>
              <a:t>  заключен в многообразии форм интеграции основных социальных институтов, направленных на координацию всех усилий и создание специальных социально-педагогических условий с целью более успешного формирования социальных навыков у подрастающего поколения</a:t>
            </a:r>
            <a:r>
              <a:rPr lang="ru-RU" sz="2400" b="1" dirty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76752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796950"/>
          </a:xfrm>
        </p:spPr>
        <p:txBody>
          <a:bodyPr>
            <a:noAutofit/>
          </a:bodyPr>
          <a:lstStyle/>
          <a:p>
            <a:r>
              <a:rPr lang="ru-RU" sz="2400" b="1" dirty="0"/>
              <a:t>В современной педагогике традиционно </a:t>
            </a:r>
            <a:r>
              <a:rPr lang="ru-RU" sz="2400" b="1" dirty="0" smtClean="0"/>
              <a:t>существуют способы: </a:t>
            </a:r>
            <a:r>
              <a:rPr lang="ru-RU" sz="2400" b="1" dirty="0"/>
              <a:t>социально психологическая </a:t>
            </a:r>
            <a:r>
              <a:rPr lang="ru-RU" sz="2400" b="1" dirty="0" smtClean="0"/>
              <a:t>реабилитация и </a:t>
            </a:r>
            <a:r>
              <a:rPr lang="ru-RU" sz="2400" b="1" dirty="0"/>
              <a:t>психолого-педагогическое сопровождение. Остановимся на каждой поподробнее.... 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 lnSpcReduction="10000"/>
          </a:bodyPr>
          <a:lstStyle/>
          <a:p>
            <a:r>
              <a:rPr lang="ru-RU" sz="1800" b="1" dirty="0"/>
              <a:t>Т</a:t>
            </a:r>
            <a:r>
              <a:rPr lang="ru-RU" sz="1800" b="1" dirty="0" smtClean="0"/>
              <a:t>ехнология </a:t>
            </a:r>
            <a:r>
              <a:rPr lang="ru-RU" sz="1800" b="1" dirty="0"/>
              <a:t>социально-психологической профилактики включает в себя предупреждение и/или устранение основных условий, </a:t>
            </a:r>
            <a:r>
              <a:rPr lang="ru-RU" sz="1800" dirty="0"/>
              <a:t>вызывающие различные отклонения в поведении молодых людей социального характера.... </a:t>
            </a:r>
            <a:endParaRPr lang="ru-RU" sz="1800" dirty="0" smtClean="0"/>
          </a:p>
          <a:p>
            <a:pPr marL="0" indent="0">
              <a:buNone/>
            </a:pPr>
            <a:endParaRPr lang="ru-RU" sz="1800" dirty="0" smtClean="0"/>
          </a:p>
          <a:p>
            <a:r>
              <a:rPr lang="ru-RU" sz="1800" b="1" dirty="0"/>
              <a:t>Психолого-педагогическое сопровождение – это, в отличие от первой технологии, индивидуальная работа </a:t>
            </a:r>
            <a:r>
              <a:rPr lang="ru-RU" sz="1800" dirty="0"/>
              <a:t>с проблемным учеником, которая направлена на сбор первичной информации для формулирования проблемы, психологическое исследование, разработку инструкций для подростка, его близких, классного преподавателя, администрации школы.... </a:t>
            </a: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83786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>
            <a:normAutofit fontScale="90000"/>
          </a:bodyPr>
          <a:lstStyle/>
          <a:p>
            <a:r>
              <a:rPr lang="ru-RU" sz="2800" b="1" dirty="0"/>
              <a:t>При общении с проблемным ребенком нужно придерживаться следующих рекомендаций:... 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>
                <a:hlinkClick r:id="rId2"/>
              </a:rPr>
              <a:t>/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Предъявляйте ребенку требования по его возможностям; Принимайте его со всеми минусами и плюсами; Выделяйте значимость ребенка в выполняемой задаче путем приобщения в совместную </a:t>
            </a:r>
            <a:r>
              <a:rPr lang="ru-RU" sz="2000" dirty="0" err="1"/>
              <a:t>деятельность;Не</a:t>
            </a:r>
            <a:r>
              <a:rPr lang="ru-RU" sz="2000" dirty="0"/>
              <a:t> обращайте внимание других на мелкие проявления агрессии со стороны ребенка.... </a:t>
            </a:r>
            <a:endParaRPr lang="ru-RU" sz="2000" dirty="0" smtClean="0"/>
          </a:p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Побороть </a:t>
            </a:r>
            <a:r>
              <a:rPr lang="ru-RU" sz="2000" dirty="0"/>
              <a:t>проблемы поведения в школе у ребенка можно только терпением, объяснением и поощрением (почаще искренне хвалите своего воспитанника, тогда он будет стараться для того, чтобы очередной раз похвалили) ....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211202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 случае, если проблемы с поведением возникли у ученика с</a:t>
            </a:r>
            <a:r>
              <a:rPr lang="ru-RU" dirty="0" smtClean="0"/>
              <a:t>ледует </a:t>
            </a:r>
            <a:r>
              <a:rPr lang="ru-RU" dirty="0"/>
              <a:t>уделять больше времени и внимания такому </a:t>
            </a:r>
            <a:r>
              <a:rPr lang="ru-RU" dirty="0" err="1"/>
              <a:t>ребенку;Относитесь</a:t>
            </a:r>
            <a:r>
              <a:rPr lang="ru-RU" dirty="0"/>
              <a:t> к его </a:t>
            </a:r>
            <a:r>
              <a:rPr lang="ru-RU" dirty="0" smtClean="0"/>
              <a:t>проблемам(даже </a:t>
            </a:r>
            <a:r>
              <a:rPr lang="ru-RU" dirty="0"/>
              <a:t>если они кажутся необоснованными и смешными) с пониманием, и уж тем более, не стоит смеяться над ним;</a:t>
            </a:r>
          </a:p>
        </p:txBody>
      </p:sp>
    </p:spTree>
    <p:extLst>
      <p:ext uri="{BB962C8B-B14F-4D97-AF65-F5344CB8AC3E}">
        <p14:creationId xmlns:p14="http://schemas.microsoft.com/office/powerpoint/2010/main" xmlns="" val="183846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872208"/>
          </a:xfrm>
        </p:spPr>
        <p:txBody>
          <a:bodyPr>
            <a:normAutofit fontScale="90000"/>
          </a:bodyPr>
          <a:lstStyle/>
          <a:p>
            <a:r>
              <a:rPr lang="ru-RU" sz="2800" i="1" dirty="0" smtClean="0"/>
              <a:t>Каждый человек включен в самые различные социальные группы: семья, учебный или производственный коллектив, соседское сообщество, круг друзей и товарищей по совместным увлечениям</a:t>
            </a:r>
            <a:br>
              <a:rPr lang="ru-RU" sz="2800" i="1" dirty="0" smtClean="0"/>
            </a:b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443840"/>
            <a:ext cx="669674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dirty="0" smtClean="0"/>
          </a:p>
          <a:p>
            <a:endParaRPr lang="ru-RU" i="1" dirty="0"/>
          </a:p>
          <a:p>
            <a:endParaRPr lang="ru-RU" i="1" dirty="0" smtClean="0"/>
          </a:p>
          <a:p>
            <a:endParaRPr lang="ru-RU" i="1" dirty="0"/>
          </a:p>
          <a:p>
            <a:endParaRPr lang="ru-RU" i="1" dirty="0" smtClean="0"/>
          </a:p>
          <a:p>
            <a:endParaRPr lang="ru-RU" i="1" dirty="0"/>
          </a:p>
          <a:p>
            <a:endParaRPr lang="ru-RU" i="1" dirty="0" smtClean="0"/>
          </a:p>
          <a:p>
            <a:r>
              <a:rPr lang="ru-RU" i="1" dirty="0"/>
              <a:t> </a:t>
            </a:r>
            <a:r>
              <a:rPr lang="ru-RU" dirty="0"/>
              <a:t>Необходимым условием принадлежности индивида к той или иной социальной группе является соблюдение им определенных культурных норм, принятых этой группой и составляющих своего рода кодекс поведения. В зависимости от важности нарушаемой нормы возможны различные реакции по отношению к нарушителю. Вплоть до изгнания из группы.</a:t>
            </a:r>
          </a:p>
        </p:txBody>
      </p:sp>
    </p:spTree>
    <p:extLst>
      <p:ext uri="{BB962C8B-B14F-4D97-AF65-F5344CB8AC3E}">
        <p14:creationId xmlns:p14="http://schemas.microsoft.com/office/powerpoint/2010/main" xmlns="" val="83739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Если проблема в том, что ученик постоянно обманывает, следуйте нижеприведенным правилам: Необходимо поощрять, одобрять, хвалить </a:t>
            </a:r>
            <a:r>
              <a:rPr lang="ru-RU" b="1" dirty="0"/>
              <a:t>ребенка за хорошие поступки; </a:t>
            </a:r>
            <a:r>
              <a:rPr lang="ru-RU" dirty="0"/>
              <a:t>Вместо того, чтобы упрекать ребенка во лжи, постарайтесь </a:t>
            </a:r>
            <a:r>
              <a:rPr lang="ru-RU" b="1" dirty="0"/>
              <a:t>деликатно </a:t>
            </a:r>
            <a:r>
              <a:rPr lang="ru-RU" dirty="0"/>
              <a:t>выяснить причину.</a:t>
            </a:r>
          </a:p>
        </p:txBody>
      </p:sp>
    </p:spTree>
    <p:extLst>
      <p:ext uri="{BB962C8B-B14F-4D97-AF65-F5344CB8AC3E}">
        <p14:creationId xmlns:p14="http://schemas.microsoft.com/office/powerpoint/2010/main" xmlns="" val="117520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Санкции — любая реакция со стороны остальных на ненормативное поведение индивида или группы. Цель такой реакции — гарантировать выполнение, соблюдение определенных социальных норм и ценностей.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 smtClean="0"/>
              <a:t>Санкции могут быть </a:t>
            </a:r>
          </a:p>
          <a:p>
            <a:r>
              <a:rPr lang="ru-RU" dirty="0" smtClean="0"/>
              <a:t>позитивными или негативными, </a:t>
            </a:r>
          </a:p>
          <a:p>
            <a:r>
              <a:rPr lang="ru-RU" dirty="0" smtClean="0"/>
              <a:t>формальными и неформальными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0416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В современных условиях вряд ли может существовать общество, в котором все его члены вели бы себя в соответствии с нормативными требованиями</a:t>
            </a:r>
            <a:r>
              <a:rPr lang="ru-RU" sz="2400" i="1" dirty="0" smtClean="0"/>
              <a:t>. </a:t>
            </a:r>
            <a:br>
              <a:rPr lang="ru-RU" sz="2400" i="1" dirty="0" smtClean="0"/>
            </a:br>
            <a:r>
              <a:rPr lang="ru-RU" sz="2400" i="1" dirty="0" smtClean="0"/>
              <a:t/>
            </a:r>
            <a:br>
              <a:rPr lang="ru-RU" sz="2400" i="1" dirty="0" smtClean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i="1" dirty="0" smtClean="0"/>
          </a:p>
          <a:p>
            <a:endParaRPr lang="ru-RU" b="1" i="1" dirty="0"/>
          </a:p>
          <a:p>
            <a:r>
              <a:rPr lang="ru-RU" b="1" i="1" dirty="0" smtClean="0"/>
              <a:t>Английский </a:t>
            </a:r>
            <a:r>
              <a:rPr lang="ru-RU" b="1" i="1" dirty="0"/>
              <a:t>социолог Н. </a:t>
            </a:r>
            <a:r>
              <a:rPr lang="ru-RU" b="1" i="1" dirty="0" err="1"/>
              <a:t>Смелзер</a:t>
            </a:r>
            <a:r>
              <a:rPr lang="ru-RU" b="1" i="1" dirty="0"/>
              <a:t> замечает: «Пока существуют правила, люди будут их нарушать».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93887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Когда человек нарушает нормы, правила, законы, то его поведение, в зависимости от характера нарушения, называется 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отклоняющимся </a:t>
            </a:r>
            <a:r>
              <a:rPr lang="ru-RU" b="1" i="1" dirty="0"/>
              <a:t>(</a:t>
            </a:r>
            <a:r>
              <a:rPr lang="ru-RU" b="1" i="1" dirty="0" err="1"/>
              <a:t>девиантным</a:t>
            </a:r>
            <a:r>
              <a:rPr lang="ru-RU" b="1" i="1" dirty="0"/>
              <a:t>), </a:t>
            </a:r>
            <a:endParaRPr lang="ru-RU" b="1" i="1" dirty="0" smtClean="0"/>
          </a:p>
          <a:p>
            <a:endParaRPr lang="ru-RU" b="1" i="1" dirty="0"/>
          </a:p>
          <a:p>
            <a:endParaRPr lang="ru-RU" b="1" i="1" dirty="0" smtClean="0"/>
          </a:p>
          <a:p>
            <a:r>
              <a:rPr lang="ru-RU" b="1" i="1" dirty="0" smtClean="0"/>
              <a:t>криминальным </a:t>
            </a:r>
            <a:r>
              <a:rPr lang="ru-RU" b="1" i="1" dirty="0"/>
              <a:t>(</a:t>
            </a:r>
            <a:r>
              <a:rPr lang="ru-RU" b="1" i="1" dirty="0" err="1"/>
              <a:t>деликвентным</a:t>
            </a:r>
            <a:r>
              <a:rPr lang="ru-RU" b="1" i="1" dirty="0"/>
              <a:t>), </a:t>
            </a:r>
            <a:endParaRPr lang="ru-RU" b="1" i="1" dirty="0" smtClean="0"/>
          </a:p>
          <a:p>
            <a:r>
              <a:rPr lang="ru-RU" b="1" i="1" dirty="0" smtClean="0"/>
              <a:t>уголовным </a:t>
            </a:r>
            <a:r>
              <a:rPr lang="ru-RU" b="1" i="1" dirty="0"/>
              <a:t>и т. п. </a:t>
            </a:r>
          </a:p>
        </p:txBody>
      </p:sp>
    </p:spTree>
    <p:extLst>
      <p:ext uri="{BB962C8B-B14F-4D97-AF65-F5344CB8AC3E}">
        <p14:creationId xmlns:p14="http://schemas.microsoft.com/office/powerpoint/2010/main" xmlns="" val="409443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80120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Некоторые акции рассматриваются как правонарушения только в определенных обществах, другие — во всех без исключения. К примеру, не существует общества, прощающего убийство своих членов. </a:t>
            </a:r>
            <a:br>
              <a:rPr lang="ru-RU" sz="2000" b="1" dirty="0" smtClean="0"/>
            </a:br>
            <a:endParaRPr lang="ru-RU" sz="2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000" dirty="0"/>
          </a:p>
          <a:p>
            <a:r>
              <a:rPr lang="ru-RU" sz="2400" b="1" i="1" dirty="0"/>
              <a:t>Употребление алкоголя — серьезное нарушение во многих исламских </a:t>
            </a:r>
            <a:r>
              <a:rPr lang="ru-RU" sz="2400" b="1" i="1" dirty="0" smtClean="0"/>
              <a:t>странах</a:t>
            </a:r>
          </a:p>
          <a:p>
            <a:endParaRPr lang="ru-RU" sz="2400" b="1" i="1" dirty="0" smtClean="0"/>
          </a:p>
          <a:p>
            <a:r>
              <a:rPr lang="ru-RU" sz="2400" dirty="0"/>
              <a:t> </a:t>
            </a:r>
            <a:r>
              <a:rPr lang="ru-RU" sz="2400" b="1" i="1" dirty="0"/>
              <a:t>А отказ выпить спиртное в определенных обстоятельствах в России или Франции считается нарушением принятой нормы поведения.</a:t>
            </a:r>
          </a:p>
        </p:txBody>
      </p:sp>
    </p:spTree>
    <p:extLst>
      <p:ext uri="{BB962C8B-B14F-4D97-AF65-F5344CB8AC3E}">
        <p14:creationId xmlns:p14="http://schemas.microsoft.com/office/powerpoint/2010/main" xmlns="" val="137140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512168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Серьезность </a:t>
            </a:r>
            <a:r>
              <a:rPr lang="ru-RU" sz="3200" dirty="0"/>
              <a:t>противоправных действий зависит не только от значимости нарушенной нормы, но и от частоты такого нарушения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/>
          <a:lstStyle/>
          <a:p>
            <a:r>
              <a:rPr lang="ru-RU" b="1" i="1" dirty="0"/>
              <a:t>Если, к примеру, </a:t>
            </a:r>
            <a:r>
              <a:rPr lang="ru-RU" b="1" i="1" dirty="0" smtClean="0"/>
              <a:t>ученик выйдет </a:t>
            </a:r>
            <a:r>
              <a:rPr lang="ru-RU" b="1" i="1" dirty="0"/>
              <a:t>из </a:t>
            </a:r>
            <a:r>
              <a:rPr lang="ru-RU" b="1" i="1" dirty="0" smtClean="0"/>
              <a:t>класса задом </a:t>
            </a:r>
            <a:r>
              <a:rPr lang="ru-RU" b="1" i="1" dirty="0"/>
              <a:t>наперед, то это вызовет лишь улыбку. Но если он будет делать это каждый день, то потребуется вмешательство психиатра.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86096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ru-RU" sz="3100" dirty="0"/>
              <a:t>Американский врач Уильям </a:t>
            </a:r>
            <a:r>
              <a:rPr lang="ru-RU" sz="3100" dirty="0" err="1"/>
              <a:t>Шелдон</a:t>
            </a:r>
            <a:r>
              <a:rPr lang="ru-RU" sz="3100" dirty="0"/>
              <a:t> подчеркивал важность изучения строения тела человека для прогнозирования его поведения</a:t>
            </a:r>
            <a:r>
              <a:rPr lang="ru-RU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rmAutofit/>
          </a:bodyPr>
          <a:lstStyle/>
          <a:p>
            <a:r>
              <a:rPr lang="ru-RU" sz="2400" b="1" i="1" dirty="0" err="1"/>
              <a:t>Эндоморф</a:t>
            </a:r>
            <a:r>
              <a:rPr lang="ru-RU" sz="2400" b="1" i="1" dirty="0"/>
              <a:t> — </a:t>
            </a:r>
            <a:r>
              <a:rPr lang="ru-RU" sz="2400" i="1" dirty="0"/>
              <a:t>умеренная полнота, округлое тело, такому человеку свойственны общительность, умение ладить с людьми. </a:t>
            </a:r>
            <a:endParaRPr lang="ru-RU" sz="2400" i="1" dirty="0" smtClean="0"/>
          </a:p>
          <a:p>
            <a:r>
              <a:rPr lang="ru-RU" sz="2400" b="1" i="1" dirty="0" err="1"/>
              <a:t>Мезоморф</a:t>
            </a:r>
            <a:r>
              <a:rPr lang="ru-RU" sz="2400" b="1" i="1" dirty="0"/>
              <a:t> — </a:t>
            </a:r>
            <a:r>
              <a:rPr lang="ru-RU" sz="2400" i="1" dirty="0"/>
              <a:t>тело отличается силой и стройностью, человек проявляет склонность к беспокойству, активен и не очень чувствителен к боли. </a:t>
            </a:r>
            <a:endParaRPr lang="ru-RU" sz="2400" i="1" dirty="0" smtClean="0"/>
          </a:p>
          <a:p>
            <a:r>
              <a:rPr lang="ru-RU" sz="2400" b="1" i="1" dirty="0" err="1" smtClean="0"/>
              <a:t>Эктоморф</a:t>
            </a:r>
            <a:r>
              <a:rPr lang="ru-RU" sz="2400" b="1" i="1" dirty="0" smtClean="0"/>
              <a:t> </a:t>
            </a:r>
            <a:r>
              <a:rPr lang="ru-RU" sz="2400" i="1" dirty="0"/>
              <a:t>отличается тонкостью и хрупкостью тела, склонен к самоанализу, наделен повышенной чувствительностью и нервозностью.</a:t>
            </a:r>
          </a:p>
        </p:txBody>
      </p:sp>
    </p:spTree>
    <p:extLst>
      <p:ext uri="{BB962C8B-B14F-4D97-AF65-F5344CB8AC3E}">
        <p14:creationId xmlns:p14="http://schemas.microsoft.com/office/powerpoint/2010/main" xmlns="" val="277230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</TotalTime>
  <Words>1051</Words>
  <Application>Microsoft Office PowerPoint</Application>
  <PresentationFormat>Экран (4:3)</PresentationFormat>
  <Paragraphs>94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Социология девиантного поведения</vt:lpstr>
      <vt:lpstr>Любое общество не может нормально функционировать без разработанной и принятой большинством системы норм и правил.</vt:lpstr>
      <vt:lpstr>Каждый человек включен в самые различные социальные группы: семья, учебный или производственный коллектив, соседское сообщество, круг друзей и товарищей по совместным увлечениям </vt:lpstr>
      <vt:lpstr>Санкции — любая реакция со стороны остальных на ненормативное поведение индивида или группы. Цель такой реакции — гарантировать выполнение, соблюдение определенных социальных норм и ценностей.</vt:lpstr>
      <vt:lpstr>В современных условиях вряд ли может существовать общество, в котором все его члены вели бы себя в соответствии с нормативными требованиями.   </vt:lpstr>
      <vt:lpstr>Когда человек нарушает нормы, правила, законы, то его поведение, в зависимости от характера нарушения, называется  </vt:lpstr>
      <vt:lpstr>Некоторые акции рассматриваются как правонарушения только в определенных обществах, другие — во всех без исключения. К примеру, не существует общества, прощающего убийство своих членов.  </vt:lpstr>
      <vt:lpstr>Серьезность противоправных действий зависит не только от значимости нарушенной нормы, но и от частоты такого нарушения</vt:lpstr>
      <vt:lpstr>Американский врач Уильям Шелдон подчеркивал важность изучения строения тела человека для прогнозирования его поведения.</vt:lpstr>
      <vt:lpstr>Слайд 10</vt:lpstr>
      <vt:lpstr>Слайд 11</vt:lpstr>
      <vt:lpstr>всякое поведение, которое вызывает неодобрение общественного мнения, называется девиантным </vt:lpstr>
      <vt:lpstr>Слайд 13</vt:lpstr>
      <vt:lpstr> Контроль над ними несимметричен.</vt:lpstr>
      <vt:lpstr>Девиация значительно более широко распространена, чем свидетельствуют официальные статистические данные.</vt:lpstr>
      <vt:lpstr>Многие поступки не подпадают под нормы и в месте с тем не являются отклонениями от них просто потому, что они лежат в сфере отношений, не регулируемых конкретными нормами (процесс художественного или научного творчества).</vt:lpstr>
      <vt:lpstr>Слайд 17</vt:lpstr>
      <vt:lpstr>Существенное влияние на распространенность девиантного поведения оказывает морально-этической фактор</vt:lpstr>
      <vt:lpstr>Окружающая среда нейтрально благосклонно относится к девиантному поведению. </vt:lpstr>
      <vt:lpstr>Немаловажным фактором усиления девиантного поведения выступают правовой нигилизм, пренебрежительное отношение к закону, правоохранительным органам и их представителям</vt:lpstr>
      <vt:lpstr>Слайд 21</vt:lpstr>
      <vt:lpstr>Агрессивно-защитный тип делинквентности характеризует молодых людей, отличающихся особенно трудным, агрессивным характером: они драчливы, враждебны, конфликтны, неуступчивы, являются дезорганизаторами дисциплины, склонны к грубым хулиганским выходкам, к ранней алкоголизации.</vt:lpstr>
      <vt:lpstr>Слайд 23</vt:lpstr>
      <vt:lpstr>Слайд 24</vt:lpstr>
      <vt:lpstr>Генезис девиации на индивидуальном уровне</vt:lpstr>
      <vt:lpstr>Анализ концепций девиантного поведения в США и Великобритании показал, что в причинах девиантности в России и западных странах много общего. Мы как будто дублируем все негативные процессы и явления, которые были или есть на Западе, но с некоторым опозданием.</vt:lpstr>
      <vt:lpstr>В современной педагогике традиционно существуют способы: социально психологическая реабилитация и психолого-педагогическое сопровождение. Остановимся на каждой поподробнее....  </vt:lpstr>
      <vt:lpstr>При общении с проблемным ребенком нужно придерживаться следующих рекомендаций:...   /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пк4</dc:creator>
  <cp:lastModifiedBy>admin</cp:lastModifiedBy>
  <cp:revision>29</cp:revision>
  <dcterms:created xsi:type="dcterms:W3CDTF">2018-10-17T08:02:16Z</dcterms:created>
  <dcterms:modified xsi:type="dcterms:W3CDTF">2022-03-09T06:42:44Z</dcterms:modified>
</cp:coreProperties>
</file>