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4"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4" r:id="rId19"/>
    <p:sldId id="275" r:id="rId20"/>
    <p:sldId id="273"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3" d="100"/>
          <a:sy n="73" d="100"/>
        </p:scale>
        <p:origin x="-22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10D7827-934A-416F-ABCF-3197F1711F13}" type="datetimeFigureOut">
              <a:rPr lang="ru-RU" smtClean="0"/>
              <a:pPr/>
              <a:t>13.10.2025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2B2CC6F-02B1-418C-8777-B5FBF7E3044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10D7827-934A-416F-ABCF-3197F1711F13}" type="datetimeFigureOut">
              <a:rPr lang="ru-RU" smtClean="0"/>
              <a:pPr/>
              <a:t>13.10.2025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2B2CC6F-02B1-418C-8777-B5FBF7E3044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10D7827-934A-416F-ABCF-3197F1711F13}" type="datetimeFigureOut">
              <a:rPr lang="ru-RU" smtClean="0"/>
              <a:pPr/>
              <a:t>13.10.2025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2B2CC6F-02B1-418C-8777-B5FBF7E3044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10D7827-934A-416F-ABCF-3197F1711F13}" type="datetimeFigureOut">
              <a:rPr lang="ru-RU" smtClean="0"/>
              <a:pPr/>
              <a:t>13.10.2025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2B2CC6F-02B1-418C-8777-B5FBF7E3044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10D7827-934A-416F-ABCF-3197F1711F13}" type="datetimeFigureOut">
              <a:rPr lang="ru-RU" smtClean="0"/>
              <a:pPr/>
              <a:t>13.10.2025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2B2CC6F-02B1-418C-8777-B5FBF7E3044B}"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10D7827-934A-416F-ABCF-3197F1711F13}" type="datetimeFigureOut">
              <a:rPr lang="ru-RU" smtClean="0"/>
              <a:pPr/>
              <a:t>13.10.2025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2B2CC6F-02B1-418C-8777-B5FBF7E3044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10D7827-934A-416F-ABCF-3197F1711F13}" type="datetimeFigureOut">
              <a:rPr lang="ru-RU" smtClean="0"/>
              <a:pPr/>
              <a:t>13.10.2025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2B2CC6F-02B1-418C-8777-B5FBF7E3044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10D7827-934A-416F-ABCF-3197F1711F13}" type="datetimeFigureOut">
              <a:rPr lang="ru-RU" smtClean="0"/>
              <a:pPr/>
              <a:t>13.10.2025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2B2CC6F-02B1-418C-8777-B5FBF7E3044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10D7827-934A-416F-ABCF-3197F1711F13}" type="datetimeFigureOut">
              <a:rPr lang="ru-RU" smtClean="0"/>
              <a:pPr/>
              <a:t>13.10.2025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2B2CC6F-02B1-418C-8777-B5FBF7E3044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10D7827-934A-416F-ABCF-3197F1711F13}" type="datetimeFigureOut">
              <a:rPr lang="ru-RU" smtClean="0"/>
              <a:pPr/>
              <a:t>13.10.2025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2B2CC6F-02B1-418C-8777-B5FBF7E3044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10D7827-934A-416F-ABCF-3197F1711F13}" type="datetimeFigureOut">
              <a:rPr lang="ru-RU" smtClean="0"/>
              <a:pPr/>
              <a:t>13.10.2025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2B2CC6F-02B1-418C-8777-B5FBF7E3044B}"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0D7827-934A-416F-ABCF-3197F1711F13}" type="datetimeFigureOut">
              <a:rPr lang="ru-RU" smtClean="0"/>
              <a:pPr/>
              <a:t>13.10.2025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B2CC6F-02B1-418C-8777-B5FBF7E3044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071547"/>
            <a:ext cx="7772400" cy="2143139"/>
          </a:xfrm>
        </p:spPr>
        <p:txBody>
          <a:bodyPr>
            <a:noAutofit/>
          </a:bodyPr>
          <a:lstStyle/>
          <a:p>
            <a:r>
              <a:rPr lang="ru-RU" sz="4000" b="1" dirty="0" smtClean="0">
                <a:solidFill>
                  <a:srgbClr val="C00000"/>
                </a:solidFill>
                <a:latin typeface="Comic Sans MS" pitchFamily="66" charset="0"/>
              </a:rPr>
              <a:t>Внеклассное мероприятие в 5-6 классах</a:t>
            </a:r>
            <a:br>
              <a:rPr lang="ru-RU" sz="4000" b="1" dirty="0" smtClean="0">
                <a:solidFill>
                  <a:srgbClr val="C00000"/>
                </a:solidFill>
                <a:latin typeface="Comic Sans MS" pitchFamily="66" charset="0"/>
              </a:rPr>
            </a:br>
            <a:r>
              <a:rPr lang="ru-RU" sz="4000" b="1" dirty="0" smtClean="0">
                <a:solidFill>
                  <a:srgbClr val="C00000"/>
                </a:solidFill>
                <a:latin typeface="Comic Sans MS" pitchFamily="66" charset="0"/>
              </a:rPr>
              <a:t>«Ах, картошка, объеденье…»</a:t>
            </a:r>
            <a:endParaRPr lang="ru-RU" sz="4000" b="1" dirty="0">
              <a:solidFill>
                <a:srgbClr val="C00000"/>
              </a:solidFill>
              <a:latin typeface="Comic Sans MS" pitchFamily="66" charset="0"/>
            </a:endParaRPr>
          </a:p>
        </p:txBody>
      </p:sp>
      <p:sp>
        <p:nvSpPr>
          <p:cNvPr id="3" name="Подзаголовок 2"/>
          <p:cNvSpPr>
            <a:spLocks noGrp="1"/>
          </p:cNvSpPr>
          <p:nvPr>
            <p:ph type="subTitle" idx="1"/>
          </p:nvPr>
        </p:nvSpPr>
        <p:spPr>
          <a:xfrm>
            <a:off x="1371600" y="3886200"/>
            <a:ext cx="6400800" cy="2471758"/>
          </a:xfrm>
        </p:spPr>
        <p:txBody>
          <a:bodyPr>
            <a:normAutofit fontScale="92500" lnSpcReduction="10000"/>
          </a:bodyPr>
          <a:lstStyle/>
          <a:p>
            <a:r>
              <a:rPr lang="ru-RU" dirty="0" smtClean="0"/>
              <a:t>Мальцева Людмила Антоновна,</a:t>
            </a:r>
          </a:p>
          <a:p>
            <a:r>
              <a:rPr lang="ru-RU" dirty="0" smtClean="0"/>
              <a:t>учитель русского языка и литературы </a:t>
            </a:r>
            <a:r>
              <a:rPr lang="ru-RU" dirty="0" smtClean="0"/>
              <a:t>МАОУ </a:t>
            </a:r>
            <a:r>
              <a:rPr lang="ru-RU" dirty="0" smtClean="0"/>
              <a:t>СОШ № </a:t>
            </a:r>
            <a:r>
              <a:rPr lang="ru-RU" dirty="0"/>
              <a:t>4</a:t>
            </a:r>
            <a:endParaRPr lang="ru-RU" dirty="0" smtClean="0"/>
          </a:p>
          <a:p>
            <a:r>
              <a:rPr lang="ru-RU" dirty="0" smtClean="0"/>
              <a:t>Г. </a:t>
            </a:r>
            <a:r>
              <a:rPr lang="ru-RU" dirty="0" smtClean="0"/>
              <a:t>Болотного </a:t>
            </a:r>
            <a:r>
              <a:rPr lang="ru-RU" dirty="0" err="1" smtClean="0"/>
              <a:t>Болотнинского</a:t>
            </a:r>
            <a:r>
              <a:rPr lang="ru-RU" dirty="0" smtClean="0"/>
              <a:t> района </a:t>
            </a:r>
            <a:r>
              <a:rPr lang="ru-RU" dirty="0" smtClean="0"/>
              <a:t>Новосибирской области</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5050" y="273050"/>
            <a:ext cx="5111750" cy="6299222"/>
          </a:xfrm>
        </p:spPr>
        <p:txBody>
          <a:bodyPr>
            <a:normAutofit fontScale="25000" lnSpcReduction="20000"/>
          </a:bodyPr>
          <a:lstStyle/>
          <a:p>
            <a:pPr>
              <a:buNone/>
            </a:pPr>
            <a:r>
              <a:rPr lang="ru-RU" dirty="0" smtClean="0"/>
              <a:t> </a:t>
            </a:r>
            <a:endParaRPr lang="ru-RU" dirty="0"/>
          </a:p>
          <a:p>
            <a:r>
              <a:rPr lang="ru-RU" sz="7200" b="1" dirty="0">
                <a:solidFill>
                  <a:schemeClr val="accent1">
                    <a:lumMod val="75000"/>
                  </a:schemeClr>
                </a:solidFill>
              </a:rPr>
              <a:t>А во Франции в начале </a:t>
            </a:r>
            <a:r>
              <a:rPr lang="en-US" sz="7200" b="1" dirty="0">
                <a:solidFill>
                  <a:schemeClr val="accent1">
                    <a:lumMod val="75000"/>
                  </a:schemeClr>
                </a:solidFill>
              </a:rPr>
              <a:t>XVIII</a:t>
            </a:r>
            <a:r>
              <a:rPr lang="ru-RU" sz="7200" b="1" dirty="0">
                <a:solidFill>
                  <a:schemeClr val="accent1">
                    <a:lumMod val="75000"/>
                  </a:schemeClr>
                </a:solidFill>
              </a:rPr>
              <a:t> века сам король носил цветы картофеля на груди, королева украшала ими прическу, а искусно приготовленные клубни король распорядился подавать к столу ежедневно. А вот крестьян пришлось приучать к новой культуре хитростью. Делали это так. Когда картофель на королевских посадках созревал, около него ставили охрану, однако на ночь стражу убирали. Крестьяне, думая, что охраняют что-то очень ценное, ночью тайком выкапывали клубни, варили и ели их, а позже стали сажать их и у себя. </a:t>
            </a:r>
          </a:p>
          <a:p>
            <a:r>
              <a:rPr lang="ru-RU" sz="7200" b="1" dirty="0">
                <a:solidFill>
                  <a:schemeClr val="accent1">
                    <a:lumMod val="75000"/>
                  </a:schemeClr>
                </a:solidFill>
              </a:rPr>
              <a:t>В России картофель приживался с огромными трудностями. Крестьяне считали грехом употребление в пищу завезенных невесть откуда чертовых яблок и даже под страхом каторги отказывались из разводить. В </a:t>
            </a:r>
            <a:r>
              <a:rPr lang="en-US" sz="7200" b="1" dirty="0">
                <a:solidFill>
                  <a:schemeClr val="accent1">
                    <a:lumMod val="75000"/>
                  </a:schemeClr>
                </a:solidFill>
              </a:rPr>
              <a:t>XIX</a:t>
            </a:r>
            <a:r>
              <a:rPr lang="ru-RU" sz="7200" b="1" dirty="0">
                <a:solidFill>
                  <a:schemeClr val="accent1">
                    <a:lumMod val="75000"/>
                  </a:schemeClr>
                </a:solidFill>
              </a:rPr>
              <a:t> веке даже вспыхивали картофельные бунты. И прошло немало времени, прежде чем в народе поняли, что картофель вкусен и очень питателен. </a:t>
            </a:r>
          </a:p>
          <a:p>
            <a:r>
              <a:rPr lang="ru-RU" sz="7200" b="1" dirty="0">
                <a:solidFill>
                  <a:schemeClr val="accent1">
                    <a:lumMod val="75000"/>
                  </a:schemeClr>
                </a:solidFill>
              </a:rPr>
              <a:t>Этот овощ используют для приготовления легких закусок, салатов, супов и вторых блюд. Картофель содержит белки, углеводы, балластные вещества, калий, витамины А, В1 и С. На 100 г картофеля приходится всего 70 калорий. </a:t>
            </a:r>
          </a:p>
        </p:txBody>
      </p:sp>
      <p:pic>
        <p:nvPicPr>
          <p:cNvPr id="20482" name="Picture 2" descr="D:\документы\МАЛЬЦЕВА Л.А\1182719130_0.jpg"/>
          <p:cNvPicPr>
            <a:picLocks noChangeAspect="1" noChangeArrowheads="1"/>
          </p:cNvPicPr>
          <p:nvPr/>
        </p:nvPicPr>
        <p:blipFill>
          <a:blip r:embed="rId2"/>
          <a:srcRect/>
          <a:stretch>
            <a:fillRect/>
          </a:stretch>
        </p:blipFill>
        <p:spPr bwMode="auto">
          <a:xfrm>
            <a:off x="357158" y="1643050"/>
            <a:ext cx="3379756" cy="400052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500034" y="642918"/>
            <a:ext cx="8143932"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bg2">
                    <a:lumMod val="25000"/>
                  </a:schemeClr>
                </a:solidFill>
                <a:effectLst/>
                <a:latin typeface="Comic Sans MS" pitchFamily="66" charset="0"/>
                <a:ea typeface="Calibri" pitchFamily="34" charset="0"/>
                <a:cs typeface="Times New Roman" pitchFamily="18" charset="0"/>
              </a:rPr>
              <a:t>Появление в России картофеля Вольное экономическое общество связывало с именем Петра </a:t>
            </a:r>
            <a:r>
              <a:rPr kumimoji="0" lang="en-US" sz="2000" b="1" i="0" u="none" strike="noStrike" cap="none" normalizeH="0" baseline="0" dirty="0" smtClean="0">
                <a:ln>
                  <a:noFill/>
                </a:ln>
                <a:solidFill>
                  <a:schemeClr val="bg2">
                    <a:lumMod val="25000"/>
                  </a:schemeClr>
                </a:solidFill>
                <a:effectLst/>
                <a:latin typeface="Comic Sans MS" pitchFamily="66" charset="0"/>
                <a:ea typeface="Calibri" pitchFamily="34" charset="0"/>
                <a:cs typeface="Times New Roman" pitchFamily="18" charset="0"/>
              </a:rPr>
              <a:t>I</a:t>
            </a:r>
            <a:r>
              <a:rPr kumimoji="0" lang="ru-RU" sz="2000" b="1" i="0" u="none" strike="noStrike" cap="none" normalizeH="0" baseline="0" dirty="0" smtClean="0">
                <a:ln>
                  <a:noFill/>
                </a:ln>
                <a:solidFill>
                  <a:schemeClr val="bg2">
                    <a:lumMod val="25000"/>
                  </a:schemeClr>
                </a:solidFill>
                <a:effectLst/>
                <a:latin typeface="Comic Sans MS" pitchFamily="66" charset="0"/>
                <a:ea typeface="Calibri" pitchFamily="34" charset="0"/>
                <a:cs typeface="Times New Roman" pitchFamily="18" charset="0"/>
              </a:rPr>
              <a:t>, который в конце </a:t>
            </a:r>
            <a:r>
              <a:rPr kumimoji="0" lang="en-US" sz="2000" b="1" i="0" u="none" strike="noStrike" cap="none" normalizeH="0" baseline="0" dirty="0" smtClean="0">
                <a:ln>
                  <a:noFill/>
                </a:ln>
                <a:solidFill>
                  <a:schemeClr val="bg2">
                    <a:lumMod val="25000"/>
                  </a:schemeClr>
                </a:solidFill>
                <a:effectLst/>
                <a:latin typeface="Comic Sans MS" pitchFamily="66" charset="0"/>
                <a:ea typeface="Calibri" pitchFamily="34" charset="0"/>
                <a:cs typeface="Times New Roman" pitchFamily="18" charset="0"/>
              </a:rPr>
              <a:t>XVII</a:t>
            </a:r>
            <a:r>
              <a:rPr kumimoji="0" lang="ru-RU" sz="2000" b="1" i="0" u="none" strike="noStrike" cap="none" normalizeH="0" baseline="0" dirty="0" smtClean="0">
                <a:ln>
                  <a:noFill/>
                </a:ln>
                <a:solidFill>
                  <a:schemeClr val="bg2">
                    <a:lumMod val="25000"/>
                  </a:schemeClr>
                </a:solidFill>
                <a:effectLst/>
                <a:latin typeface="Comic Sans MS" pitchFamily="66" charset="0"/>
                <a:ea typeface="Calibri" pitchFamily="34" charset="0"/>
                <a:cs typeface="Times New Roman" pitchFamily="18" charset="0"/>
              </a:rPr>
              <a:t> века прислал в столицу мешок клубней из Голландии якобы для рассылки по губерниям для выращивания. Но картофель не получил распространения в России во времена Петра </a:t>
            </a:r>
            <a:r>
              <a:rPr kumimoji="0" lang="en-US" sz="2000" b="1" i="0" u="none" strike="noStrike" cap="none" normalizeH="0" baseline="0" dirty="0" smtClean="0">
                <a:ln>
                  <a:noFill/>
                </a:ln>
                <a:solidFill>
                  <a:schemeClr val="bg2">
                    <a:lumMod val="25000"/>
                  </a:schemeClr>
                </a:solidFill>
                <a:effectLst/>
                <a:latin typeface="Comic Sans MS" pitchFamily="66" charset="0"/>
                <a:ea typeface="Calibri" pitchFamily="34" charset="0"/>
                <a:cs typeface="Times New Roman" pitchFamily="18" charset="0"/>
              </a:rPr>
              <a:t>I</a:t>
            </a:r>
            <a:r>
              <a:rPr kumimoji="0" lang="ru-RU" sz="2000" b="1" i="0" u="none" strike="noStrike" cap="none" normalizeH="0" baseline="0" dirty="0" smtClean="0">
                <a:ln>
                  <a:noFill/>
                </a:ln>
                <a:solidFill>
                  <a:schemeClr val="bg2">
                    <a:lumMod val="25000"/>
                  </a:schemeClr>
                </a:solidFill>
                <a:effectLst/>
                <a:latin typeface="Comic Sans MS" pitchFamily="66" charset="0"/>
                <a:ea typeface="Calibri" pitchFamily="34" charset="0"/>
                <a:cs typeface="Times New Roman" pitchFamily="18" charset="0"/>
              </a:rPr>
              <a:t>. Начало широкого распространения положил указ Сената в 1765, в период правления Екатерины </a:t>
            </a:r>
            <a:r>
              <a:rPr kumimoji="0" lang="en-US" sz="2000" b="1" i="0" u="none" strike="noStrike" cap="none" normalizeH="0" baseline="0" dirty="0" smtClean="0">
                <a:ln>
                  <a:noFill/>
                </a:ln>
                <a:solidFill>
                  <a:schemeClr val="bg2">
                    <a:lumMod val="25000"/>
                  </a:schemeClr>
                </a:solidFill>
                <a:effectLst/>
                <a:latin typeface="Comic Sans MS" pitchFamily="66" charset="0"/>
                <a:ea typeface="Calibri" pitchFamily="34" charset="0"/>
                <a:cs typeface="Times New Roman" pitchFamily="18" charset="0"/>
              </a:rPr>
              <a:t>II</a:t>
            </a:r>
            <a:r>
              <a:rPr kumimoji="0" lang="ru-RU" sz="2000" b="1" i="0" u="none" strike="noStrike" cap="none" normalizeH="0" baseline="0" dirty="0" smtClean="0">
                <a:ln>
                  <a:noFill/>
                </a:ln>
                <a:solidFill>
                  <a:schemeClr val="bg2">
                    <a:lumMod val="25000"/>
                  </a:schemeClr>
                </a:solidFill>
                <a:effectLst/>
                <a:latin typeface="Comic Sans MS" pitchFamily="66" charset="0"/>
                <a:ea typeface="Calibri" pitchFamily="34" charset="0"/>
                <a:cs typeface="Times New Roman" pitchFamily="18" charset="0"/>
              </a:rPr>
              <a:t>, и завоз из-за границы партии семенного картофеля, разосланного по стране. Поначалу население не приняло новую культуру (из-за множества отравлений от употребления плодов). «Историческая справка о введении в России культуры картофеля» гласит: «иноземное нововведение было принято у нас отдельными лицами, преимущественно иностранцами и некоторыми представителями высших сословий…  Ещё в царствование императрицы Анны Ивановны за столом принца Бирона картофель уже появлялся как вкусное, но вовсе не редкое лакомое блюдо».</a:t>
            </a:r>
            <a:endParaRPr kumimoji="0" lang="ru-RU" sz="2000" b="1" i="0" u="none" strike="noStrike" cap="none" normalizeH="0" baseline="0" dirty="0" smtClean="0">
              <a:ln>
                <a:noFill/>
              </a:ln>
              <a:solidFill>
                <a:schemeClr val="bg2">
                  <a:lumMod val="25000"/>
                </a:schemeClr>
              </a:solidFill>
              <a:effectLst/>
              <a:latin typeface="Comic Sans MS" pitchFamily="66"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000" b="1" i="0" u="none" strike="noStrike" cap="none" normalizeH="0" baseline="0" dirty="0" smtClean="0">
              <a:ln>
                <a:noFill/>
              </a:ln>
              <a:solidFill>
                <a:schemeClr val="bg2">
                  <a:lumMod val="25000"/>
                </a:schemeClr>
              </a:solidFill>
              <a:effectLst/>
              <a:latin typeface="Comic Sans MS" pitchFamily="66"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70000" lnSpcReduction="20000"/>
          </a:bodyPr>
          <a:lstStyle/>
          <a:p>
            <a:r>
              <a:rPr lang="ru-RU" dirty="0"/>
              <a:t>Особенно быстро стали увеличиваться площади под картофель в 1840—1842 годах . 24 февраля 1841 года вышло распоряжение российского правительства «О мерах к распространению разведения картофеля». Тиражом в 30 000 экземпляров по всей России разослали бесплатные наставления по правильной посадке и выращиванию картофеля. Ежегодно всю информацию о выращивании картофеля губернаторы отсылали в Петербург. К концу </a:t>
            </a:r>
            <a:r>
              <a:rPr lang="en-US" dirty="0"/>
              <a:t>XIX</a:t>
            </a:r>
            <a:r>
              <a:rPr lang="ru-RU" dirty="0"/>
              <a:t> века в России им было занято более 1,5 </a:t>
            </a:r>
            <a:r>
              <a:rPr lang="ru-RU" dirty="0" err="1"/>
              <a:t>млн</a:t>
            </a:r>
            <a:r>
              <a:rPr lang="ru-RU" dirty="0"/>
              <a:t>  га. В России в </a:t>
            </a:r>
            <a:r>
              <a:rPr lang="en-US" dirty="0"/>
              <a:t>XVIII</a:t>
            </a:r>
            <a:r>
              <a:rPr lang="ru-RU" dirty="0"/>
              <a:t> — </a:t>
            </a:r>
            <a:r>
              <a:rPr lang="en-US" dirty="0"/>
              <a:t>XX</a:t>
            </a:r>
            <a:r>
              <a:rPr lang="ru-RU" dirty="0"/>
              <a:t> веках считался «вторым хлебом», то есть одним из основных продуктов питания.</a:t>
            </a:r>
          </a:p>
        </p:txBody>
      </p:sp>
      <p:pic>
        <p:nvPicPr>
          <p:cNvPr id="24577" name="Picture 1" descr="D:\документы\МАЛЬЦЕВА Л.А\potatoes6_488x336.jpg"/>
          <p:cNvPicPr>
            <a:picLocks noChangeAspect="1" noChangeArrowheads="1"/>
          </p:cNvPicPr>
          <p:nvPr/>
        </p:nvPicPr>
        <p:blipFill>
          <a:blip r:embed="rId2"/>
          <a:srcRect/>
          <a:stretch>
            <a:fillRect/>
          </a:stretch>
        </p:blipFill>
        <p:spPr bwMode="auto">
          <a:xfrm>
            <a:off x="285720" y="642918"/>
            <a:ext cx="3525657" cy="4572032"/>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142976" y="428604"/>
            <a:ext cx="7286676"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C00000"/>
                </a:solidFill>
                <a:effectLst/>
                <a:latin typeface="Calibri" pitchFamily="34" charset="0"/>
                <a:ea typeface="Calibri" pitchFamily="34" charset="0"/>
                <a:cs typeface="Times New Roman" pitchFamily="18" charset="0"/>
              </a:rPr>
              <a:t>Интересные факты</a:t>
            </a:r>
            <a:endParaRPr kumimoji="0" lang="ru-RU" b="0" i="0" u="none" strike="noStrike" cap="none" normalizeH="0" baseline="0" dirty="0" smtClean="0">
              <a:ln>
                <a:noFill/>
              </a:ln>
              <a:solidFill>
                <a:srgbClr val="C0000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ru-RU" b="1" i="1" u="none" strike="noStrike" cap="none" normalizeH="0" baseline="0" dirty="0" smtClean="0">
                <a:ln>
                  <a:noFill/>
                </a:ln>
                <a:solidFill>
                  <a:schemeClr val="accent1">
                    <a:lumMod val="75000"/>
                  </a:schemeClr>
                </a:solidFill>
                <a:effectLst/>
                <a:latin typeface="Calibri" pitchFamily="34" charset="0"/>
                <a:ea typeface="Calibri" pitchFamily="34" charset="0"/>
                <a:cs typeface="Times New Roman" pitchFamily="18" charset="0"/>
              </a:rPr>
              <a:t>Синие клубни картофеля, остаются такими даже после варки</a:t>
            </a:r>
            <a:endParaRPr kumimoji="0" lang="ru-RU" b="1" i="1" u="none" strike="noStrike" cap="none" normalizeH="0" baseline="0" dirty="0" smtClean="0">
              <a:ln>
                <a:noFill/>
              </a:ln>
              <a:solidFill>
                <a:schemeClr val="accent1">
                  <a:lumMod val="75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1" u="none" strike="noStrike" cap="none" normalizeH="0" baseline="0" dirty="0" smtClean="0">
                <a:ln>
                  <a:noFill/>
                </a:ln>
                <a:solidFill>
                  <a:schemeClr val="accent1">
                    <a:lumMod val="75000"/>
                  </a:schemeClr>
                </a:solidFill>
                <a:effectLst/>
                <a:latin typeface="Calibri" pitchFamily="34" charset="0"/>
                <a:ea typeface="Calibri" pitchFamily="34" charset="0"/>
                <a:cs typeface="Times New Roman" pitchFamily="18" charset="0"/>
              </a:rPr>
              <a:t>В Бельгии существует музей картофеля. Среди его экспонатов — тысячи предметов, рассказывающих об истории картофеля — от почтовых марок с его изображением до знаменитых картин на ту же тему («Едоки картофеля» Ван </a:t>
            </a:r>
            <a:r>
              <a:rPr kumimoji="0" lang="ru-RU" b="1" i="1" u="none" strike="noStrike" cap="none" normalizeH="0" baseline="0" dirty="0" err="1" smtClean="0">
                <a:ln>
                  <a:noFill/>
                </a:ln>
                <a:solidFill>
                  <a:schemeClr val="accent1">
                    <a:lumMod val="75000"/>
                  </a:schemeClr>
                </a:solidFill>
                <a:effectLst/>
                <a:latin typeface="Calibri" pitchFamily="34" charset="0"/>
                <a:ea typeface="Calibri" pitchFamily="34" charset="0"/>
                <a:cs typeface="Times New Roman" pitchFamily="18" charset="0"/>
              </a:rPr>
              <a:t>Гога</a:t>
            </a:r>
            <a:r>
              <a:rPr kumimoji="0" lang="ru-RU" b="1" i="1" u="none" strike="noStrike" cap="none" normalizeH="0" baseline="0" dirty="0" smtClean="0">
                <a:ln>
                  <a:noFill/>
                </a:ln>
                <a:solidFill>
                  <a:schemeClr val="accent1">
                    <a:lumMod val="75000"/>
                  </a:schemeClr>
                </a:solidFill>
                <a:effectLst/>
                <a:latin typeface="Calibri" pitchFamily="34" charset="0"/>
                <a:ea typeface="Calibri" pitchFamily="34" charset="0"/>
                <a:cs typeface="Times New Roman" pitchFamily="18" charset="0"/>
              </a:rPr>
              <a:t>).</a:t>
            </a:r>
            <a:endParaRPr kumimoji="0" lang="ru-RU" b="1" i="1" u="none" strike="noStrike" cap="none" normalizeH="0" baseline="0" dirty="0" smtClean="0">
              <a:ln>
                <a:noFill/>
              </a:ln>
              <a:solidFill>
                <a:schemeClr val="accent1">
                  <a:lumMod val="75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1" u="none" strike="noStrike" cap="none" normalizeH="0" baseline="0" dirty="0" smtClean="0">
                <a:ln>
                  <a:noFill/>
                </a:ln>
                <a:solidFill>
                  <a:schemeClr val="accent1">
                    <a:lumMod val="75000"/>
                  </a:schemeClr>
                </a:solidFill>
                <a:effectLst/>
                <a:latin typeface="Calibri" pitchFamily="34" charset="0"/>
                <a:ea typeface="Calibri" pitchFamily="34" charset="0"/>
                <a:cs typeface="Times New Roman" pitchFamily="18" charset="0"/>
              </a:rPr>
              <a:t>На некоторых тропических островах картофель использовали как эквивалент денег.</a:t>
            </a:r>
            <a:endParaRPr kumimoji="0" lang="ru-RU" b="1" i="1" u="none" strike="noStrike" cap="none" normalizeH="0" baseline="0" dirty="0" smtClean="0">
              <a:ln>
                <a:noFill/>
              </a:ln>
              <a:solidFill>
                <a:schemeClr val="accent1">
                  <a:lumMod val="75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1" u="none" strike="noStrike" cap="none" normalizeH="0" baseline="0" dirty="0" smtClean="0">
                <a:ln>
                  <a:noFill/>
                </a:ln>
                <a:solidFill>
                  <a:schemeClr val="accent1">
                    <a:lumMod val="75000"/>
                  </a:schemeClr>
                </a:solidFill>
                <a:effectLst/>
                <a:latin typeface="Calibri" pitchFamily="34" charset="0"/>
                <a:ea typeface="Calibri" pitchFamily="34" charset="0"/>
                <a:cs typeface="Times New Roman" pitchFamily="18" charset="0"/>
              </a:rPr>
              <a:t>Картофелю посвящали стихи и баллады.</a:t>
            </a:r>
            <a:endParaRPr kumimoji="0" lang="ru-RU" b="1" i="1" u="none" strike="noStrike" cap="none" normalizeH="0" baseline="0" dirty="0" smtClean="0">
              <a:ln>
                <a:noFill/>
              </a:ln>
              <a:solidFill>
                <a:schemeClr val="accent1">
                  <a:lumMod val="75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1" u="none" strike="noStrike" cap="none" normalizeH="0" baseline="0" dirty="0" smtClean="0">
                <a:ln>
                  <a:noFill/>
                </a:ln>
                <a:solidFill>
                  <a:schemeClr val="accent1">
                    <a:lumMod val="75000"/>
                  </a:schemeClr>
                </a:solidFill>
                <a:effectLst/>
                <a:latin typeface="Calibri" pitchFamily="34" charset="0"/>
                <a:ea typeface="Calibri" pitchFamily="34" charset="0"/>
                <a:cs typeface="Times New Roman" pitchFamily="18" charset="0"/>
              </a:rPr>
              <a:t>Картофель когда-то прославлял в своей музыке великий Иоганн Себастьян Бах</a:t>
            </a:r>
            <a:endParaRPr kumimoji="0" lang="ru-RU" b="1" i="1" u="none" strike="noStrike" cap="none" normalizeH="0" baseline="0" dirty="0" smtClean="0">
              <a:ln>
                <a:noFill/>
              </a:ln>
              <a:solidFill>
                <a:schemeClr val="accent1">
                  <a:lumMod val="75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1" u="none" strike="noStrike" cap="none" normalizeH="0" baseline="0" dirty="0" smtClean="0">
                <a:ln>
                  <a:noFill/>
                </a:ln>
                <a:solidFill>
                  <a:schemeClr val="accent1">
                    <a:lumMod val="75000"/>
                  </a:schemeClr>
                </a:solidFill>
                <a:effectLst/>
                <a:latin typeface="Calibri" pitchFamily="34" charset="0"/>
                <a:ea typeface="Calibri" pitchFamily="34" charset="0"/>
                <a:cs typeface="Times New Roman" pitchFamily="18" charset="0"/>
              </a:rPr>
              <a:t>В современной Исландии популярна водка, сделанная из картофеля.</a:t>
            </a:r>
            <a:endParaRPr kumimoji="0" lang="ru-RU" b="1" i="1" u="none" strike="noStrike" cap="none" normalizeH="0" baseline="0" dirty="0" smtClean="0">
              <a:ln>
                <a:noFill/>
              </a:ln>
              <a:solidFill>
                <a:schemeClr val="accent1">
                  <a:lumMod val="75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1" u="none" strike="noStrike" cap="none" normalizeH="0" baseline="0" dirty="0" smtClean="0">
                <a:ln>
                  <a:noFill/>
                </a:ln>
                <a:solidFill>
                  <a:schemeClr val="accent1">
                    <a:lumMod val="75000"/>
                  </a:schemeClr>
                </a:solidFill>
                <a:effectLst/>
                <a:latin typeface="Calibri" pitchFamily="34" charset="0"/>
                <a:ea typeface="Calibri" pitchFamily="34" charset="0"/>
                <a:cs typeface="Times New Roman" pitchFamily="18" charset="0"/>
              </a:rPr>
              <a:t>Существует два редких сорта, у которых цвет кожуры и мякоти остается синим и после варки: </a:t>
            </a:r>
            <a:r>
              <a:rPr kumimoji="0" lang="en-US" b="1" i="1" u="none" strike="noStrike" cap="none" normalizeH="0" baseline="0" dirty="0" smtClean="0">
                <a:ln>
                  <a:noFill/>
                </a:ln>
                <a:solidFill>
                  <a:schemeClr val="accent1">
                    <a:lumMod val="75000"/>
                  </a:schemeClr>
                </a:solidFill>
                <a:effectLst/>
                <a:latin typeface="Calibri" pitchFamily="34" charset="0"/>
                <a:ea typeface="Calibri" pitchFamily="34" charset="0"/>
                <a:cs typeface="Times New Roman" pitchFamily="18" charset="0"/>
              </a:rPr>
              <a:t>Linzer </a:t>
            </a:r>
            <a:r>
              <a:rPr kumimoji="0" lang="en-US" b="1" i="1" u="none" strike="noStrike" cap="none" normalizeH="0" baseline="0" dirty="0" err="1" smtClean="0">
                <a:ln>
                  <a:noFill/>
                </a:ln>
                <a:solidFill>
                  <a:schemeClr val="accent1">
                    <a:lumMod val="75000"/>
                  </a:schemeClr>
                </a:solidFill>
                <a:effectLst/>
                <a:latin typeface="Calibri" pitchFamily="34" charset="0"/>
                <a:ea typeface="Calibri" pitchFamily="34" charset="0"/>
                <a:cs typeface="Times New Roman" pitchFamily="18" charset="0"/>
              </a:rPr>
              <a:t>Blaue</a:t>
            </a:r>
            <a:r>
              <a:rPr kumimoji="0" lang="en-US" b="1" i="1" u="none" strike="noStrike" cap="none" normalizeH="0" baseline="0" dirty="0" smtClean="0">
                <a:ln>
                  <a:noFill/>
                </a:ln>
                <a:solidFill>
                  <a:schemeClr val="accent1">
                    <a:lumMod val="75000"/>
                  </a:schemeClr>
                </a:solidFill>
                <a:effectLst/>
                <a:latin typeface="Calibri" pitchFamily="34" charset="0"/>
                <a:ea typeface="Calibri" pitchFamily="34" charset="0"/>
                <a:cs typeface="Times New Roman" pitchFamily="18" charset="0"/>
              </a:rPr>
              <a:t> </a:t>
            </a:r>
            <a:r>
              <a:rPr kumimoji="0" lang="ru-RU" b="1" i="1" u="none" strike="noStrike" cap="none" normalizeH="0" baseline="0" dirty="0" smtClean="0">
                <a:ln>
                  <a:noFill/>
                </a:ln>
                <a:solidFill>
                  <a:schemeClr val="accent1">
                    <a:lumMod val="75000"/>
                  </a:schemeClr>
                </a:solidFill>
                <a:effectLst/>
                <a:latin typeface="Calibri" pitchFamily="34" charset="0"/>
                <a:ea typeface="Calibri" pitchFamily="34" charset="0"/>
                <a:cs typeface="Times New Roman" pitchFamily="18" charset="0"/>
              </a:rPr>
              <a:t> и  </a:t>
            </a:r>
            <a:r>
              <a:rPr kumimoji="0" lang="en-US" b="1" i="1" u="none" strike="noStrike" cap="none" normalizeH="0" baseline="0" dirty="0" smtClean="0">
                <a:ln>
                  <a:noFill/>
                </a:ln>
                <a:solidFill>
                  <a:schemeClr val="accent1">
                    <a:lumMod val="75000"/>
                  </a:schemeClr>
                </a:solidFill>
                <a:effectLst/>
                <a:latin typeface="Calibri" pitchFamily="34" charset="0"/>
                <a:ea typeface="Calibri" pitchFamily="34" charset="0"/>
                <a:cs typeface="Times New Roman" pitchFamily="18" charset="0"/>
              </a:rPr>
              <a:t>Franz</a:t>
            </a:r>
            <a:r>
              <a:rPr kumimoji="0" lang="ru-RU" b="1" i="1" u="none" strike="noStrike" cap="none" normalizeH="0" baseline="0" dirty="0" err="1" smtClean="0">
                <a:ln>
                  <a:noFill/>
                </a:ln>
                <a:solidFill>
                  <a:schemeClr val="accent1">
                    <a:lumMod val="75000"/>
                  </a:schemeClr>
                </a:solidFill>
                <a:effectLst/>
                <a:latin typeface="Calibri" pitchFamily="34" charset="0"/>
                <a:ea typeface="Calibri" pitchFamily="34" charset="0"/>
                <a:cs typeface="Times New Roman" pitchFamily="18" charset="0"/>
              </a:rPr>
              <a:t>ö</a:t>
            </a:r>
            <a:r>
              <a:rPr kumimoji="0" lang="en-US" b="1" i="1" u="none" strike="noStrike" cap="none" normalizeH="0" baseline="0" dirty="0" err="1" smtClean="0">
                <a:ln>
                  <a:noFill/>
                </a:ln>
                <a:solidFill>
                  <a:schemeClr val="accent1">
                    <a:lumMod val="75000"/>
                  </a:schemeClr>
                </a:solidFill>
                <a:effectLst/>
                <a:latin typeface="Calibri" pitchFamily="34" charset="0"/>
                <a:ea typeface="Calibri" pitchFamily="34" charset="0"/>
                <a:cs typeface="Times New Roman" pitchFamily="18" charset="0"/>
              </a:rPr>
              <a:t>sische</a:t>
            </a:r>
            <a:r>
              <a:rPr kumimoji="0" lang="en-US" b="1" i="1" u="none" strike="noStrike" cap="none" normalizeH="0" baseline="0" dirty="0" smtClean="0">
                <a:ln>
                  <a:noFill/>
                </a:ln>
                <a:solidFill>
                  <a:schemeClr val="accent1">
                    <a:lumMod val="75000"/>
                  </a:schemeClr>
                </a:solidFill>
                <a:effectLst/>
                <a:latin typeface="Calibri" pitchFamily="34" charset="0"/>
                <a:ea typeface="Calibri" pitchFamily="34" charset="0"/>
                <a:cs typeface="Times New Roman" pitchFamily="18" charset="0"/>
              </a:rPr>
              <a:t> </a:t>
            </a:r>
            <a:r>
              <a:rPr kumimoji="0" lang="en-US" b="1" i="1" u="none" strike="noStrike" cap="none" normalizeH="0" baseline="0" dirty="0" err="1" smtClean="0">
                <a:ln>
                  <a:noFill/>
                </a:ln>
                <a:solidFill>
                  <a:schemeClr val="accent1">
                    <a:lumMod val="75000"/>
                  </a:schemeClr>
                </a:solidFill>
                <a:effectLst/>
                <a:latin typeface="Calibri" pitchFamily="34" charset="0"/>
                <a:ea typeface="Calibri" pitchFamily="34" charset="0"/>
                <a:cs typeface="Times New Roman" pitchFamily="18" charset="0"/>
              </a:rPr>
              <a:t>Tr</a:t>
            </a:r>
            <a:r>
              <a:rPr kumimoji="0" lang="ru-RU" b="1" i="1" u="none" strike="noStrike" cap="none" normalizeH="0" baseline="0" dirty="0" err="1" smtClean="0">
                <a:ln>
                  <a:noFill/>
                </a:ln>
                <a:solidFill>
                  <a:schemeClr val="accent1">
                    <a:lumMod val="75000"/>
                  </a:schemeClr>
                </a:solidFill>
                <a:effectLst/>
                <a:latin typeface="Calibri" pitchFamily="34" charset="0"/>
                <a:ea typeface="Calibri" pitchFamily="34" charset="0"/>
                <a:cs typeface="Times New Roman" pitchFamily="18" charset="0"/>
              </a:rPr>
              <a:t>ü</a:t>
            </a:r>
            <a:r>
              <a:rPr kumimoji="0" lang="en-US" b="1" i="1" u="none" strike="noStrike" cap="none" normalizeH="0" baseline="0" dirty="0" err="1" smtClean="0">
                <a:ln>
                  <a:noFill/>
                </a:ln>
                <a:solidFill>
                  <a:schemeClr val="accent1">
                    <a:lumMod val="75000"/>
                  </a:schemeClr>
                </a:solidFill>
                <a:effectLst/>
                <a:latin typeface="Calibri" pitchFamily="34" charset="0"/>
                <a:ea typeface="Calibri" pitchFamily="34" charset="0"/>
                <a:cs typeface="Times New Roman" pitchFamily="18" charset="0"/>
              </a:rPr>
              <a:t>ffel</a:t>
            </a:r>
            <a:r>
              <a:rPr kumimoji="0" lang="ru-RU" b="1" i="1" u="none" strike="noStrike" cap="none" normalizeH="0" baseline="0" dirty="0" smtClean="0">
                <a:ln>
                  <a:noFill/>
                </a:ln>
                <a:solidFill>
                  <a:schemeClr val="accent1">
                    <a:lumMod val="75000"/>
                  </a:schemeClr>
                </a:solidFill>
                <a:effectLst/>
                <a:latin typeface="Calibri" pitchFamily="34" charset="0"/>
                <a:ea typeface="Calibri" pitchFamily="34" charset="0"/>
                <a:cs typeface="Times New Roman" pitchFamily="18" charset="0"/>
              </a:rPr>
              <a:t>-</a:t>
            </a:r>
            <a:r>
              <a:rPr kumimoji="0" lang="en-US" b="1" i="1" u="none" strike="noStrike" cap="none" normalizeH="0" baseline="0" dirty="0" err="1" smtClean="0">
                <a:ln>
                  <a:noFill/>
                </a:ln>
                <a:solidFill>
                  <a:schemeClr val="accent1">
                    <a:lumMod val="75000"/>
                  </a:schemeClr>
                </a:solidFill>
                <a:effectLst/>
                <a:latin typeface="Calibri" pitchFamily="34" charset="0"/>
                <a:ea typeface="Calibri" pitchFamily="34" charset="0"/>
                <a:cs typeface="Times New Roman" pitchFamily="18" charset="0"/>
              </a:rPr>
              <a:t>Kartoffel</a:t>
            </a:r>
            <a:r>
              <a:rPr kumimoji="0" lang="ru-RU" b="1" i="1" u="none" strike="noStrike" cap="none" normalizeH="0" baseline="0" dirty="0" smtClean="0">
                <a:ln>
                  <a:noFill/>
                </a:ln>
                <a:solidFill>
                  <a:schemeClr val="accent1">
                    <a:lumMod val="75000"/>
                  </a:schemeClr>
                </a:solidFill>
                <a:effectLst/>
                <a:latin typeface="Calibri" pitchFamily="34" charset="0"/>
                <a:ea typeface="Calibri" pitchFamily="34" charset="0"/>
                <a:cs typeface="Times New Roman" pitchFamily="18" charset="0"/>
              </a:rPr>
              <a:t>.</a:t>
            </a:r>
            <a:endParaRPr kumimoji="0" lang="ru-RU" b="1" i="1" u="none" strike="noStrike" cap="none" normalizeH="0" baseline="0" dirty="0" smtClean="0">
              <a:ln>
                <a:noFill/>
              </a:ln>
              <a:solidFill>
                <a:schemeClr val="accent1">
                  <a:lumMod val="75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1" u="none" strike="noStrike" cap="none" normalizeH="0" baseline="0" dirty="0" smtClean="0">
                <a:ln>
                  <a:noFill/>
                </a:ln>
                <a:solidFill>
                  <a:schemeClr val="accent1">
                    <a:lumMod val="75000"/>
                  </a:schemeClr>
                </a:solidFill>
                <a:effectLst/>
                <a:latin typeface="Calibri" pitchFamily="34" charset="0"/>
                <a:ea typeface="Calibri" pitchFamily="34" charset="0"/>
                <a:cs typeface="Times New Roman" pitchFamily="18" charset="0"/>
              </a:rPr>
              <a:t>Один из самых распространённых сортов с синеватой кожурой, выращиваемых на российских огородах — «синеглазка». Однако мало кто знает, что по-научному она называется «Ганнибал», в честь прадеда Александра Пушкина Абрама Ганнибала, который первым провёл опыты по селекции и хранению картофеля в России.</a:t>
            </a:r>
            <a:endParaRPr kumimoji="0" lang="ru-RU" b="1" i="1" u="none" strike="noStrike" cap="none" normalizeH="0" baseline="0" dirty="0" smtClean="0">
              <a:ln>
                <a:noFill/>
              </a:ln>
              <a:solidFill>
                <a:schemeClr val="accent1">
                  <a:lumMod val="75000"/>
                </a:schemeClr>
              </a:solidFill>
              <a:effectLst/>
              <a:latin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5050" y="785794"/>
            <a:ext cx="5111750" cy="5340369"/>
          </a:xfrm>
        </p:spPr>
        <p:txBody>
          <a:bodyPr>
            <a:normAutofit fontScale="62500" lnSpcReduction="20000"/>
          </a:bodyPr>
          <a:lstStyle/>
          <a:p>
            <a:r>
              <a:rPr lang="ru-RU" b="1" dirty="0">
                <a:latin typeface="Arial Narrow" pitchFamily="34" charset="0"/>
              </a:rPr>
              <a:t>«</a:t>
            </a:r>
            <a:r>
              <a:rPr lang="en-US" b="1" dirty="0">
                <a:latin typeface="Arial Narrow" pitchFamily="34" charset="0"/>
              </a:rPr>
              <a:t>La </a:t>
            </a:r>
            <a:r>
              <a:rPr lang="en-US" b="1" dirty="0" err="1">
                <a:latin typeface="Arial Narrow" pitchFamily="34" charset="0"/>
              </a:rPr>
              <a:t>Bonnotte</a:t>
            </a:r>
            <a:r>
              <a:rPr lang="ru-RU" b="1" dirty="0">
                <a:latin typeface="Arial Narrow" pitchFamily="34" charset="0"/>
              </a:rPr>
              <a:t>» — самый дорогой в мире картофель. Предприимчивые крестьяне, которые живут на островке </a:t>
            </a:r>
            <a:r>
              <a:rPr lang="ru-RU" b="1" dirty="0" err="1">
                <a:latin typeface="Arial Narrow" pitchFamily="34" charset="0"/>
              </a:rPr>
              <a:t>Нуармутье</a:t>
            </a:r>
            <a:r>
              <a:rPr lang="ru-RU" b="1" dirty="0">
                <a:latin typeface="Arial Narrow" pitchFamily="34" charset="0"/>
              </a:rPr>
              <a:t> (франц.), каждый год собирают не более 100 тонн этого сорта в год. Так как божественный клубень (а по легенде, именно этот сорт вывел верховный бог инков) исключительно нежен, собирать его можно только вручную. Картофель «</a:t>
            </a:r>
            <a:r>
              <a:rPr lang="en-US" b="1" dirty="0">
                <a:latin typeface="Arial Narrow" pitchFamily="34" charset="0"/>
              </a:rPr>
              <a:t>La </a:t>
            </a:r>
            <a:r>
              <a:rPr lang="en-US" b="1" dirty="0" err="1">
                <a:latin typeface="Arial Narrow" pitchFamily="34" charset="0"/>
              </a:rPr>
              <a:t>Bonnotte</a:t>
            </a:r>
            <a:r>
              <a:rPr lang="ru-RU" b="1" dirty="0">
                <a:latin typeface="Arial Narrow" pitchFamily="34" charset="0"/>
              </a:rPr>
              <a:t>» обойдется самым изысканным гурманам примерно в 500 евро за килограмм.</a:t>
            </a:r>
          </a:p>
          <a:p>
            <a:r>
              <a:rPr lang="ru-RU" b="1" dirty="0">
                <a:latin typeface="Arial Narrow" pitchFamily="34" charset="0"/>
              </a:rPr>
              <a:t>В календаре Инков существовал один из двух способов определения дневного времени: измерением времени служило время, затрачиваемое на варку картофеля — что приблизительно равнялось одному часу. То есть, в Перу говорили: прошло столько времени, сколько ушло бы на приготовление блюда из картофеля.</a:t>
            </a:r>
          </a:p>
        </p:txBody>
      </p:sp>
      <p:sp>
        <p:nvSpPr>
          <p:cNvPr id="4" name="Текст 3"/>
          <p:cNvSpPr>
            <a:spLocks noGrp="1"/>
          </p:cNvSpPr>
          <p:nvPr>
            <p:ph type="body" sz="half" idx="2"/>
          </p:nvPr>
        </p:nvSpPr>
        <p:spPr/>
        <p:txBody>
          <a:bodyPr/>
          <a:lstStyle/>
          <a:p>
            <a:endParaRPr lang="ru-RU" dirty="0"/>
          </a:p>
        </p:txBody>
      </p:sp>
      <p:pic>
        <p:nvPicPr>
          <p:cNvPr id="32769" name="Picture 1" descr="D:\документы\МАЛЬЦЕВА Л.А\120..jpg"/>
          <p:cNvPicPr>
            <a:picLocks noChangeAspect="1" noChangeArrowheads="1"/>
          </p:cNvPicPr>
          <p:nvPr/>
        </p:nvPicPr>
        <p:blipFill>
          <a:blip r:embed="rId2"/>
          <a:srcRect/>
          <a:stretch>
            <a:fillRect/>
          </a:stretch>
        </p:blipFill>
        <p:spPr bwMode="auto">
          <a:xfrm>
            <a:off x="312001" y="785794"/>
            <a:ext cx="3534692" cy="535785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5050" y="285728"/>
            <a:ext cx="5111750" cy="6572272"/>
          </a:xfrm>
        </p:spPr>
        <p:txBody>
          <a:bodyPr>
            <a:normAutofit fontScale="25000" lnSpcReduction="20000"/>
          </a:bodyPr>
          <a:lstStyle/>
          <a:p>
            <a:pPr algn="ctr"/>
            <a:r>
              <a:rPr lang="ru-RU" sz="7200" b="1" dirty="0">
                <a:solidFill>
                  <a:srgbClr val="C00000"/>
                </a:solidFill>
                <a:latin typeface="Comic Sans MS" pitchFamily="66" charset="0"/>
              </a:rPr>
              <a:t>Факты о картофеле</a:t>
            </a:r>
          </a:p>
          <a:p>
            <a:pPr algn="just">
              <a:buNone/>
            </a:pPr>
            <a:endParaRPr lang="ru-RU" sz="6400" b="1" dirty="0" smtClean="0">
              <a:latin typeface="Times New Roman" pitchFamily="18" charset="0"/>
              <a:cs typeface="Times New Roman" pitchFamily="18" charset="0"/>
            </a:endParaRPr>
          </a:p>
          <a:p>
            <a:pPr algn="just">
              <a:buNone/>
            </a:pPr>
            <a:r>
              <a:rPr lang="ru-RU" sz="6400" b="1" dirty="0" smtClean="0">
                <a:latin typeface="Times New Roman" pitchFamily="18" charset="0"/>
                <a:cs typeface="Times New Roman" pitchFamily="18" charset="0"/>
              </a:rPr>
              <a:t>1</a:t>
            </a:r>
            <a:r>
              <a:rPr lang="ru-RU" sz="6400" b="1" dirty="0">
                <a:latin typeface="Times New Roman" pitchFamily="18" charset="0"/>
                <a:cs typeface="Times New Roman" pitchFamily="18" charset="0"/>
              </a:rPr>
              <a:t>. Картофель - родственник помидора и табака. </a:t>
            </a:r>
          </a:p>
          <a:p>
            <a:pPr algn="just">
              <a:buNone/>
            </a:pPr>
            <a:r>
              <a:rPr lang="ru-RU" sz="6400" b="1" dirty="0">
                <a:latin typeface="Times New Roman" pitchFamily="18" charset="0"/>
                <a:cs typeface="Times New Roman" pitchFamily="18" charset="0"/>
              </a:rPr>
              <a:t> </a:t>
            </a:r>
            <a:r>
              <a:rPr lang="ru-RU" sz="6400" b="1" dirty="0" smtClean="0">
                <a:latin typeface="Times New Roman" pitchFamily="18" charset="0"/>
                <a:cs typeface="Times New Roman" pitchFamily="18" charset="0"/>
              </a:rPr>
              <a:t>2</a:t>
            </a:r>
            <a:r>
              <a:rPr lang="ru-RU" sz="6400" b="1" dirty="0">
                <a:latin typeface="Times New Roman" pitchFamily="18" charset="0"/>
                <a:cs typeface="Times New Roman" pitchFamily="18" charset="0"/>
              </a:rPr>
              <a:t>. Картофель стал первым овощем, испытавшем на себе невесомость - его вырастили на космическом корабле "Колумбия" в октябре 1995 года.</a:t>
            </a:r>
          </a:p>
          <a:p>
            <a:pPr algn="just">
              <a:buNone/>
            </a:pPr>
            <a:r>
              <a:rPr lang="ru-RU" sz="6400" b="1" dirty="0">
                <a:latin typeface="Times New Roman" pitchFamily="18" charset="0"/>
                <a:cs typeface="Times New Roman" pitchFamily="18" charset="0"/>
              </a:rPr>
              <a:t> </a:t>
            </a:r>
            <a:r>
              <a:rPr lang="ru-RU" sz="6400" b="1" dirty="0" smtClean="0">
                <a:latin typeface="Times New Roman" pitchFamily="18" charset="0"/>
                <a:cs typeface="Times New Roman" pitchFamily="18" charset="0"/>
              </a:rPr>
              <a:t>3</a:t>
            </a:r>
            <a:r>
              <a:rPr lang="ru-RU" sz="6400" b="1" dirty="0">
                <a:latin typeface="Times New Roman" pitchFamily="18" charset="0"/>
                <a:cs typeface="Times New Roman" pitchFamily="18" charset="0"/>
              </a:rPr>
              <a:t>. Как говорится в Книге рекордов Гиннеса, самая большая картофелина в мире весила более 8 кг. </a:t>
            </a:r>
          </a:p>
          <a:p>
            <a:pPr algn="just">
              <a:buNone/>
            </a:pPr>
            <a:r>
              <a:rPr lang="ru-RU" sz="6400" b="1" dirty="0">
                <a:latin typeface="Times New Roman" pitchFamily="18" charset="0"/>
                <a:cs typeface="Times New Roman" pitchFamily="18" charset="0"/>
              </a:rPr>
              <a:t> </a:t>
            </a:r>
            <a:r>
              <a:rPr lang="ru-RU" sz="6400" b="1" dirty="0" smtClean="0">
                <a:latin typeface="Times New Roman" pitchFamily="18" charset="0"/>
                <a:cs typeface="Times New Roman" pitchFamily="18" charset="0"/>
              </a:rPr>
              <a:t>4</a:t>
            </a:r>
            <a:r>
              <a:rPr lang="ru-RU" sz="6400" b="1" dirty="0">
                <a:latin typeface="Times New Roman" pitchFamily="18" charset="0"/>
                <a:cs typeface="Times New Roman" pitchFamily="18" charset="0"/>
              </a:rPr>
              <a:t>. Картофель появился в Европе благодаря испанским завоевателям в конце </a:t>
            </a:r>
            <a:r>
              <a:rPr lang="en-US" sz="6400" b="1" dirty="0">
                <a:latin typeface="Times New Roman" pitchFamily="18" charset="0"/>
                <a:cs typeface="Times New Roman" pitchFamily="18" charset="0"/>
              </a:rPr>
              <a:t>XVI</a:t>
            </a:r>
            <a:r>
              <a:rPr lang="ru-RU" sz="6400" b="1" dirty="0">
                <a:latin typeface="Times New Roman" pitchFamily="18" charset="0"/>
                <a:cs typeface="Times New Roman" pitchFamily="18" charset="0"/>
              </a:rPr>
              <a:t> века.</a:t>
            </a:r>
          </a:p>
          <a:p>
            <a:pPr algn="just">
              <a:buNone/>
            </a:pPr>
            <a:r>
              <a:rPr lang="ru-RU" sz="6400" b="1" dirty="0">
                <a:latin typeface="Times New Roman" pitchFamily="18" charset="0"/>
                <a:cs typeface="Times New Roman" pitchFamily="18" charset="0"/>
              </a:rPr>
              <a:t> </a:t>
            </a:r>
            <a:r>
              <a:rPr lang="ru-RU" sz="6400" b="1" dirty="0" smtClean="0">
                <a:latin typeface="Times New Roman" pitchFamily="18" charset="0"/>
                <a:cs typeface="Times New Roman" pitchFamily="18" charset="0"/>
              </a:rPr>
              <a:t>5</a:t>
            </a:r>
            <a:r>
              <a:rPr lang="ru-RU" sz="6400" b="1" dirty="0">
                <a:latin typeface="Times New Roman" pitchFamily="18" charset="0"/>
                <a:cs typeface="Times New Roman" pitchFamily="18" charset="0"/>
              </a:rPr>
              <a:t>. Первыми картофель начали выращивать индейцы в Перу около 4000 лет назад. Анды в Южной Америке - родина белого картофеля. </a:t>
            </a:r>
          </a:p>
          <a:p>
            <a:pPr algn="just">
              <a:buNone/>
            </a:pPr>
            <a:r>
              <a:rPr lang="ru-RU" sz="6400" b="1" dirty="0">
                <a:latin typeface="Times New Roman" pitchFamily="18" charset="0"/>
                <a:cs typeface="Times New Roman" pitchFamily="18" charset="0"/>
              </a:rPr>
              <a:t> </a:t>
            </a:r>
            <a:r>
              <a:rPr lang="ru-RU" sz="6400" b="1" dirty="0" smtClean="0">
                <a:latin typeface="Times New Roman" pitchFamily="18" charset="0"/>
                <a:cs typeface="Times New Roman" pitchFamily="18" charset="0"/>
              </a:rPr>
              <a:t>6</a:t>
            </a:r>
            <a:r>
              <a:rPr lang="ru-RU" sz="6400" b="1" dirty="0">
                <a:latin typeface="Times New Roman" pitchFamily="18" charset="0"/>
                <a:cs typeface="Times New Roman" pitchFamily="18" charset="0"/>
              </a:rPr>
              <a:t>. У Ван </a:t>
            </a:r>
            <a:r>
              <a:rPr lang="ru-RU" sz="6400" b="1" dirty="0" err="1">
                <a:latin typeface="Times New Roman" pitchFamily="18" charset="0"/>
                <a:cs typeface="Times New Roman" pitchFamily="18" charset="0"/>
              </a:rPr>
              <a:t>Гога</a:t>
            </a:r>
            <a:r>
              <a:rPr lang="ru-RU" sz="6400" b="1" dirty="0">
                <a:latin typeface="Times New Roman" pitchFamily="18" charset="0"/>
                <a:cs typeface="Times New Roman" pitchFamily="18" charset="0"/>
              </a:rPr>
              <a:t> есть знаменитая картина "Едоки картофеля"</a:t>
            </a:r>
          </a:p>
          <a:p>
            <a:pPr algn="just">
              <a:buNone/>
            </a:pPr>
            <a:r>
              <a:rPr lang="ru-RU" sz="6400" b="1" dirty="0">
                <a:latin typeface="Times New Roman" pitchFamily="18" charset="0"/>
                <a:cs typeface="Times New Roman" pitchFamily="18" charset="0"/>
              </a:rPr>
              <a:t> </a:t>
            </a:r>
            <a:r>
              <a:rPr lang="ru-RU" sz="6400" b="1" dirty="0" smtClean="0">
                <a:latin typeface="Times New Roman" pitchFamily="18" charset="0"/>
                <a:cs typeface="Times New Roman" pitchFamily="18" charset="0"/>
              </a:rPr>
              <a:t>7</a:t>
            </a:r>
            <a:r>
              <a:rPr lang="ru-RU" sz="6400" b="1" dirty="0">
                <a:latin typeface="Times New Roman" pitchFamily="18" charset="0"/>
                <a:cs typeface="Times New Roman" pitchFamily="18" charset="0"/>
              </a:rPr>
              <a:t>. Картофельные чипсы изобрели в 1853 году по ошибке. </a:t>
            </a:r>
          </a:p>
          <a:p>
            <a:pPr algn="just">
              <a:buNone/>
            </a:pPr>
            <a:r>
              <a:rPr lang="ru-RU" sz="6400" b="1" dirty="0">
                <a:latin typeface="Times New Roman" pitchFamily="18" charset="0"/>
                <a:cs typeface="Times New Roman" pitchFamily="18" charset="0"/>
              </a:rPr>
              <a:t> </a:t>
            </a:r>
            <a:r>
              <a:rPr lang="ru-RU" sz="6400" b="1" dirty="0" smtClean="0">
                <a:latin typeface="Times New Roman" pitchFamily="18" charset="0"/>
                <a:cs typeface="Times New Roman" pitchFamily="18" charset="0"/>
              </a:rPr>
              <a:t>8</a:t>
            </a:r>
            <a:r>
              <a:rPr lang="ru-RU" sz="6400" b="1" dirty="0">
                <a:latin typeface="Times New Roman" pitchFamily="18" charset="0"/>
                <a:cs typeface="Times New Roman" pitchFamily="18" charset="0"/>
              </a:rPr>
              <a:t>. До </a:t>
            </a:r>
            <a:r>
              <a:rPr lang="en-US" sz="6400" b="1" dirty="0">
                <a:latin typeface="Times New Roman" pitchFamily="18" charset="0"/>
                <a:cs typeface="Times New Roman" pitchFamily="18" charset="0"/>
              </a:rPr>
              <a:t>XVIII</a:t>
            </a:r>
            <a:r>
              <a:rPr lang="ru-RU" sz="6400" b="1" dirty="0">
                <a:latin typeface="Times New Roman" pitchFamily="18" charset="0"/>
                <a:cs typeface="Times New Roman" pitchFamily="18" charset="0"/>
              </a:rPr>
              <a:t> века французы были уверены, что картофель приводит к заболеванию проказой.</a:t>
            </a:r>
          </a:p>
          <a:p>
            <a:pPr algn="just">
              <a:buNone/>
            </a:pPr>
            <a:r>
              <a:rPr lang="ru-RU" sz="6400" b="1" dirty="0">
                <a:latin typeface="Times New Roman" pitchFamily="18" charset="0"/>
                <a:cs typeface="Times New Roman" pitchFamily="18" charset="0"/>
              </a:rPr>
              <a:t> </a:t>
            </a:r>
            <a:r>
              <a:rPr lang="ru-RU" sz="6400" b="1" dirty="0" smtClean="0">
                <a:latin typeface="Times New Roman" pitchFamily="18" charset="0"/>
                <a:cs typeface="Times New Roman" pitchFamily="18" charset="0"/>
              </a:rPr>
              <a:t>9</a:t>
            </a:r>
            <a:r>
              <a:rPr lang="ru-RU" sz="6400" b="1" dirty="0">
                <a:latin typeface="Times New Roman" pitchFamily="18" charset="0"/>
                <a:cs typeface="Times New Roman" pitchFamily="18" charset="0"/>
              </a:rPr>
              <a:t>. Вопреки слухам, в картофелем не много калорий. В одной средней картофелине 110 калорий, когда как в одной чашке риса 225 калорий, а в чашке макарон 155 калорий. </a:t>
            </a:r>
          </a:p>
          <a:p>
            <a:pPr algn="just">
              <a:buNone/>
            </a:pPr>
            <a:r>
              <a:rPr lang="ru-RU" sz="6400" b="1" dirty="0">
                <a:latin typeface="Times New Roman" pitchFamily="18" charset="0"/>
                <a:cs typeface="Times New Roman" pitchFamily="18" charset="0"/>
              </a:rPr>
              <a:t> </a:t>
            </a:r>
            <a:r>
              <a:rPr lang="ru-RU" sz="6400" b="1" dirty="0" smtClean="0">
                <a:latin typeface="Times New Roman" pitchFamily="18" charset="0"/>
                <a:cs typeface="Times New Roman" pitchFamily="18" charset="0"/>
              </a:rPr>
              <a:t>10</a:t>
            </a:r>
            <a:r>
              <a:rPr lang="ru-RU" sz="6400" b="1" dirty="0">
                <a:latin typeface="Times New Roman" pitchFamily="18" charset="0"/>
                <a:cs typeface="Times New Roman" pitchFamily="18" charset="0"/>
              </a:rPr>
              <a:t>. Картофель состоит на 80% из воды и на 20% из твердых частиц.</a:t>
            </a:r>
          </a:p>
        </p:txBody>
      </p:sp>
      <p:pic>
        <p:nvPicPr>
          <p:cNvPr id="31745" name="Picture 1" descr="D:\документы\МАЛЬЦЕВА Л.А\0_d57d_1a83af54_XL.jpeg"/>
          <p:cNvPicPr>
            <a:picLocks noChangeAspect="1" noChangeArrowheads="1"/>
          </p:cNvPicPr>
          <p:nvPr/>
        </p:nvPicPr>
        <p:blipFill>
          <a:blip r:embed="rId2"/>
          <a:srcRect/>
          <a:stretch>
            <a:fillRect/>
          </a:stretch>
        </p:blipFill>
        <p:spPr bwMode="auto">
          <a:xfrm>
            <a:off x="160200" y="714356"/>
            <a:ext cx="3473317" cy="4857784"/>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62500" lnSpcReduction="20000"/>
          </a:bodyPr>
          <a:lstStyle/>
          <a:p>
            <a:pPr algn="ctr"/>
            <a:r>
              <a:rPr lang="ru-RU" b="1" i="1" dirty="0">
                <a:solidFill>
                  <a:srgbClr val="C00000"/>
                </a:solidFill>
              </a:rPr>
              <a:t>Лечебный картофель</a:t>
            </a:r>
            <a:endParaRPr lang="ru-RU" dirty="0">
              <a:solidFill>
                <a:srgbClr val="C00000"/>
              </a:solidFill>
            </a:endParaRPr>
          </a:p>
          <a:p>
            <a:r>
              <a:rPr lang="ru-RU" dirty="0">
                <a:solidFill>
                  <a:schemeClr val="accent3">
                    <a:lumMod val="50000"/>
                  </a:schemeClr>
                </a:solidFill>
              </a:rPr>
              <a:t>Если о вкусовых качествах картофеля знают все, то о его лечебных свойствах многие просто не догадываются. Благодаря высокому содержанию солей калия картофель положительно влияет на деятельность </a:t>
            </a:r>
            <a:r>
              <a:rPr lang="ru-RU" dirty="0" smtClean="0">
                <a:solidFill>
                  <a:schemeClr val="accent3">
                    <a:lumMod val="50000"/>
                  </a:schemeClr>
                </a:solidFill>
              </a:rPr>
              <a:t>сердечно - сосудистой </a:t>
            </a:r>
            <a:r>
              <a:rPr lang="ru-RU" dirty="0">
                <a:solidFill>
                  <a:schemeClr val="accent3">
                    <a:lumMod val="50000"/>
                  </a:schemeClr>
                </a:solidFill>
              </a:rPr>
              <a:t>системы. Чтобы поддержать свое сердце, надо ежедневно съедать по 1 печеной картошке. При таком способе приготовления потери калия будут минимальны - от 3 до 6 %, тогда как после варки его содержание в картофеле может снизиться наполовину; Свежий картофельный сок применяется при гастритах с повышенной кислотностью и запорах. Этим же соком успешно излечивают язвенные болезни желудка и двенадцатиперстной кишки. Сок картофеля помогает и при головных болях - из-за содержащегося в нем вещества, снижающего артериальной давлёние.</a:t>
            </a:r>
          </a:p>
        </p:txBody>
      </p:sp>
      <p:pic>
        <p:nvPicPr>
          <p:cNvPr id="30721" name="Picture 1" descr="D:\документы\МАЛЬЦЕВА Л.А\potatoes.gif"/>
          <p:cNvPicPr>
            <a:picLocks noChangeAspect="1" noChangeArrowheads="1"/>
          </p:cNvPicPr>
          <p:nvPr/>
        </p:nvPicPr>
        <p:blipFill>
          <a:blip r:embed="rId2"/>
          <a:srcRect/>
          <a:stretch>
            <a:fillRect/>
          </a:stretch>
        </p:blipFill>
        <p:spPr bwMode="auto">
          <a:xfrm>
            <a:off x="285720" y="1142984"/>
            <a:ext cx="3566508" cy="4214842"/>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071934" y="273050"/>
            <a:ext cx="4614866" cy="6299222"/>
          </a:xfrm>
        </p:spPr>
        <p:txBody>
          <a:bodyPr>
            <a:noAutofit/>
          </a:bodyPr>
          <a:lstStyle/>
          <a:p>
            <a:pPr>
              <a:buNone/>
            </a:pPr>
            <a:r>
              <a:rPr lang="ru-RU" sz="1800" dirty="0" smtClean="0">
                <a:solidFill>
                  <a:schemeClr val="bg2">
                    <a:lumMod val="25000"/>
                  </a:schemeClr>
                </a:solidFill>
              </a:rPr>
              <a:t>      В </a:t>
            </a:r>
            <a:r>
              <a:rPr lang="ru-RU" sz="1800" dirty="0">
                <a:solidFill>
                  <a:schemeClr val="bg2">
                    <a:lumMod val="25000"/>
                  </a:schemeClr>
                </a:solidFill>
              </a:rPr>
              <a:t>деревне Ильмень рядом с Новгородом пенсионер Николай Зарядов поставил памятник картошке. </a:t>
            </a:r>
          </a:p>
          <a:p>
            <a:pPr>
              <a:buNone/>
            </a:pPr>
            <a:r>
              <a:rPr lang="ru-RU" sz="1800" dirty="0" smtClean="0">
                <a:solidFill>
                  <a:schemeClr val="bg2">
                    <a:lumMod val="25000"/>
                  </a:schemeClr>
                </a:solidFill>
              </a:rPr>
              <a:t>        На </a:t>
            </a:r>
            <a:r>
              <a:rPr lang="ru-RU" sz="1800" dirty="0">
                <a:solidFill>
                  <a:schemeClr val="bg2">
                    <a:lumMod val="25000"/>
                  </a:schemeClr>
                </a:solidFill>
              </a:rPr>
              <a:t>примерно двухметровую металлическую трубу пенсионер взгромоздил большой валун, по цвету и по форме похожий на картофелину.</a:t>
            </a:r>
          </a:p>
          <a:p>
            <a:r>
              <a:rPr lang="ru-RU" sz="1800" dirty="0">
                <a:solidFill>
                  <a:schemeClr val="bg2">
                    <a:lumMod val="25000"/>
                  </a:schemeClr>
                </a:solidFill>
              </a:rPr>
              <a:t>У основания "памятника" нанесена надпись:  "Спасибо Колумбу, спасибо Петру, пришлась ты, родная, нам по нутру!", а чуть выше - еще одна: "Кормила нас в тяжелую годину, нужна ты впредь".</a:t>
            </a:r>
          </a:p>
          <a:p>
            <a:r>
              <a:rPr lang="ru-RU" sz="1800" dirty="0">
                <a:solidFill>
                  <a:schemeClr val="bg2">
                    <a:lumMod val="25000"/>
                  </a:schemeClr>
                </a:solidFill>
              </a:rPr>
              <a:t>Непосредственно вокруг валуна по кругу идет третья надпись:  "Царице огородов".</a:t>
            </a:r>
          </a:p>
          <a:p>
            <a:r>
              <a:rPr lang="ru-RU" sz="1800" dirty="0">
                <a:solidFill>
                  <a:schemeClr val="bg2">
                    <a:lumMod val="25000"/>
                  </a:schemeClr>
                </a:solidFill>
              </a:rPr>
              <a:t>По словам </a:t>
            </a:r>
            <a:r>
              <a:rPr lang="ru-RU" sz="1800" dirty="0" err="1">
                <a:solidFill>
                  <a:schemeClr val="bg2">
                    <a:lumMod val="25000"/>
                  </a:schemeClr>
                </a:solidFill>
              </a:rPr>
              <a:t>Зарядова</a:t>
            </a:r>
            <a:r>
              <a:rPr lang="ru-RU" sz="1800" dirty="0">
                <a:solidFill>
                  <a:schemeClr val="bg2">
                    <a:lumMod val="25000"/>
                  </a:schemeClr>
                </a:solidFill>
              </a:rPr>
              <a:t>, памятник картошке он соорудил для того, чтобы современное поколение россиян не забывало, что именно этот нехитрый продукт питания спас жизни миллионов людей в тяжелые для страны, голодные годы.</a:t>
            </a:r>
          </a:p>
          <a:p>
            <a:endParaRPr lang="ru-RU" sz="1800" dirty="0"/>
          </a:p>
        </p:txBody>
      </p:sp>
      <p:pic>
        <p:nvPicPr>
          <p:cNvPr id="26626" name="Picture 2" descr="D:\документы\МАЛЬЦЕВА Л.А\42QbWtdb.jpg"/>
          <p:cNvPicPr>
            <a:picLocks noChangeAspect="1" noChangeArrowheads="1"/>
          </p:cNvPicPr>
          <p:nvPr/>
        </p:nvPicPr>
        <p:blipFill>
          <a:blip r:embed="rId2"/>
          <a:srcRect/>
          <a:stretch>
            <a:fillRect/>
          </a:stretch>
        </p:blipFill>
        <p:spPr bwMode="auto">
          <a:xfrm>
            <a:off x="0" y="1428736"/>
            <a:ext cx="4349752" cy="4143404"/>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0" y="273050"/>
            <a:ext cx="4114800" cy="5853113"/>
          </a:xfrm>
        </p:spPr>
        <p:txBody>
          <a:bodyPr>
            <a:normAutofit fontScale="85000" lnSpcReduction="20000"/>
          </a:bodyPr>
          <a:lstStyle/>
          <a:p>
            <a:r>
              <a:rPr lang="ru-RU" dirty="0">
                <a:solidFill>
                  <a:schemeClr val="accent5">
                    <a:lumMod val="50000"/>
                  </a:schemeClr>
                </a:solidFill>
              </a:rPr>
              <a:t> </a:t>
            </a:r>
            <a:r>
              <a:rPr lang="en-US" dirty="0">
                <a:solidFill>
                  <a:schemeClr val="accent5">
                    <a:lumMod val="50000"/>
                  </a:schemeClr>
                </a:solidFill>
              </a:rPr>
              <a:t>C</a:t>
            </a:r>
            <a:r>
              <a:rPr lang="ru-RU" dirty="0" err="1">
                <a:solidFill>
                  <a:schemeClr val="accent5">
                    <a:lumMod val="50000"/>
                  </a:schemeClr>
                </a:solidFill>
              </a:rPr>
              <a:t>овременные</a:t>
            </a:r>
            <a:r>
              <a:rPr lang="ru-RU" dirty="0">
                <a:solidFill>
                  <a:schemeClr val="accent5">
                    <a:lumMod val="50000"/>
                  </a:schemeClr>
                </a:solidFill>
              </a:rPr>
              <a:t> европейцы, желая увековечить человека, способствовавшего распространению картофеля в Европе, воздвигли в Германии в городе </a:t>
            </a:r>
            <a:r>
              <a:rPr lang="ru-RU" dirty="0" err="1">
                <a:solidFill>
                  <a:schemeClr val="accent5">
                    <a:lumMod val="50000"/>
                  </a:schemeClr>
                </a:solidFill>
              </a:rPr>
              <a:t>Оффенбург</a:t>
            </a:r>
            <a:r>
              <a:rPr lang="ru-RU" dirty="0">
                <a:solidFill>
                  <a:schemeClr val="accent5">
                    <a:lumMod val="50000"/>
                  </a:schemeClr>
                </a:solidFill>
              </a:rPr>
              <a:t> памятник некому Френсису Дрейку. Знаменитый английский мореплаватель, пират, носивший аристократический титул, держит в руке цветок картофеля.</a:t>
            </a:r>
          </a:p>
        </p:txBody>
      </p:sp>
      <p:sp>
        <p:nvSpPr>
          <p:cNvPr id="4" name="Текст 3"/>
          <p:cNvSpPr>
            <a:spLocks noGrp="1"/>
          </p:cNvSpPr>
          <p:nvPr>
            <p:ph type="body" sz="half" idx="2"/>
          </p:nvPr>
        </p:nvSpPr>
        <p:spPr/>
        <p:txBody>
          <a:bodyPr/>
          <a:lstStyle/>
          <a:p>
            <a:endParaRPr lang="ru-RU" dirty="0"/>
          </a:p>
        </p:txBody>
      </p:sp>
      <p:pic>
        <p:nvPicPr>
          <p:cNvPr id="27650" name="Picture 2" descr="D:\документы\МАЛЬЦЕВА Л.А\0_34d03_b2280f89_L.jpeg"/>
          <p:cNvPicPr>
            <a:picLocks noChangeAspect="1" noChangeArrowheads="1"/>
          </p:cNvPicPr>
          <p:nvPr/>
        </p:nvPicPr>
        <p:blipFill>
          <a:blip r:embed="rId2"/>
          <a:srcRect/>
          <a:stretch>
            <a:fillRect/>
          </a:stretch>
        </p:blipFill>
        <p:spPr bwMode="auto">
          <a:xfrm>
            <a:off x="500034" y="280159"/>
            <a:ext cx="4064290" cy="6149237"/>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786182" y="273050"/>
            <a:ext cx="5072098" cy="5853113"/>
          </a:xfrm>
        </p:spPr>
        <p:txBody>
          <a:bodyPr>
            <a:normAutofit fontScale="47500" lnSpcReduction="20000"/>
          </a:bodyPr>
          <a:lstStyle/>
          <a:p>
            <a:r>
              <a:rPr lang="ru-RU" dirty="0"/>
              <a:t>В некоторых книгах есть сведения, что англичане завезли к себе картофель из Эквадора в 1586 г. В 1620 г. английский картофель через Ламанш перебрался в Голландию, а оттуда в Германию, Россию и другие страны.</a:t>
            </a:r>
          </a:p>
          <a:p>
            <a:r>
              <a:rPr lang="ru-RU" dirty="0"/>
              <a:t>В Венгрии картофель разводил барон </a:t>
            </a:r>
            <a:r>
              <a:rPr lang="ru-RU" dirty="0" err="1"/>
              <a:t>Капосканский</a:t>
            </a:r>
            <a:r>
              <a:rPr lang="ru-RU" dirty="0"/>
              <a:t> и получил право на своем фамильном гербе изобразить клубни картофеля.</a:t>
            </a:r>
          </a:p>
          <a:p>
            <a:r>
              <a:rPr lang="ru-RU" dirty="0"/>
              <a:t>В Ирландию картофель завезли еще в 1580 г., а оттуда он совершил обратное путешествие в Новый свет (Северную Америку, где его даже назвали «ирландским картофелем»).</a:t>
            </a:r>
          </a:p>
          <a:p>
            <a:r>
              <a:rPr lang="ru-RU" dirty="0"/>
              <a:t>В XVIII столетии картофель из Европы завезли в Индию, Иран и другие страны. В Китай он попал еще в XVII веке из португальских колоний в Восточной Азии, но и до сих пор там не прижился.</a:t>
            </a:r>
          </a:p>
          <a:p>
            <a:r>
              <a:rPr lang="ru-RU" dirty="0"/>
              <a:t>По сведениям П. О. Бобровского, белорусы начали выращивать картофель при Августе III, который был королем польским и Великим князем Литовским в 1736 — 1763 гг. Большие площади под картофелем были тогда заняты в Полоцком наместничестве, на своих огородах в те годы выращивали картофель и помещики в Поставах, Ружанах, </a:t>
            </a:r>
            <a:r>
              <a:rPr lang="ru-RU" dirty="0" err="1"/>
              <a:t>Дерегине</a:t>
            </a:r>
            <a:r>
              <a:rPr lang="ru-RU" dirty="0"/>
              <a:t>, </a:t>
            </a:r>
            <a:r>
              <a:rPr lang="ru-RU" dirty="0" err="1"/>
              <a:t>Репле</a:t>
            </a:r>
            <a:r>
              <a:rPr lang="ru-RU" dirty="0"/>
              <a:t> и др.</a:t>
            </a:r>
          </a:p>
          <a:p>
            <a:r>
              <a:rPr lang="ru-RU" dirty="0"/>
              <a:t>По другим данным картофель на территорию нашей республики завезли в 1768 г. магнаты </a:t>
            </a:r>
            <a:r>
              <a:rPr lang="ru-RU" dirty="0" err="1"/>
              <a:t>Сапеги</a:t>
            </a:r>
            <a:r>
              <a:rPr lang="ru-RU" dirty="0"/>
              <a:t>, </a:t>
            </a:r>
            <a:r>
              <a:rPr lang="ru-RU" dirty="0" err="1"/>
              <a:t>Панятовские</a:t>
            </a:r>
            <a:r>
              <a:rPr lang="ru-RU" dirty="0"/>
              <a:t> и </a:t>
            </a:r>
            <a:r>
              <a:rPr lang="ru-RU" dirty="0" err="1"/>
              <a:t>Радивилы</a:t>
            </a:r>
            <a:r>
              <a:rPr lang="ru-RU" dirty="0"/>
              <a:t> из Восточной Пруссии.</a:t>
            </a:r>
          </a:p>
          <a:p>
            <a:r>
              <a:rPr lang="ru-RU" dirty="0"/>
              <a:t> </a:t>
            </a:r>
          </a:p>
        </p:txBody>
      </p:sp>
      <p:pic>
        <p:nvPicPr>
          <p:cNvPr id="29697" name="Picture 1" descr="D:\документы\МАЛЬЦЕВА Л.А\132679_image_large.jpg"/>
          <p:cNvPicPr>
            <a:picLocks noChangeAspect="1" noChangeArrowheads="1"/>
          </p:cNvPicPr>
          <p:nvPr/>
        </p:nvPicPr>
        <p:blipFill>
          <a:blip r:embed="rId2"/>
          <a:srcRect/>
          <a:stretch>
            <a:fillRect/>
          </a:stretch>
        </p:blipFill>
        <p:spPr bwMode="auto">
          <a:xfrm>
            <a:off x="285720" y="785794"/>
            <a:ext cx="3590925" cy="435771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ln>
            <a:solidFill>
              <a:schemeClr val="accent2">
                <a:lumMod val="75000"/>
              </a:schemeClr>
            </a:solidFill>
          </a:ln>
          <a:effectLst>
            <a:glow rad="139700">
              <a:schemeClr val="accent1">
                <a:satMod val="175000"/>
                <a:alpha val="40000"/>
              </a:schemeClr>
            </a:glow>
          </a:effectLst>
        </p:spPr>
        <p:txBody>
          <a:bodyPr>
            <a:normAutofit/>
          </a:bodyPr>
          <a:lstStyle/>
          <a:p>
            <a:r>
              <a:rPr lang="ru-RU" sz="4800" dirty="0" smtClean="0">
                <a:solidFill>
                  <a:srgbClr val="C00000"/>
                </a:solidFill>
                <a:latin typeface="Comic Sans MS" pitchFamily="66" charset="0"/>
              </a:rPr>
              <a:t>Ах, картошка – объеденье…</a:t>
            </a:r>
            <a:endParaRPr lang="ru-RU" sz="4800" dirty="0">
              <a:solidFill>
                <a:srgbClr val="C00000"/>
              </a:solidFill>
              <a:latin typeface="Comic Sans MS" pitchFamily="66" charset="0"/>
            </a:endParaRPr>
          </a:p>
        </p:txBody>
      </p:sp>
      <p:sp>
        <p:nvSpPr>
          <p:cNvPr id="3" name="Содержимое 2"/>
          <p:cNvSpPr>
            <a:spLocks noGrp="1"/>
          </p:cNvSpPr>
          <p:nvPr>
            <p:ph idx="1"/>
          </p:nvPr>
        </p:nvSpPr>
        <p:spPr>
          <a:solidFill>
            <a:schemeClr val="accent4">
              <a:lumMod val="40000"/>
              <a:lumOff val="60000"/>
            </a:schemeClr>
          </a:solidFill>
        </p:spPr>
        <p:txBody>
          <a:bodyPr>
            <a:normAutofit fontScale="47500" lnSpcReduction="20000"/>
          </a:bodyPr>
          <a:lstStyle/>
          <a:p>
            <a:r>
              <a:rPr lang="ru-RU" b="1" dirty="0">
                <a:solidFill>
                  <a:schemeClr val="accent1">
                    <a:lumMod val="75000"/>
                  </a:schemeClr>
                </a:solidFill>
                <a:latin typeface="Comic Sans MS" pitchFamily="66" charset="0"/>
              </a:rPr>
              <a:t>Родина картофеля — Южная Америка (Чили, Перу), </a:t>
            </a:r>
            <a:r>
              <a:rPr lang="ru-RU" dirty="0">
                <a:solidFill>
                  <a:schemeClr val="accent1">
                    <a:lumMod val="75000"/>
                  </a:schemeClr>
                </a:solidFill>
                <a:latin typeface="Comic Sans MS" pitchFamily="66" charset="0"/>
              </a:rPr>
              <a:t>где он и теперь произрастает в диком состоянии в горных районах. В Андах на высоте от 500 м до 4,5 км можно встретить почти все известные виды этого клубненосного растения.</a:t>
            </a:r>
          </a:p>
          <a:p>
            <a:pPr>
              <a:buNone/>
            </a:pPr>
            <a:r>
              <a:rPr lang="ru-RU" dirty="0">
                <a:solidFill>
                  <a:schemeClr val="accent1">
                    <a:lumMod val="75000"/>
                  </a:schemeClr>
                </a:solidFill>
                <a:latin typeface="Comic Sans MS" pitchFamily="66" charset="0"/>
              </a:rPr>
              <a:t> </a:t>
            </a:r>
          </a:p>
          <a:p>
            <a:r>
              <a:rPr lang="ru-RU" dirty="0">
                <a:solidFill>
                  <a:schemeClr val="accent1">
                    <a:lumMod val="75000"/>
                  </a:schemeClr>
                </a:solidFill>
                <a:latin typeface="Comic Sans MS" pitchFamily="66" charset="0"/>
              </a:rPr>
              <a:t>Еще за 14 — 12 тысяч лет до нашей эры в Андах существовали высокоразвитые индейские цивилизации, которые создавали культурные сорта многих растений, в том числе и картофеля.</a:t>
            </a:r>
          </a:p>
          <a:p>
            <a:pPr>
              <a:buNone/>
            </a:pPr>
            <a:r>
              <a:rPr lang="ru-RU" dirty="0">
                <a:solidFill>
                  <a:schemeClr val="accent1">
                    <a:lumMod val="75000"/>
                  </a:schemeClr>
                </a:solidFill>
                <a:latin typeface="Comic Sans MS" pitchFamily="66" charset="0"/>
              </a:rPr>
              <a:t> </a:t>
            </a:r>
          </a:p>
          <a:p>
            <a:r>
              <a:rPr lang="ru-RU" dirty="0">
                <a:solidFill>
                  <a:schemeClr val="accent1">
                    <a:lumMod val="75000"/>
                  </a:schemeClr>
                </a:solidFill>
                <a:latin typeface="Comic Sans MS" pitchFamily="66" charset="0"/>
              </a:rPr>
              <a:t>Первые сведения о картофеле, увиденном им в Колумбии, сообщил испанцам член военной экспедиции этой страны в Южную Америку </a:t>
            </a:r>
            <a:r>
              <a:rPr lang="ru-RU" b="1" dirty="0">
                <a:solidFill>
                  <a:schemeClr val="accent1">
                    <a:lumMod val="75000"/>
                  </a:schemeClr>
                </a:solidFill>
                <a:latin typeface="Comic Sans MS" pitchFamily="66" charset="0"/>
              </a:rPr>
              <a:t>Юлиан де </a:t>
            </a:r>
            <a:r>
              <a:rPr lang="ru-RU" b="1" dirty="0" err="1">
                <a:solidFill>
                  <a:schemeClr val="accent1">
                    <a:lumMod val="75000"/>
                  </a:schemeClr>
                </a:solidFill>
                <a:latin typeface="Comic Sans MS" pitchFamily="66" charset="0"/>
              </a:rPr>
              <a:t>Кастельянос</a:t>
            </a:r>
            <a:r>
              <a:rPr lang="ru-RU" b="1" dirty="0">
                <a:solidFill>
                  <a:schemeClr val="accent1">
                    <a:lumMod val="75000"/>
                  </a:schemeClr>
                </a:solidFill>
                <a:latin typeface="Comic Sans MS" pitchFamily="66" charset="0"/>
              </a:rPr>
              <a:t> </a:t>
            </a:r>
            <a:r>
              <a:rPr lang="ru-RU" dirty="0">
                <a:solidFill>
                  <a:schemeClr val="accent1">
                    <a:lumMod val="75000"/>
                  </a:schemeClr>
                </a:solidFill>
                <a:latin typeface="Comic Sans MS" pitchFamily="66" charset="0"/>
              </a:rPr>
              <a:t>в 1535 г. Он писал, что мучнистые корни этого растения приятного вкуса, «лакомое блюдо даже для испанцев». Однако это небольшое сообщение не заинтересовало широкого круга людей и вскоре было забыто. После </a:t>
            </a:r>
            <a:r>
              <a:rPr lang="ru-RU" dirty="0" err="1">
                <a:solidFill>
                  <a:schemeClr val="accent1">
                    <a:lumMod val="75000"/>
                  </a:schemeClr>
                </a:solidFill>
                <a:latin typeface="Comic Sans MS" pitchFamily="66" charset="0"/>
              </a:rPr>
              <a:t>Кастельяноса</a:t>
            </a:r>
            <a:r>
              <a:rPr lang="ru-RU" dirty="0">
                <a:solidFill>
                  <a:schemeClr val="accent1">
                    <a:lumMod val="75000"/>
                  </a:schemeClr>
                </a:solidFill>
                <a:latin typeface="Comic Sans MS" pitchFamily="66" charset="0"/>
              </a:rPr>
              <a:t> картофель в течение 10 —15 лет изучал в Перу, Боливии и Чили </a:t>
            </a:r>
            <a:r>
              <a:rPr lang="ru-RU" dirty="0" err="1">
                <a:solidFill>
                  <a:schemeClr val="accent1">
                    <a:lumMod val="75000"/>
                  </a:schemeClr>
                </a:solidFill>
                <a:latin typeface="Comic Sans MS" pitchFamily="66" charset="0"/>
              </a:rPr>
              <a:t>Педру</a:t>
            </a:r>
            <a:r>
              <a:rPr lang="ru-RU" dirty="0">
                <a:solidFill>
                  <a:schemeClr val="accent1">
                    <a:lumMod val="75000"/>
                  </a:schemeClr>
                </a:solidFill>
                <a:latin typeface="Comic Sans MS" pitchFamily="66" charset="0"/>
              </a:rPr>
              <a:t> </a:t>
            </a:r>
            <a:r>
              <a:rPr lang="ru-RU" dirty="0" err="1">
                <a:solidFill>
                  <a:schemeClr val="accent1">
                    <a:lumMod val="75000"/>
                  </a:schemeClr>
                </a:solidFill>
                <a:latin typeface="Comic Sans MS" pitchFamily="66" charset="0"/>
              </a:rPr>
              <a:t>Чиеза</a:t>
            </a:r>
            <a:r>
              <a:rPr lang="ru-RU" dirty="0">
                <a:solidFill>
                  <a:schemeClr val="accent1">
                    <a:lumMod val="75000"/>
                  </a:schemeClr>
                </a:solidFill>
                <a:latin typeface="Comic Sans MS" pitchFamily="66" charset="0"/>
              </a:rPr>
              <a:t> де Леоне. В своей книге «Хроника Перу», изданной в 1553 г. он настолько подробно и интересно рассказал о картофеле, что им даже заинтересовался Король Испании. По его указанию примерно в 1565 г. из Чили в Испанию и завезли большое количество картофеля и стали его выращивать. Из Испании картофель распространился в Италию. А в 1587 г. то ли из Рима, то ли из других мест Италии картофель завезли в небольшой город Бельгии </a:t>
            </a:r>
            <a:r>
              <a:rPr lang="ru-RU" dirty="0" err="1">
                <a:solidFill>
                  <a:schemeClr val="accent1">
                    <a:lumMod val="75000"/>
                  </a:schemeClr>
                </a:solidFill>
                <a:latin typeface="Comic Sans MS" pitchFamily="66" charset="0"/>
              </a:rPr>
              <a:t>Монс</a:t>
            </a:r>
            <a:r>
              <a:rPr lang="ru-RU" dirty="0">
                <a:solidFill>
                  <a:schemeClr val="accent1">
                    <a:lumMod val="75000"/>
                  </a:schemeClr>
                </a:solidFill>
                <a:latin typeface="Comic Sans MS" pitchFamily="66" charset="0"/>
              </a:rPr>
              <a:t>. На следующий год мэр этого города Филипп де </a:t>
            </a:r>
            <a:r>
              <a:rPr lang="ru-RU" dirty="0" err="1">
                <a:solidFill>
                  <a:schemeClr val="accent1">
                    <a:lumMod val="75000"/>
                  </a:schemeClr>
                </a:solidFill>
                <a:latin typeface="Comic Sans MS" pitchFamily="66" charset="0"/>
              </a:rPr>
              <a:t>Севри</a:t>
            </a:r>
            <a:r>
              <a:rPr lang="ru-RU" dirty="0">
                <a:solidFill>
                  <a:schemeClr val="accent1">
                    <a:lumMod val="75000"/>
                  </a:schemeClr>
                </a:solidFill>
                <a:latin typeface="Comic Sans MS" pitchFamily="66" charset="0"/>
              </a:rPr>
              <a:t> два клубня и ягоду картофеля передал своему другу </a:t>
            </a:r>
            <a:r>
              <a:rPr lang="ru-RU" dirty="0" err="1">
                <a:solidFill>
                  <a:schemeClr val="accent1">
                    <a:lumMod val="75000"/>
                  </a:schemeClr>
                </a:solidFill>
                <a:latin typeface="Comic Sans MS" pitchFamily="66" charset="0"/>
              </a:rPr>
              <a:t>Фландрийскому</a:t>
            </a:r>
            <a:r>
              <a:rPr lang="ru-RU" dirty="0">
                <a:solidFill>
                  <a:schemeClr val="accent1">
                    <a:lumMod val="75000"/>
                  </a:schemeClr>
                </a:solidFill>
                <a:latin typeface="Comic Sans MS" pitchFamily="66" charset="0"/>
              </a:rPr>
              <a:t> натуралисту и ботанику </a:t>
            </a:r>
            <a:r>
              <a:rPr lang="ru-RU" b="1" dirty="0">
                <a:solidFill>
                  <a:schemeClr val="accent1">
                    <a:lumMod val="75000"/>
                  </a:schemeClr>
                </a:solidFill>
                <a:latin typeface="Comic Sans MS" pitchFamily="66" charset="0"/>
              </a:rPr>
              <a:t>Карлу </a:t>
            </a:r>
            <a:r>
              <a:rPr lang="ru-RU" b="1" dirty="0" err="1">
                <a:solidFill>
                  <a:schemeClr val="accent1">
                    <a:lumMod val="75000"/>
                  </a:schemeClr>
                </a:solidFill>
                <a:latin typeface="Comic Sans MS" pitchFamily="66" charset="0"/>
              </a:rPr>
              <a:t>Клюзиусу</a:t>
            </a:r>
            <a:r>
              <a:rPr lang="ru-RU" b="1" dirty="0">
                <a:solidFill>
                  <a:schemeClr val="accent1">
                    <a:lumMod val="75000"/>
                  </a:schemeClr>
                </a:solidFill>
                <a:latin typeface="Comic Sans MS" pitchFamily="66" charset="0"/>
              </a:rPr>
              <a:t>, </a:t>
            </a:r>
            <a:r>
              <a:rPr lang="ru-RU" dirty="0">
                <a:solidFill>
                  <a:schemeClr val="accent1">
                    <a:lumMod val="75000"/>
                  </a:schemeClr>
                </a:solidFill>
                <a:latin typeface="Comic Sans MS" pitchFamily="66" charset="0"/>
              </a:rPr>
              <a:t>который тогда заведовал ботаническим садом в Вене.</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357686" y="273050"/>
            <a:ext cx="4329114" cy="5853113"/>
          </a:xfrm>
        </p:spPr>
        <p:txBody>
          <a:bodyPr>
            <a:noAutofit/>
          </a:bodyPr>
          <a:lstStyle/>
          <a:p>
            <a:pPr>
              <a:buNone/>
            </a:pPr>
            <a:r>
              <a:rPr lang="ru-RU" sz="1600" b="1" dirty="0" smtClean="0">
                <a:solidFill>
                  <a:schemeClr val="accent1">
                    <a:lumMod val="75000"/>
                  </a:schemeClr>
                </a:solidFill>
              </a:rPr>
              <a:t>        Победителем  </a:t>
            </a:r>
            <a:r>
              <a:rPr lang="ru-RU" sz="1600" b="1" dirty="0">
                <a:solidFill>
                  <a:schemeClr val="accent1">
                    <a:lumMod val="75000"/>
                  </a:schemeClr>
                </a:solidFill>
              </a:rPr>
              <a:t>проекта  другого памятника  стал Юрий Михайлов - руководитель </a:t>
            </a:r>
            <a:r>
              <a:rPr lang="ru-RU" sz="1600" b="1" dirty="0" err="1">
                <a:solidFill>
                  <a:schemeClr val="accent1">
                    <a:lumMod val="75000"/>
                  </a:schemeClr>
                </a:solidFill>
              </a:rPr>
              <a:t>мариинского</a:t>
            </a:r>
            <a:r>
              <a:rPr lang="ru-RU" sz="1600" b="1" dirty="0">
                <a:solidFill>
                  <a:schemeClr val="accent1">
                    <a:lumMod val="75000"/>
                  </a:schemeClr>
                </a:solidFill>
              </a:rPr>
              <a:t> ансамбля казачьей песни, художник, </a:t>
            </a:r>
            <a:r>
              <a:rPr lang="ru-RU" sz="1600" b="1" dirty="0" err="1">
                <a:solidFill>
                  <a:schemeClr val="accent1">
                    <a:lumMod val="75000"/>
                  </a:schemeClr>
                </a:solidFill>
              </a:rPr>
              <a:t>берестянщик</a:t>
            </a:r>
            <a:r>
              <a:rPr lang="ru-RU" sz="1600" b="1" dirty="0">
                <a:solidFill>
                  <a:schemeClr val="accent1">
                    <a:lumMod val="75000"/>
                  </a:schemeClr>
                </a:solidFill>
              </a:rPr>
              <a:t>, мастер резьбы по дереву, на счету которого также ряд кукол, оригинальных снежных городков и отделка деревянными кружевами дома, в котором он жил. </a:t>
            </a:r>
          </a:p>
          <a:p>
            <a:pPr>
              <a:buNone/>
            </a:pPr>
            <a:r>
              <a:rPr lang="ru-RU" sz="1600" b="1" dirty="0">
                <a:solidFill>
                  <a:schemeClr val="accent1">
                    <a:lumMod val="75000"/>
                  </a:schemeClr>
                </a:solidFill>
              </a:rPr>
              <a:t> </a:t>
            </a:r>
          </a:p>
          <a:p>
            <a:pPr>
              <a:buNone/>
            </a:pPr>
            <a:r>
              <a:rPr lang="ru-RU" sz="1600" b="1" dirty="0">
                <a:solidFill>
                  <a:schemeClr val="accent1">
                    <a:lumMod val="75000"/>
                  </a:schemeClr>
                </a:solidFill>
              </a:rPr>
              <a:t> </a:t>
            </a:r>
            <a:r>
              <a:rPr lang="ru-RU" sz="1600" b="1" dirty="0" smtClean="0">
                <a:solidFill>
                  <a:schemeClr val="accent1">
                    <a:lumMod val="75000"/>
                  </a:schemeClr>
                </a:solidFill>
              </a:rPr>
              <a:t>       Как </a:t>
            </a:r>
            <a:r>
              <a:rPr lang="ru-RU" sz="1600" b="1" dirty="0">
                <a:solidFill>
                  <a:schemeClr val="accent1">
                    <a:lumMod val="75000"/>
                  </a:schemeClr>
                </a:solidFill>
              </a:rPr>
              <a:t>сообщила пресс-секретарь, проект-победитель представляет собой "одушевленный клубень в виде лубочного усатого мужичка с хитрой улыбкой в залихватски надетой ушанке набекрень, стоящего на березовых поленьях рядом со стелой". На памятнике будет содержаться информация о происхождении этой сельскохозяйственной культуры и мировом рекорде по урожайности картофеля, установленном более 65 лет назад в  Мариинском районе.</a:t>
            </a:r>
          </a:p>
        </p:txBody>
      </p:sp>
      <p:pic>
        <p:nvPicPr>
          <p:cNvPr id="25602" name="Picture 2" descr="D:\документы\МАЛЬЦЕВА Л.А\12216.jpg"/>
          <p:cNvPicPr>
            <a:picLocks noChangeAspect="1" noChangeArrowheads="1"/>
          </p:cNvPicPr>
          <p:nvPr/>
        </p:nvPicPr>
        <p:blipFill>
          <a:blip r:embed="rId2"/>
          <a:srcRect/>
          <a:stretch>
            <a:fillRect/>
          </a:stretch>
        </p:blipFill>
        <p:spPr bwMode="auto">
          <a:xfrm>
            <a:off x="182532" y="1643050"/>
            <a:ext cx="4365656" cy="35719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00562" y="642918"/>
            <a:ext cx="4357718" cy="5483245"/>
          </a:xfrm>
        </p:spPr>
        <p:txBody>
          <a:bodyPr>
            <a:normAutofit fontScale="32500" lnSpcReduction="20000"/>
          </a:bodyPr>
          <a:lstStyle/>
          <a:p>
            <a:pPr>
              <a:buNone/>
            </a:pPr>
            <a:r>
              <a:rPr lang="ru-RU" sz="4300" b="1" dirty="0" smtClean="0">
                <a:solidFill>
                  <a:schemeClr val="accent3">
                    <a:lumMod val="50000"/>
                  </a:schemeClr>
                </a:solidFill>
              </a:rPr>
              <a:t>       В </a:t>
            </a:r>
            <a:r>
              <a:rPr lang="ru-RU" sz="4300" b="1" dirty="0">
                <a:solidFill>
                  <a:schemeClr val="accent3">
                    <a:lumMod val="50000"/>
                  </a:schemeClr>
                </a:solidFill>
              </a:rPr>
              <a:t>некоторых книгах есть сведения, что англичане завезли к себе картофель из Эквадора в 1586 г. В 1620 г. английский картофель через Ламанш перебрался в Голландию, а оттуда в Германию, Россию и другие страны.</a:t>
            </a:r>
          </a:p>
          <a:p>
            <a:pPr>
              <a:buNone/>
            </a:pPr>
            <a:r>
              <a:rPr lang="ru-RU" sz="4300" b="1" dirty="0" smtClean="0">
                <a:solidFill>
                  <a:schemeClr val="accent3">
                    <a:lumMod val="50000"/>
                  </a:schemeClr>
                </a:solidFill>
              </a:rPr>
              <a:t>       В </a:t>
            </a:r>
            <a:r>
              <a:rPr lang="ru-RU" sz="4300" b="1" dirty="0">
                <a:solidFill>
                  <a:schemeClr val="accent3">
                    <a:lumMod val="50000"/>
                  </a:schemeClr>
                </a:solidFill>
              </a:rPr>
              <a:t>Венгрии картофель разводил барон </a:t>
            </a:r>
            <a:r>
              <a:rPr lang="ru-RU" sz="4300" b="1" dirty="0" err="1">
                <a:solidFill>
                  <a:schemeClr val="accent3">
                    <a:lumMod val="50000"/>
                  </a:schemeClr>
                </a:solidFill>
              </a:rPr>
              <a:t>Капосканский</a:t>
            </a:r>
            <a:r>
              <a:rPr lang="ru-RU" sz="4300" b="1" dirty="0">
                <a:solidFill>
                  <a:schemeClr val="accent3">
                    <a:lumMod val="50000"/>
                  </a:schemeClr>
                </a:solidFill>
              </a:rPr>
              <a:t> и получил право на своем фамильном гербе изобразить клубни картофеля.</a:t>
            </a:r>
          </a:p>
          <a:p>
            <a:pPr>
              <a:buNone/>
            </a:pPr>
            <a:r>
              <a:rPr lang="ru-RU" sz="4300" b="1" dirty="0" smtClean="0">
                <a:solidFill>
                  <a:schemeClr val="accent3">
                    <a:lumMod val="50000"/>
                  </a:schemeClr>
                </a:solidFill>
              </a:rPr>
              <a:t>       В </a:t>
            </a:r>
            <a:r>
              <a:rPr lang="ru-RU" sz="4300" b="1" dirty="0">
                <a:solidFill>
                  <a:schemeClr val="accent3">
                    <a:lumMod val="50000"/>
                  </a:schemeClr>
                </a:solidFill>
              </a:rPr>
              <a:t>Ирландию картофель завезли еще в 1580 г., а оттуда он совершил обратное путешествие в Новый свет (Северную Америку, где его даже назвали «ирландским картофелем»).</a:t>
            </a:r>
          </a:p>
          <a:p>
            <a:pPr>
              <a:buNone/>
            </a:pPr>
            <a:r>
              <a:rPr lang="ru-RU" sz="4300" b="1" dirty="0" smtClean="0">
                <a:solidFill>
                  <a:schemeClr val="accent3">
                    <a:lumMod val="50000"/>
                  </a:schemeClr>
                </a:solidFill>
              </a:rPr>
              <a:t>       </a:t>
            </a:r>
            <a:r>
              <a:rPr lang="ru-RU" sz="4300" b="1" dirty="0">
                <a:solidFill>
                  <a:schemeClr val="accent3">
                    <a:lumMod val="50000"/>
                  </a:schemeClr>
                </a:solidFill>
              </a:rPr>
              <a:t>XVIII столетии картофель из Европы завезли в Индию, Иран и другие страны. В Китай он попал еще в XVII веке из португальских колоний в Восточной Азии, но и до сих пор там не прижился.</a:t>
            </a:r>
          </a:p>
          <a:p>
            <a:r>
              <a:rPr lang="ru-RU" sz="4300" b="1" dirty="0">
                <a:solidFill>
                  <a:schemeClr val="accent3">
                    <a:lumMod val="50000"/>
                  </a:schemeClr>
                </a:solidFill>
              </a:rPr>
              <a:t>По сведениям П. О. Бобровского, белорусы начали выращивать картофель при Августе III, который был королем польским и Великим князем Литовским в 1736 — 1763 гг. Большие площади под картофелем были тогда заняты в Полоцком наместничестве, на своих огородах в те годы выращивали картофель и помещики в Поставах, Ружанах, </a:t>
            </a:r>
            <a:r>
              <a:rPr lang="ru-RU" sz="4300" b="1" dirty="0" err="1">
                <a:solidFill>
                  <a:schemeClr val="accent3">
                    <a:lumMod val="50000"/>
                  </a:schemeClr>
                </a:solidFill>
              </a:rPr>
              <a:t>Дерегине</a:t>
            </a:r>
            <a:r>
              <a:rPr lang="ru-RU" sz="4300" b="1" dirty="0">
                <a:solidFill>
                  <a:schemeClr val="accent3">
                    <a:lumMod val="50000"/>
                  </a:schemeClr>
                </a:solidFill>
              </a:rPr>
              <a:t>, </a:t>
            </a:r>
            <a:r>
              <a:rPr lang="ru-RU" sz="4300" b="1" dirty="0" err="1">
                <a:solidFill>
                  <a:schemeClr val="accent3">
                    <a:lumMod val="50000"/>
                  </a:schemeClr>
                </a:solidFill>
              </a:rPr>
              <a:t>Репле</a:t>
            </a:r>
            <a:r>
              <a:rPr lang="ru-RU" sz="4300" b="1" dirty="0">
                <a:solidFill>
                  <a:schemeClr val="accent3">
                    <a:lumMod val="50000"/>
                  </a:schemeClr>
                </a:solidFill>
              </a:rPr>
              <a:t> и др.</a:t>
            </a:r>
          </a:p>
          <a:p>
            <a:r>
              <a:rPr lang="ru-RU" sz="4300" b="1" dirty="0">
                <a:solidFill>
                  <a:schemeClr val="accent3">
                    <a:lumMod val="50000"/>
                  </a:schemeClr>
                </a:solidFill>
              </a:rPr>
              <a:t>По другим данным картофель на территорию нашей республики завезли в 1768 г. магнаты </a:t>
            </a:r>
            <a:r>
              <a:rPr lang="ru-RU" sz="4300" b="1" dirty="0" err="1">
                <a:solidFill>
                  <a:schemeClr val="accent3">
                    <a:lumMod val="50000"/>
                  </a:schemeClr>
                </a:solidFill>
              </a:rPr>
              <a:t>Сапеги</a:t>
            </a:r>
            <a:r>
              <a:rPr lang="ru-RU" sz="4300" b="1" dirty="0">
                <a:solidFill>
                  <a:schemeClr val="accent3">
                    <a:lumMod val="50000"/>
                  </a:schemeClr>
                </a:solidFill>
              </a:rPr>
              <a:t>, </a:t>
            </a:r>
            <a:r>
              <a:rPr lang="ru-RU" sz="4300" b="1" dirty="0" err="1">
                <a:solidFill>
                  <a:schemeClr val="accent3">
                    <a:lumMod val="50000"/>
                  </a:schemeClr>
                </a:solidFill>
              </a:rPr>
              <a:t>Панятовские</a:t>
            </a:r>
            <a:r>
              <a:rPr lang="ru-RU" sz="4300" b="1" dirty="0">
                <a:solidFill>
                  <a:schemeClr val="accent3">
                    <a:lumMod val="50000"/>
                  </a:schemeClr>
                </a:solidFill>
              </a:rPr>
              <a:t> и </a:t>
            </a:r>
            <a:r>
              <a:rPr lang="ru-RU" sz="4300" b="1" dirty="0" err="1">
                <a:solidFill>
                  <a:schemeClr val="accent3">
                    <a:lumMod val="50000"/>
                  </a:schemeClr>
                </a:solidFill>
              </a:rPr>
              <a:t>Радивилы</a:t>
            </a:r>
            <a:r>
              <a:rPr lang="ru-RU" sz="4300" b="1" dirty="0">
                <a:solidFill>
                  <a:schemeClr val="accent3">
                    <a:lumMod val="50000"/>
                  </a:schemeClr>
                </a:solidFill>
              </a:rPr>
              <a:t> из Восточной Пруссии.</a:t>
            </a:r>
          </a:p>
        </p:txBody>
      </p:sp>
      <p:pic>
        <p:nvPicPr>
          <p:cNvPr id="34818" name="Picture 2" descr="D:\документы\МАЛЬЦЕВА Л.А\800px-Solanum_tuberosum.JPG"/>
          <p:cNvPicPr>
            <a:picLocks noChangeAspect="1" noChangeArrowheads="1"/>
          </p:cNvPicPr>
          <p:nvPr/>
        </p:nvPicPr>
        <p:blipFill>
          <a:blip r:embed="rId2"/>
          <a:srcRect/>
          <a:stretch>
            <a:fillRect/>
          </a:stretch>
        </p:blipFill>
        <p:spPr bwMode="auto">
          <a:xfrm>
            <a:off x="285720" y="1071546"/>
            <a:ext cx="4500594" cy="428626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357686" y="273050"/>
            <a:ext cx="4329114" cy="6156346"/>
          </a:xfrm>
        </p:spPr>
        <p:txBody>
          <a:bodyPr>
            <a:normAutofit fontScale="85000" lnSpcReduction="20000"/>
          </a:bodyPr>
          <a:lstStyle/>
          <a:p>
            <a:pPr>
              <a:buNone/>
            </a:pPr>
            <a:r>
              <a:rPr lang="ru-RU" dirty="0" smtClean="0">
                <a:solidFill>
                  <a:srgbClr val="7030A0"/>
                </a:solidFill>
              </a:rPr>
              <a:t>     Хоть </a:t>
            </a:r>
            <a:r>
              <a:rPr lang="ru-RU" dirty="0">
                <a:solidFill>
                  <a:srgbClr val="7030A0"/>
                </a:solidFill>
              </a:rPr>
              <a:t>хвалиться неприлично, но должна я вам сказать,</a:t>
            </a:r>
          </a:p>
          <a:p>
            <a:r>
              <a:rPr lang="ru-RU" dirty="0">
                <a:solidFill>
                  <a:srgbClr val="7030A0"/>
                </a:solidFill>
              </a:rPr>
              <a:t>Без картошки на отлично ни поесть, ни поплясать.</a:t>
            </a:r>
          </a:p>
          <a:p>
            <a:r>
              <a:rPr lang="ru-RU" dirty="0">
                <a:solidFill>
                  <a:srgbClr val="7030A0"/>
                </a:solidFill>
              </a:rPr>
              <a:t>Даже вкусный огурец лишь с картошкой молодец</a:t>
            </a:r>
          </a:p>
          <a:p>
            <a:r>
              <a:rPr lang="ru-RU" dirty="0">
                <a:solidFill>
                  <a:srgbClr val="7030A0"/>
                </a:solidFill>
              </a:rPr>
              <a:t>Хоть сердит зеленый лук, а картошке – лучший друг.</a:t>
            </a:r>
          </a:p>
          <a:p>
            <a:r>
              <a:rPr lang="ru-RU" dirty="0">
                <a:solidFill>
                  <a:srgbClr val="7030A0"/>
                </a:solidFill>
              </a:rPr>
              <a:t>Из картошки там и тут, нужный делают продукт.</a:t>
            </a:r>
          </a:p>
          <a:p>
            <a:r>
              <a:rPr lang="ru-RU" dirty="0">
                <a:solidFill>
                  <a:srgbClr val="7030A0"/>
                </a:solidFill>
              </a:rPr>
              <a:t>И недаром ведь картошку вторым хлебом все зовут.</a:t>
            </a:r>
          </a:p>
          <a:p>
            <a:pPr>
              <a:buNone/>
            </a:pPr>
            <a:r>
              <a:rPr lang="ru-RU" dirty="0">
                <a:solidFill>
                  <a:srgbClr val="7030A0"/>
                </a:solidFill>
              </a:rPr>
              <a:t> </a:t>
            </a:r>
          </a:p>
        </p:txBody>
      </p:sp>
      <p:pic>
        <p:nvPicPr>
          <p:cNvPr id="33794" name="Picture 2" descr="D:\документы\МАЛЬЦЕВА Л.А\2424_20080603153332.jpg"/>
          <p:cNvPicPr>
            <a:picLocks noChangeAspect="1" noChangeArrowheads="1"/>
          </p:cNvPicPr>
          <p:nvPr/>
        </p:nvPicPr>
        <p:blipFill>
          <a:blip r:embed="rId2"/>
          <a:srcRect/>
          <a:stretch>
            <a:fillRect/>
          </a:stretch>
        </p:blipFill>
        <p:spPr bwMode="auto">
          <a:xfrm>
            <a:off x="227671" y="1142984"/>
            <a:ext cx="4325754" cy="4071966"/>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D:\документы\МАЛЬЦЕВА Л.А\0_1f244_36bbdabf_L.jpeg"/>
          <p:cNvPicPr>
            <a:picLocks noGrp="1" noChangeAspect="1" noChangeArrowheads="1"/>
          </p:cNvPicPr>
          <p:nvPr>
            <p:ph idx="1"/>
          </p:nvPr>
        </p:nvPicPr>
        <p:blipFill>
          <a:blip r:embed="rId2"/>
          <a:stretch>
            <a:fillRect/>
          </a:stretch>
        </p:blipFill>
        <p:spPr bwMode="auto">
          <a:xfrm>
            <a:off x="3575050" y="679513"/>
            <a:ext cx="5111750" cy="5040186"/>
          </a:xfrm>
          <a:prstGeom prst="rect">
            <a:avLst/>
          </a:prstGeom>
          <a:noFill/>
        </p:spPr>
      </p:pic>
      <p:sp>
        <p:nvSpPr>
          <p:cNvPr id="4" name="Текст 3"/>
          <p:cNvSpPr>
            <a:spLocks noGrp="1"/>
          </p:cNvSpPr>
          <p:nvPr>
            <p:ph type="body" sz="half" idx="2"/>
          </p:nvPr>
        </p:nvSpPr>
        <p:spPr>
          <a:xfrm>
            <a:off x="457200" y="714356"/>
            <a:ext cx="3008313" cy="5411807"/>
          </a:xfrm>
        </p:spPr>
        <p:txBody>
          <a:bodyPr>
            <a:noAutofit/>
          </a:bodyPr>
          <a:lstStyle/>
          <a:p>
            <a:r>
              <a:rPr lang="ru-RU" sz="2800" dirty="0">
                <a:solidFill>
                  <a:schemeClr val="accent4">
                    <a:lumMod val="50000"/>
                  </a:schemeClr>
                </a:solidFill>
              </a:rPr>
              <a:t>Памятник батату (сладкому картофелю, ранее дикорастущему корнеплоду) и тыкве, позволившим японским крестьянам выжить в годы войн и бедствий. </a:t>
            </a:r>
            <a:r>
              <a:rPr lang="en-US" sz="2800" dirty="0" err="1">
                <a:solidFill>
                  <a:schemeClr val="accent4">
                    <a:lumMod val="50000"/>
                  </a:schemeClr>
                </a:solidFill>
              </a:rPr>
              <a:t>Япония</a:t>
            </a:r>
            <a:r>
              <a:rPr lang="en-US" sz="2800" dirty="0">
                <a:solidFill>
                  <a:schemeClr val="accent4">
                    <a:lumMod val="50000"/>
                  </a:schemeClr>
                </a:solidFill>
              </a:rPr>
              <a:t>, </a:t>
            </a:r>
            <a:r>
              <a:rPr lang="en-US" sz="2800" dirty="0" err="1">
                <a:solidFill>
                  <a:schemeClr val="accent4">
                    <a:lumMod val="50000"/>
                  </a:schemeClr>
                </a:solidFill>
              </a:rPr>
              <a:t>преф</a:t>
            </a:r>
            <a:r>
              <a:rPr lang="en-US" sz="2800" dirty="0">
                <a:solidFill>
                  <a:schemeClr val="accent4">
                    <a:lumMod val="50000"/>
                  </a:schemeClr>
                </a:solidFill>
              </a:rPr>
              <a:t>. </a:t>
            </a:r>
            <a:r>
              <a:rPr lang="en-US" sz="2800" dirty="0" err="1">
                <a:solidFill>
                  <a:schemeClr val="accent4">
                    <a:lumMod val="50000"/>
                  </a:schemeClr>
                </a:solidFill>
              </a:rPr>
              <a:t>Сайтама</a:t>
            </a:r>
            <a:r>
              <a:rPr lang="en-US" sz="2800" dirty="0">
                <a:solidFill>
                  <a:schemeClr val="accent4">
                    <a:lumMod val="50000"/>
                  </a:schemeClr>
                </a:solidFill>
              </a:rPr>
              <a:t>, г. </a:t>
            </a:r>
            <a:r>
              <a:rPr lang="en-US" sz="2800" dirty="0" err="1">
                <a:solidFill>
                  <a:schemeClr val="accent4">
                    <a:lumMod val="50000"/>
                  </a:schemeClr>
                </a:solidFill>
              </a:rPr>
              <a:t>Урава</a:t>
            </a:r>
            <a:endParaRPr lang="ru-RU" sz="2800" dirty="0">
              <a:solidFill>
                <a:schemeClr val="accent4">
                  <a:lumMod val="50000"/>
                </a:schemeClr>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643306" y="0"/>
            <a:ext cx="5214974" cy="6126163"/>
          </a:xfrm>
        </p:spPr>
        <p:txBody>
          <a:bodyPr>
            <a:noAutofit/>
          </a:bodyPr>
          <a:lstStyle/>
          <a:p>
            <a:pPr algn="ctr"/>
            <a:r>
              <a:rPr lang="ru-RU" sz="1600" b="1" dirty="0">
                <a:solidFill>
                  <a:srgbClr val="C00000"/>
                </a:solidFill>
              </a:rPr>
              <a:t>Картофель-целитель</a:t>
            </a:r>
          </a:p>
          <a:p>
            <a:r>
              <a:rPr lang="ru-RU" sz="1600" dirty="0">
                <a:solidFill>
                  <a:schemeClr val="accent1">
                    <a:lumMod val="75000"/>
                  </a:schemeClr>
                </a:solidFill>
              </a:rPr>
              <a:t>Вареные клубни обладают мочегонным и нежным послабляющим действием. Свежий сок клубней снижает повышенную кислотность, нормализует функциональную деятельность кишечника, нормализует стул при запорах, устраняет боли в желудке, прекращает изжогу и рвоту, оказывает противовоспалительное действие, способствует рубцеванию ран при язвенной болезни  желудка  и двенадцатиперстной кишки. Для приготовления сока  клубни хорошо промывают с помощью щетки, протирают на терке вместе с кожурой и сок отжимают. Можно использовать и соковыжималку, но готовят картофельный сок лишь на один прием, который принимают 3 раза в день за 30 минут до еды в дозе по четверти стакана (50 мл). Постепенно эту дозу увеличивают до 150 мл. Сок надо выпить не позже 10 минут после его приготовления. Наиболее лечебным является сок из красных сортов картофеля. Для улучшения вкуса с этот сок можно добавить какой-нибудь фруктовый сок или мед, но эффект при этом будет слабее. Картофельный сок по лечебным свойствам не уступает популярному лекарству «</a:t>
            </a:r>
            <a:r>
              <a:rPr lang="ru-RU" sz="1600" dirty="0" err="1">
                <a:solidFill>
                  <a:schemeClr val="accent1">
                    <a:lumMod val="75000"/>
                  </a:schemeClr>
                </a:solidFill>
              </a:rPr>
              <a:t>Алмагель</a:t>
            </a:r>
            <a:r>
              <a:rPr lang="ru-RU" sz="1600" dirty="0">
                <a:solidFill>
                  <a:schemeClr val="accent1">
                    <a:lumMod val="75000"/>
                  </a:schemeClr>
                </a:solidFill>
              </a:rPr>
              <a:t>». Выжатый сок выпивают вместе с имеющимся там крахмалом. Положенную дозу сока можно развести таким же количеством воды. Желательно сок употреблять и перед сном.</a:t>
            </a:r>
          </a:p>
          <a:p>
            <a:endParaRPr lang="ru-RU" sz="1600" dirty="0"/>
          </a:p>
        </p:txBody>
      </p:sp>
      <p:pic>
        <p:nvPicPr>
          <p:cNvPr id="36866" name="Picture 2" descr="D:\документы\МАЛЬЦЕВА Л.А\potatoes.jpg"/>
          <p:cNvPicPr>
            <a:picLocks noChangeAspect="1" noChangeArrowheads="1"/>
          </p:cNvPicPr>
          <p:nvPr/>
        </p:nvPicPr>
        <p:blipFill>
          <a:blip r:embed="rId2"/>
          <a:srcRect/>
          <a:stretch>
            <a:fillRect/>
          </a:stretch>
        </p:blipFill>
        <p:spPr bwMode="auto">
          <a:xfrm>
            <a:off x="145622" y="1785927"/>
            <a:ext cx="3711998" cy="3857652"/>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5050" y="273050"/>
            <a:ext cx="5283230" cy="6299222"/>
          </a:xfrm>
        </p:spPr>
        <p:txBody>
          <a:bodyPr>
            <a:normAutofit fontScale="32500" lnSpcReduction="20000"/>
          </a:bodyPr>
          <a:lstStyle/>
          <a:p>
            <a:pPr>
              <a:buNone/>
            </a:pPr>
            <a:r>
              <a:rPr lang="ru-RU" dirty="0"/>
              <a:t> </a:t>
            </a:r>
          </a:p>
          <a:p>
            <a:r>
              <a:rPr lang="ru-RU" sz="4300" b="1" dirty="0"/>
              <a:t>При заболеваниях дыхательных путей (ангина, грипп, ОРЗ и др.) вдыхают картофельный пар. Это делают так. Хорошо вымытые клубни варят до готовности и в горячем состоянии разминают, не сливая воду, в которой они  варились. Накрывшись над картофелем любым одеянием, дышат горячим паром. Полезно добавить туда же  3-4 капли очищенного скипидара.</a:t>
            </a:r>
          </a:p>
          <a:p>
            <a:pPr>
              <a:buNone/>
            </a:pPr>
            <a:r>
              <a:rPr lang="ru-RU" sz="4300" b="1" dirty="0"/>
              <a:t> </a:t>
            </a:r>
          </a:p>
          <a:p>
            <a:r>
              <a:rPr lang="ru-RU" sz="4300" b="1" dirty="0"/>
              <a:t>Соком картофеля полощут  полость рта и глотку при воспалительных процессах. Кашицей тертого картофеля лечат ожоги, панариции и незаживающие раны. При этом уменьшаются боли и воспаления, улучшаются процессы очищения и заживления ран.</a:t>
            </a:r>
          </a:p>
          <a:p>
            <a:pPr>
              <a:buNone/>
            </a:pPr>
            <a:r>
              <a:rPr lang="ru-RU" sz="4300" b="1" dirty="0"/>
              <a:t> </a:t>
            </a:r>
          </a:p>
          <a:p>
            <a:r>
              <a:rPr lang="ru-RU" sz="4300" b="1" dirty="0"/>
              <a:t>Картофельный крахмал используют как обволакивающее, противовоспалительное средство при желудочно-кишечных заболеваниях, ожогах. В ветеринарии картофель в виде крахмального клейстера применяют при гастритах и энтероколитах у животных в дозе: крупному рогатому скоту -  100-200 мл, лошадям - 50-100 мл, мелкому рогатому скоту - 1-5 мл, свиньям - 1-3 мл, собакам - 0,2-5 мл, кошкам и </a:t>
            </a:r>
            <a:r>
              <a:rPr lang="ru-RU" sz="4300" b="1" dirty="0" smtClean="0"/>
              <a:t>курам - </a:t>
            </a:r>
            <a:r>
              <a:rPr lang="ru-RU" sz="4300" b="1" dirty="0"/>
              <a:t>0,2-3 мл.</a:t>
            </a:r>
          </a:p>
          <a:p>
            <a:pPr>
              <a:buNone/>
            </a:pPr>
            <a:r>
              <a:rPr lang="ru-RU" sz="4300" b="1" dirty="0"/>
              <a:t> </a:t>
            </a:r>
          </a:p>
          <a:p>
            <a:r>
              <a:rPr lang="ru-RU" sz="4300" b="1" dirty="0" err="1"/>
              <a:t>Свежеотрезаные</a:t>
            </a:r>
            <a:r>
              <a:rPr lang="ru-RU" sz="4300" b="1" dirty="0"/>
              <a:t> пластинки из картофеля прикладывают на кожу при различных кожных заболеваниях, особенно при экземе, а также как  неотложное во времени средство при только что полученных ожогах для снятия болевых ощущений и предотвращения возникновения пузырей.</a:t>
            </a:r>
          </a:p>
          <a:p>
            <a:pPr>
              <a:buNone/>
            </a:pPr>
            <a:r>
              <a:rPr lang="ru-RU" sz="4300" b="1" dirty="0"/>
              <a:t> </a:t>
            </a:r>
          </a:p>
          <a:p>
            <a:r>
              <a:rPr lang="ru-RU" sz="4300" b="1" dirty="0"/>
              <a:t>Отвар, настой из цветов картофеля снижает кровяное давление и стимулирует   дыхание, что связано с наличием   соланина.</a:t>
            </a:r>
          </a:p>
          <a:p>
            <a:pPr>
              <a:buNone/>
            </a:pPr>
            <a:r>
              <a:rPr lang="ru-RU" sz="4300" b="1" dirty="0"/>
              <a:t> </a:t>
            </a:r>
          </a:p>
          <a:p>
            <a:endParaRPr lang="ru-RU" sz="4300" b="1" dirty="0"/>
          </a:p>
        </p:txBody>
      </p:sp>
      <p:pic>
        <p:nvPicPr>
          <p:cNvPr id="37890" name="Picture 2" descr="D:\документы\МАЛЬЦЕВА Л.А\0_d57d_1a83af54_XL.jpeg"/>
          <p:cNvPicPr>
            <a:picLocks noChangeAspect="1" noChangeArrowheads="1"/>
          </p:cNvPicPr>
          <p:nvPr/>
        </p:nvPicPr>
        <p:blipFill>
          <a:blip r:embed="rId2"/>
          <a:srcRect/>
          <a:stretch>
            <a:fillRect/>
          </a:stretch>
        </p:blipFill>
        <p:spPr bwMode="auto">
          <a:xfrm>
            <a:off x="357158" y="785794"/>
            <a:ext cx="3423072" cy="5143536"/>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47500" lnSpcReduction="20000"/>
          </a:bodyPr>
          <a:lstStyle/>
          <a:p>
            <a:r>
              <a:rPr lang="ru-RU" sz="3800" b="1" dirty="0">
                <a:solidFill>
                  <a:srgbClr val="C00000"/>
                </a:solidFill>
              </a:rPr>
              <a:t>А теперь  подробнее о соланине, препарате очень противоречивом.</a:t>
            </a:r>
          </a:p>
          <a:p>
            <a:pPr>
              <a:buNone/>
            </a:pPr>
            <a:r>
              <a:rPr lang="ru-RU" b="1" dirty="0"/>
              <a:t> </a:t>
            </a:r>
          </a:p>
          <a:p>
            <a:r>
              <a:rPr lang="ru-RU" sz="4200" b="1" dirty="0"/>
              <a:t>Соланин усиливает деятельность сердца, увеличивает амплитуду и снижает частоту сердечных сокращений, оказывает выраженное противовоспалительное, </a:t>
            </a:r>
            <a:r>
              <a:rPr lang="ru-RU" sz="4200" b="1" dirty="0" err="1"/>
              <a:t>противоочаговое</a:t>
            </a:r>
            <a:r>
              <a:rPr lang="ru-RU" sz="4200" b="1" dirty="0"/>
              <a:t> и противоаллергическое действие. В сильно разведенном состоянии закапывают в нос больным с аллергическими отитами, что уменьшает зуд и отечность слизистой оболочки барабанной полости, а также исчезает заложенность носа и другие симптомы аллергии.</a:t>
            </a:r>
          </a:p>
          <a:p>
            <a:pPr>
              <a:buNone/>
            </a:pPr>
            <a:r>
              <a:rPr lang="ru-RU" sz="4200" b="1" dirty="0"/>
              <a:t> </a:t>
            </a:r>
          </a:p>
          <a:p>
            <a:r>
              <a:rPr lang="ru-RU" sz="4200" b="1" dirty="0"/>
              <a:t>При внутривенном введении соланин понижает артериальное давление. И все это - хорошо. То есть соланин-яд в небольших дозах действует как лекарство.</a:t>
            </a:r>
          </a:p>
        </p:txBody>
      </p:sp>
      <p:pic>
        <p:nvPicPr>
          <p:cNvPr id="38914" name="Picture 2" descr="D:\документы\МАЛЬЦЕВА Л.А\800px-Solanum_tuberosum.JPG"/>
          <p:cNvPicPr>
            <a:picLocks noChangeAspect="1" noChangeArrowheads="1"/>
          </p:cNvPicPr>
          <p:nvPr/>
        </p:nvPicPr>
        <p:blipFill>
          <a:blip r:embed="rId2"/>
          <a:srcRect/>
          <a:stretch>
            <a:fillRect/>
          </a:stretch>
        </p:blipFill>
        <p:spPr bwMode="auto">
          <a:xfrm>
            <a:off x="285720" y="2000240"/>
            <a:ext cx="3357587" cy="3429024"/>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D:\документы\МАЛЬЦЕВА Л.А\IMGP4942.JPG"/>
          <p:cNvPicPr>
            <a:picLocks noGrp="1" noChangeAspect="1" noChangeArrowheads="1"/>
          </p:cNvPicPr>
          <p:nvPr>
            <p:ph idx="1"/>
          </p:nvPr>
        </p:nvPicPr>
        <p:blipFill>
          <a:blip r:embed="rId2"/>
          <a:srcRect/>
          <a:stretch>
            <a:fillRect/>
          </a:stretch>
        </p:blipFill>
        <p:spPr bwMode="auto">
          <a:xfrm>
            <a:off x="2822948" y="1357298"/>
            <a:ext cx="6126557" cy="4500594"/>
          </a:xfrm>
          <a:prstGeom prst="rect">
            <a:avLst/>
          </a:prstGeom>
          <a:noFill/>
        </p:spPr>
      </p:pic>
      <p:sp>
        <p:nvSpPr>
          <p:cNvPr id="4" name="Текст 3"/>
          <p:cNvSpPr>
            <a:spLocks noGrp="1"/>
          </p:cNvSpPr>
          <p:nvPr>
            <p:ph type="body" sz="half" idx="2"/>
          </p:nvPr>
        </p:nvSpPr>
        <p:spPr>
          <a:xfrm>
            <a:off x="285719" y="1214422"/>
            <a:ext cx="2286017" cy="4691063"/>
          </a:xfrm>
        </p:spPr>
        <p:txBody>
          <a:bodyPr>
            <a:normAutofit/>
          </a:bodyPr>
          <a:lstStyle/>
          <a:p>
            <a:endParaRPr lang="ru-RU" sz="2800" b="1" dirty="0" smtClean="0">
              <a:solidFill>
                <a:srgbClr val="C00000"/>
              </a:solidFill>
            </a:endParaRPr>
          </a:p>
          <a:p>
            <a:endParaRPr lang="ru-RU" sz="2800" b="1" dirty="0">
              <a:solidFill>
                <a:srgbClr val="C00000"/>
              </a:solidFill>
            </a:endParaRPr>
          </a:p>
          <a:p>
            <a:r>
              <a:rPr lang="ru-RU" sz="2800" b="1" dirty="0" smtClean="0">
                <a:solidFill>
                  <a:srgbClr val="C00000"/>
                </a:solidFill>
              </a:rPr>
              <a:t>ЗДЕСЬ </a:t>
            </a:r>
          </a:p>
          <a:p>
            <a:r>
              <a:rPr lang="ru-RU" sz="2800" b="1" dirty="0">
                <a:solidFill>
                  <a:srgbClr val="C00000"/>
                </a:solidFill>
              </a:rPr>
              <a:t> </a:t>
            </a:r>
            <a:r>
              <a:rPr lang="ru-RU" sz="2800" b="1" dirty="0" smtClean="0">
                <a:solidFill>
                  <a:srgbClr val="C00000"/>
                </a:solidFill>
              </a:rPr>
              <a:t>      БУДЕТ </a:t>
            </a:r>
          </a:p>
          <a:p>
            <a:r>
              <a:rPr lang="ru-RU" sz="2800" b="1" dirty="0">
                <a:solidFill>
                  <a:srgbClr val="C00000"/>
                </a:solidFill>
              </a:rPr>
              <a:t> </a:t>
            </a:r>
            <a:r>
              <a:rPr lang="ru-RU" sz="2800" b="1" dirty="0" smtClean="0">
                <a:solidFill>
                  <a:srgbClr val="C00000"/>
                </a:solidFill>
              </a:rPr>
              <a:t>  ПАМЯТНИК</a:t>
            </a:r>
          </a:p>
          <a:p>
            <a:r>
              <a:rPr lang="ru-RU" sz="2800" b="1" dirty="0" smtClean="0">
                <a:solidFill>
                  <a:srgbClr val="C00000"/>
                </a:solidFill>
              </a:rPr>
              <a:t> ВЯТСКОМУ</a:t>
            </a:r>
          </a:p>
          <a:p>
            <a:r>
              <a:rPr lang="ru-RU" sz="2800" b="1" dirty="0" smtClean="0">
                <a:solidFill>
                  <a:srgbClr val="C00000"/>
                </a:solidFill>
              </a:rPr>
              <a:t> КАРТОФЕЛЮ</a:t>
            </a:r>
            <a:endParaRPr lang="ru-RU" sz="2800" b="1" dirty="0">
              <a:solidFill>
                <a:srgbClr val="C0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85720" y="428604"/>
            <a:ext cx="3008313" cy="5929354"/>
          </a:xfrm>
        </p:spPr>
        <p:txBody>
          <a:bodyPr>
            <a:normAutofit fontScale="77500" lnSpcReduction="20000"/>
          </a:bodyPr>
          <a:lstStyle/>
          <a:p>
            <a:r>
              <a:rPr lang="ru-RU" sz="3200" b="1" i="1" dirty="0">
                <a:solidFill>
                  <a:srgbClr val="C00000"/>
                </a:solidFill>
              </a:rPr>
              <a:t>Ах, картошка, объеденье</a:t>
            </a:r>
          </a:p>
          <a:p>
            <a:r>
              <a:rPr lang="ru-RU" sz="3200" b="1" i="1" dirty="0">
                <a:solidFill>
                  <a:srgbClr val="C00000"/>
                </a:solidFill>
              </a:rPr>
              <a:t>Есть готов её весь день.</a:t>
            </a:r>
          </a:p>
          <a:p>
            <a:r>
              <a:rPr lang="ru-RU" sz="3200" b="1" i="1" dirty="0">
                <a:solidFill>
                  <a:srgbClr val="C00000"/>
                </a:solidFill>
              </a:rPr>
              <a:t>Только, жалко, настроенья,</a:t>
            </a:r>
          </a:p>
          <a:p>
            <a:r>
              <a:rPr lang="ru-RU" sz="3200" b="1" i="1" dirty="0">
                <a:solidFill>
                  <a:srgbClr val="C00000"/>
                </a:solidFill>
              </a:rPr>
              <a:t>У меня сегодня нет.</a:t>
            </a:r>
          </a:p>
          <a:p>
            <a:r>
              <a:rPr lang="ru-RU" sz="3200" b="1" i="1" dirty="0">
                <a:solidFill>
                  <a:srgbClr val="C00000"/>
                </a:solidFill>
              </a:rPr>
              <a:t>Но картошка так вкусна,</a:t>
            </a:r>
          </a:p>
          <a:p>
            <a:r>
              <a:rPr lang="ru-RU" sz="3200" b="1" i="1" dirty="0">
                <a:solidFill>
                  <a:srgbClr val="C00000"/>
                </a:solidFill>
              </a:rPr>
              <a:t>Настроенье подняла!</a:t>
            </a:r>
          </a:p>
          <a:p>
            <a:r>
              <a:rPr lang="ru-RU" sz="3200" b="1" i="1" dirty="0">
                <a:solidFill>
                  <a:srgbClr val="C00000"/>
                </a:solidFill>
              </a:rPr>
              <a:t>Есть готов её весь день,</a:t>
            </a:r>
          </a:p>
          <a:p>
            <a:r>
              <a:rPr lang="ru-RU" sz="3200" b="1" i="1" dirty="0">
                <a:solidFill>
                  <a:srgbClr val="C00000"/>
                </a:solidFill>
              </a:rPr>
              <a:t>И, представьте, мне не лень!</a:t>
            </a:r>
          </a:p>
          <a:p>
            <a:r>
              <a:rPr lang="ru-RU" sz="3200" b="1" i="1" dirty="0">
                <a:solidFill>
                  <a:schemeClr val="bg2">
                    <a:lumMod val="25000"/>
                  </a:schemeClr>
                </a:solidFill>
              </a:rPr>
              <a:t> </a:t>
            </a:r>
          </a:p>
        </p:txBody>
      </p:sp>
      <p:pic>
        <p:nvPicPr>
          <p:cNvPr id="40962" name="Picture 2" descr="D:\документы\МАЛЬЦЕВА Л.А\49068296_38255134_0.jpg"/>
          <p:cNvPicPr>
            <a:picLocks noChangeAspect="1" noChangeArrowheads="1"/>
          </p:cNvPicPr>
          <p:nvPr/>
        </p:nvPicPr>
        <p:blipFill>
          <a:blip r:embed="rId2"/>
          <a:srcRect/>
          <a:stretch>
            <a:fillRect/>
          </a:stretch>
        </p:blipFill>
        <p:spPr bwMode="auto">
          <a:xfrm>
            <a:off x="3357554" y="840776"/>
            <a:ext cx="5551110" cy="523143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57158" y="714356"/>
            <a:ext cx="821537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Какое-то время </a:t>
            </a:r>
            <a:r>
              <a:rPr kumimoji="0" lang="ru-RU" sz="28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Клюзиус</a:t>
            </a:r>
            <a:r>
              <a:rPr kumimoji="0" lang="ru-RU"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несколько клубней размноженного им картофеля выслал известному ботанику </a:t>
            </a:r>
            <a:r>
              <a:rPr kumimoji="0" lang="ru-RU" sz="28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Каспару</a:t>
            </a:r>
            <a:r>
              <a:rPr kumimoji="0" lang="ru-RU"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ru-RU" sz="28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Бохену</a:t>
            </a:r>
            <a:r>
              <a:rPr kumimoji="0" lang="ru-RU"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ru-RU"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К. </a:t>
            </a:r>
            <a:r>
              <a:rPr kumimoji="0" lang="ru-RU" sz="28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Бохен</a:t>
            </a:r>
            <a:r>
              <a:rPr kumimoji="0" lang="ru-RU"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в своей книге «О растениях», изданной им в 1596 г. в Базеле подробно описал картофель и дал ему ботаническое название — </a:t>
            </a:r>
            <a:r>
              <a:rPr kumimoji="0" lang="ru-RU" sz="28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Солянум</a:t>
            </a:r>
            <a:r>
              <a:rPr kumimoji="0" lang="ru-RU"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ru-RU" sz="28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туберозум</a:t>
            </a:r>
            <a:r>
              <a:rPr kumimoji="0" lang="ru-RU"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ru-RU" sz="28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эскулентум</a:t>
            </a:r>
            <a:r>
              <a:rPr kumimoji="0" lang="ru-RU"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—паслен клубненосный съедобный, признанное впоследствии международным.</a:t>
            </a:r>
            <a:endParaRPr kumimoji="0" lang="ru-RU"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В 1601 г. картофель популярно описал и Карл </a:t>
            </a:r>
            <a:r>
              <a:rPr kumimoji="0" lang="ru-RU" sz="28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Клюзиус</a:t>
            </a:r>
            <a:r>
              <a:rPr kumimoji="0" lang="ru-RU"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в своей книге «История редких растений».</a:t>
            </a:r>
            <a:endParaRPr kumimoji="0" lang="ru-RU" sz="2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21140" cy="6858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928662" y="357166"/>
            <a:ext cx="7215238" cy="5632311"/>
          </a:xfrm>
          <a:prstGeom prst="rect">
            <a:avLst/>
          </a:prstGeom>
        </p:spPr>
        <p:txBody>
          <a:bodyPr wrap="square">
            <a:spAutoFit/>
          </a:bodyPr>
          <a:lstStyle/>
          <a:p>
            <a:r>
              <a:rPr lang="ru-RU" sz="2400" b="1" dirty="0"/>
              <a:t>Время первого появления картофеля в России связано с эпохой Петра Первого (1672 —1725 гг.), который прислал из Роттердама (Голландия) мешок картофеля своему приближенному Шереметьеву и приказал разослать клубни начальникам областей, вменяя им в обязанность приглашать население заняться разведением картофеля. Но этот приказ о разведении какого-то неизвестного овоща не встретил сочувствия, и картофель распространился лишь среди очень ограниченного круга лиц, преимущественно богатого сословия и иностранцев. За пределами Пе­тербурга картофель еще долгое время оставался неизвестным, а в Западной Европе в это же время (начало </a:t>
            </a:r>
            <a:r>
              <a:rPr lang="en-US" sz="2400" b="1" dirty="0"/>
              <a:t>XVIII</a:t>
            </a:r>
            <a:r>
              <a:rPr lang="ru-RU" sz="2400" b="1" dirty="0"/>
              <a:t> в.) картофель был уже известен.</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D:\документы\Мои видеозаписи\цв.карт.jpeg"/>
          <p:cNvPicPr>
            <a:picLocks noChangeAspect="1" noChangeArrowheads="1"/>
          </p:cNvPicPr>
          <p:nvPr/>
        </p:nvPicPr>
        <p:blipFill>
          <a:blip r:embed="rId2"/>
          <a:srcRect/>
          <a:stretch>
            <a:fillRect/>
          </a:stretch>
        </p:blipFill>
        <p:spPr bwMode="auto">
          <a:xfrm>
            <a:off x="785787" y="500042"/>
            <a:ext cx="7429552" cy="542928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71802" y="0"/>
            <a:ext cx="5786478" cy="6863417"/>
          </a:xfrm>
          <a:prstGeom prst="rect">
            <a:avLst/>
          </a:prstGeom>
        </p:spPr>
        <p:txBody>
          <a:bodyPr wrap="square">
            <a:spAutoFit/>
          </a:bodyPr>
          <a:lstStyle/>
          <a:p>
            <a:r>
              <a:rPr lang="ru-RU" sz="2000" b="1" dirty="0"/>
              <a:t>Постепенно картофель в России начали разводить более широко.  При Екатерине </a:t>
            </a:r>
            <a:r>
              <a:rPr lang="en-US" sz="2000" b="1" dirty="0"/>
              <a:t>II</a:t>
            </a:r>
            <a:r>
              <a:rPr lang="ru-RU" sz="2000" b="1" dirty="0"/>
              <a:t> правительство, убедившись, что наши климатические условия благоприятствуют разведению картофеля, приняло ряд мер к распространению этого растения повсеместно. Ближайший почин в этом деле принадлежал государственной Медицинской коллегии. Непосредственным поводом к этому послужил вопрос об изыскании средства помощи «без большого иждивения» голодавшему крестьянскому населению, причем Медицинская коллегия, рапортуя в начале 1765 г. по этому вопросу Сенату, высказалась, что «лучший способ к предотвращению бедствия состоит в тех земляных яблоках, кои в Англии называют «</a:t>
            </a:r>
            <a:r>
              <a:rPr lang="ru-RU" sz="2000" b="1" dirty="0" err="1"/>
              <a:t>потетес</a:t>
            </a:r>
            <a:r>
              <a:rPr lang="ru-RU" sz="2000" b="1" dirty="0"/>
              <a:t>». Коллегии было поручено тогда же «распорядиться отправкой во все губернии земляных яблок на расплод», и вместе с тем в 1765 г. было разослано наставление «О разводе и употреблении земляных </a:t>
            </a:r>
            <a:r>
              <a:rPr lang="ru-RU" sz="2000" b="1" dirty="0" err="1"/>
              <a:t>яблоков</a:t>
            </a:r>
            <a:r>
              <a:rPr lang="ru-RU" sz="2000" b="1" dirty="0"/>
              <a:t>, для раздачи оных дворянству и прочим в губерниях и провинциях обывателям».</a:t>
            </a:r>
          </a:p>
        </p:txBody>
      </p:sp>
      <p:pic>
        <p:nvPicPr>
          <p:cNvPr id="17410" name="Picture 2" descr="D:\документы\Мои видеозаписи\картоф.jpg"/>
          <p:cNvPicPr>
            <a:picLocks noChangeAspect="1" noChangeArrowheads="1"/>
          </p:cNvPicPr>
          <p:nvPr/>
        </p:nvPicPr>
        <p:blipFill>
          <a:blip r:embed="rId2"/>
          <a:srcRect/>
          <a:stretch>
            <a:fillRect/>
          </a:stretch>
        </p:blipFill>
        <p:spPr bwMode="auto">
          <a:xfrm>
            <a:off x="285721" y="1071546"/>
            <a:ext cx="2643206" cy="378618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55000" lnSpcReduction="20000"/>
          </a:bodyPr>
          <a:lstStyle/>
          <a:p>
            <a:pPr>
              <a:buNone/>
            </a:pPr>
            <a:r>
              <a:rPr lang="ru-RU" dirty="0"/>
              <a:t> </a:t>
            </a:r>
          </a:p>
          <a:p>
            <a:r>
              <a:rPr lang="ru-RU" b="1" dirty="0">
                <a:solidFill>
                  <a:schemeClr val="accent2">
                    <a:lumMod val="75000"/>
                  </a:schemeClr>
                </a:solidFill>
              </a:rPr>
              <a:t>Но внедрение картофеля не проходило гладко. Из описания современников видно, что первоначальное разведение картофеля подвигалось весьма медленно вследствие «суеверного предрассуждения простого народа против этого нового овоща, который считал его плодом запрещенным и называл чертовым яблоком» - видимому, здесь не обошлось без религиозных предрассудков. Но в некоторых районах, преимущественно в Петербургской и  Новгородской губерниях и кое-где во внутренних губерниях, картофель быстро привился. Простая по технике культура картофеля начала привлекать внимание крестьянства, которое стало выделять для этого, помимо огородной земли, также и часть полевой. Картофель уже перестал быть чем-то незнакомым, название «чертово яблоко»  заменилось словом «картофель», который получил постоянную прописку в нашей стране как ведущая сельскохозяйственная культура. Народ по праву называет картофель «вторым хлебом»…</a:t>
            </a:r>
          </a:p>
          <a:p>
            <a:endParaRPr lang="ru-RU" dirty="0"/>
          </a:p>
        </p:txBody>
      </p:sp>
      <p:pic>
        <p:nvPicPr>
          <p:cNvPr id="18434" name="Picture 2" descr="D:\документы\Мои видеозаписи\посадка.jpg"/>
          <p:cNvPicPr>
            <a:picLocks noChangeAspect="1" noChangeArrowheads="1"/>
          </p:cNvPicPr>
          <p:nvPr/>
        </p:nvPicPr>
        <p:blipFill>
          <a:blip r:embed="rId2"/>
          <a:srcRect/>
          <a:stretch>
            <a:fillRect/>
          </a:stretch>
        </p:blipFill>
        <p:spPr bwMode="auto">
          <a:xfrm flipH="1">
            <a:off x="525015" y="2428868"/>
            <a:ext cx="2921197" cy="250033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5050" y="273050"/>
            <a:ext cx="5111750" cy="6584950"/>
          </a:xfrm>
        </p:spPr>
        <p:txBody>
          <a:bodyPr>
            <a:normAutofit fontScale="32500" lnSpcReduction="20000"/>
          </a:bodyPr>
          <a:lstStyle/>
          <a:p>
            <a:r>
              <a:rPr lang="ru-RU" sz="6200" b="1" dirty="0">
                <a:solidFill>
                  <a:srgbClr val="C00000"/>
                </a:solidFill>
              </a:rPr>
              <a:t>Чертово яблоко,  </a:t>
            </a:r>
          </a:p>
          <a:p>
            <a:pPr>
              <a:buNone/>
            </a:pPr>
            <a:r>
              <a:rPr lang="ru-RU" sz="6200" b="1" dirty="0" smtClean="0">
                <a:solidFill>
                  <a:srgbClr val="C00000"/>
                </a:solidFill>
              </a:rPr>
              <a:t>             или </a:t>
            </a:r>
            <a:r>
              <a:rPr lang="ru-RU" sz="6200" b="1" dirty="0">
                <a:solidFill>
                  <a:srgbClr val="C00000"/>
                </a:solidFill>
              </a:rPr>
              <a:t>цветы для королевы Франции</a:t>
            </a:r>
          </a:p>
          <a:p>
            <a:r>
              <a:rPr lang="ru-RU" sz="6200" b="1" dirty="0">
                <a:solidFill>
                  <a:schemeClr val="accent4">
                    <a:lumMod val="50000"/>
                  </a:schemeClr>
                </a:solidFill>
                <a:latin typeface="Comic Sans MS" pitchFamily="66" charset="0"/>
              </a:rPr>
              <a:t>Название картофеля  восходит через итальянское слово трюфель к  латинскому  </a:t>
            </a:r>
            <a:r>
              <a:rPr lang="ru-RU" sz="6200" b="1" dirty="0" err="1">
                <a:solidFill>
                  <a:schemeClr val="accent4">
                    <a:lumMod val="50000"/>
                  </a:schemeClr>
                </a:solidFill>
                <a:latin typeface="Comic Sans MS" pitchFamily="66" charset="0"/>
              </a:rPr>
              <a:t>терратубер</a:t>
            </a:r>
            <a:r>
              <a:rPr lang="ru-RU" sz="6200" b="1" dirty="0">
                <a:solidFill>
                  <a:schemeClr val="accent4">
                    <a:lumMod val="50000"/>
                  </a:schemeClr>
                </a:solidFill>
                <a:latin typeface="Comic Sans MS" pitchFamily="66" charset="0"/>
              </a:rPr>
              <a:t> - земляная шишка. </a:t>
            </a:r>
          </a:p>
          <a:p>
            <a:r>
              <a:rPr lang="ru-RU" sz="6200" b="1" dirty="0">
                <a:solidFill>
                  <a:schemeClr val="accent4">
                    <a:lumMod val="50000"/>
                  </a:schemeClr>
                </a:solidFill>
                <a:latin typeface="Comic Sans MS" pitchFamily="66" charset="0"/>
              </a:rPr>
              <a:t>С историей картофеля связано много забавных историй. Так, рассказывают, что в </a:t>
            </a:r>
            <a:r>
              <a:rPr lang="en-US" sz="6200" b="1" dirty="0">
                <a:solidFill>
                  <a:schemeClr val="accent4">
                    <a:lumMod val="50000"/>
                  </a:schemeClr>
                </a:solidFill>
                <a:latin typeface="Comic Sans MS" pitchFamily="66" charset="0"/>
              </a:rPr>
              <a:t>XVI</a:t>
            </a:r>
            <a:r>
              <a:rPr lang="ru-RU" sz="6200" b="1" dirty="0">
                <a:solidFill>
                  <a:schemeClr val="accent4">
                    <a:lumMod val="50000"/>
                  </a:schemeClr>
                </a:solidFill>
                <a:latin typeface="Comic Sans MS" pitchFamily="66" charset="0"/>
              </a:rPr>
              <a:t> веке некий английский адмирал привез из Америки диковинный заморский овощ, которым и решил угостить друзей. Но повар по незнанию пожарил не клубни, а ботву. Блюдо нашли отвратительным. Рассерженный адмирал распорядился сжечь уже посаженные им кусты. Приказ выполнили, а вскоре в золе обнаружили испекшиеся клубни. Попробовали - всем понравилось. С тех пор в Англии якобы и стал распространяться картофель</a:t>
            </a:r>
            <a:r>
              <a:rPr lang="ru-RU" sz="6200" dirty="0">
                <a:solidFill>
                  <a:schemeClr val="accent4">
                    <a:lumMod val="50000"/>
                  </a:schemeClr>
                </a:solidFill>
              </a:rPr>
              <a:t>. </a:t>
            </a:r>
          </a:p>
        </p:txBody>
      </p:sp>
      <p:pic>
        <p:nvPicPr>
          <p:cNvPr id="19458" name="Picture 2" descr="D:\документы\Мои видеозаписи\цв.карт.jpeg"/>
          <p:cNvPicPr>
            <a:picLocks noChangeAspect="1" noChangeArrowheads="1"/>
          </p:cNvPicPr>
          <p:nvPr/>
        </p:nvPicPr>
        <p:blipFill>
          <a:blip r:embed="rId2"/>
          <a:srcRect/>
          <a:stretch>
            <a:fillRect/>
          </a:stretch>
        </p:blipFill>
        <p:spPr bwMode="auto">
          <a:xfrm flipH="1">
            <a:off x="285720" y="2143116"/>
            <a:ext cx="3605778" cy="3071834"/>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201</TotalTime>
  <Words>2313</Words>
  <Application>Microsoft Office PowerPoint</Application>
  <PresentationFormat>Экран (4:3)</PresentationFormat>
  <Paragraphs>116</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Тема Office</vt:lpstr>
      <vt:lpstr>Внеклассное мероприятие в 5-6 классах «Ах, картошка, объеденье…»</vt:lpstr>
      <vt:lpstr>Ах, картошка – объеденье…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Ах, картошка</dc:title>
  <dc:creator>Admin</dc:creator>
  <cp:lastModifiedBy>Пользователь Windows</cp:lastModifiedBy>
  <cp:revision>23</cp:revision>
  <dcterms:created xsi:type="dcterms:W3CDTF">2009-11-15T16:18:10Z</dcterms:created>
  <dcterms:modified xsi:type="dcterms:W3CDTF">2025-10-13T13:24:12Z</dcterms:modified>
</cp:coreProperties>
</file>