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8"/>
  </p:notesMasterIdLst>
  <p:sldIdLst>
    <p:sldId id="258" r:id="rId2"/>
    <p:sldId id="256" r:id="rId3"/>
    <p:sldId id="298" r:id="rId4"/>
    <p:sldId id="299" r:id="rId5"/>
    <p:sldId id="300" r:id="rId6"/>
    <p:sldId id="259" r:id="rId7"/>
    <p:sldId id="261" r:id="rId8"/>
    <p:sldId id="262" r:id="rId9"/>
    <p:sldId id="263" r:id="rId10"/>
    <p:sldId id="265" r:id="rId11"/>
    <p:sldId id="264" r:id="rId12"/>
    <p:sldId id="266" r:id="rId13"/>
    <p:sldId id="267" r:id="rId14"/>
    <p:sldId id="268" r:id="rId15"/>
    <p:sldId id="269" r:id="rId16"/>
    <p:sldId id="281" r:id="rId17"/>
    <p:sldId id="282" r:id="rId18"/>
    <p:sldId id="283" r:id="rId19"/>
    <p:sldId id="284" r:id="rId20"/>
    <p:sldId id="285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72" r:id="rId30"/>
    <p:sldId id="273" r:id="rId31"/>
    <p:sldId id="274" r:id="rId32"/>
    <p:sldId id="275" r:id="rId33"/>
    <p:sldId id="276" r:id="rId34"/>
    <p:sldId id="279" r:id="rId35"/>
    <p:sldId id="280" r:id="rId36"/>
    <p:sldId id="301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начало" id="{09C3941B-4AC3-4EDE-A2E7-C29E9A3A7AF5}">
          <p14:sldIdLst>
            <p14:sldId id="258"/>
            <p14:sldId id="256"/>
            <p14:sldId id="298"/>
            <p14:sldId id="299"/>
            <p14:sldId id="300"/>
            <p14:sldId id="259"/>
          </p14:sldIdLst>
        </p14:section>
        <p14:section name="программное обеспечение" id="{33539A60-C9D6-436B-B269-E46F4FB64DFE}">
          <p14:sldIdLst>
            <p14:sldId id="261"/>
            <p14:sldId id="262"/>
            <p14:sldId id="263"/>
            <p14:sldId id="265"/>
            <p14:sldId id="264"/>
            <p14:sldId id="266"/>
            <p14:sldId id="267"/>
          </p14:sldIdLst>
        </p14:section>
        <p14:section name="цифровая грамотность" id="{1A5FBEA0-7E14-4C7E-AFBA-41AF9C3DB077}">
          <p14:sldIdLst>
            <p14:sldId id="268"/>
            <p14:sldId id="269"/>
            <p14:sldId id="281"/>
            <p14:sldId id="282"/>
            <p14:sldId id="283"/>
            <p14:sldId id="284"/>
            <p14:sldId id="285"/>
          </p14:sldIdLst>
        </p14:section>
        <p14:section name="информационная безопасность" id="{D1F636E5-FB26-46CC-BEFB-EBAFE0744572}">
          <p14:sldIdLst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</p14:sldIdLst>
        </p14:section>
        <p14:section name="ребусы" id="{495720C0-5C02-4F60-BB04-57EF4C3F30DC}">
          <p14:sldIdLst>
            <p14:sldId id="272"/>
            <p14:sldId id="273"/>
            <p14:sldId id="274"/>
            <p14:sldId id="275"/>
            <p14:sldId id="276"/>
            <p14:sldId id="279"/>
            <p14:sldId id="280"/>
            <p14:sldId id="30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45" autoAdjust="0"/>
    <p:restoredTop sz="94660"/>
  </p:normalViewPr>
  <p:slideViewPr>
    <p:cSldViewPr snapToGrid="0">
      <p:cViewPr varScale="1">
        <p:scale>
          <a:sx n="87" d="100"/>
          <a:sy n="87" d="100"/>
        </p:scale>
        <p:origin x="2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BFB7C2-6B40-42D9-B4CF-D44DBC888AD5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C3019E-26E7-4E80-A6C6-568D36D29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379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C3019E-26E7-4E80-A6C6-568D36D2968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952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EE67-1FC5-4CA5-9525-50B2F04143B4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03B6-A52E-46FC-B0EA-5003FBC4350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8770176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EE67-1FC5-4CA5-9525-50B2F04143B4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03B6-A52E-46FC-B0EA-5003FBC43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16326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EE67-1FC5-4CA5-9525-50B2F04143B4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03B6-A52E-46FC-B0EA-5003FBC43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71733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EE67-1FC5-4CA5-9525-50B2F04143B4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03B6-A52E-46FC-B0EA-5003FBC43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775107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EE67-1FC5-4CA5-9525-50B2F04143B4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03B6-A52E-46FC-B0EA-5003FBC4350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029209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EE67-1FC5-4CA5-9525-50B2F04143B4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03B6-A52E-46FC-B0EA-5003FBC43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583485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EE67-1FC5-4CA5-9525-50B2F04143B4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03B6-A52E-46FC-B0EA-5003FBC43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39549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EE67-1FC5-4CA5-9525-50B2F04143B4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03B6-A52E-46FC-B0EA-5003FBC43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345201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EE67-1FC5-4CA5-9525-50B2F04143B4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03B6-A52E-46FC-B0EA-5003FBC43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366098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F11EE67-1FC5-4CA5-9525-50B2F04143B4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FC903B6-A52E-46FC-B0EA-5003FBC43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456357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EE67-1FC5-4CA5-9525-50B2F04143B4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03B6-A52E-46FC-B0EA-5003FBC43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78142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F11EE67-1FC5-4CA5-9525-50B2F04143B4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FC903B6-A52E-46FC-B0EA-5003FBC4350C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1396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pull dir="lu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26" Type="http://schemas.openxmlformats.org/officeDocument/2006/relationships/slide" Target="slide31.xml"/><Relationship Id="rId3" Type="http://schemas.openxmlformats.org/officeDocument/2006/relationships/slide" Target="slide7.xml"/><Relationship Id="rId21" Type="http://schemas.openxmlformats.org/officeDocument/2006/relationships/slide" Target="slide26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slide" Target="slide30.xml"/><Relationship Id="rId2" Type="http://schemas.openxmlformats.org/officeDocument/2006/relationships/notesSlide" Target="../notesSlides/notesSlide1.xml"/><Relationship Id="rId16" Type="http://schemas.openxmlformats.org/officeDocument/2006/relationships/slide" Target="slide20.xml"/><Relationship Id="rId20" Type="http://schemas.openxmlformats.org/officeDocument/2006/relationships/slide" Target="slide25.xml"/><Relationship Id="rId29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8.xml"/><Relationship Id="rId28" Type="http://schemas.openxmlformats.org/officeDocument/2006/relationships/slide" Target="slide33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7.xml"/><Relationship Id="rId27" Type="http://schemas.openxmlformats.org/officeDocument/2006/relationships/slide" Target="slide32.xml"/><Relationship Id="rId30" Type="http://schemas.openxmlformats.org/officeDocument/2006/relationships/slide" Target="slide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1375133" y="36947"/>
            <a:ext cx="7185943" cy="6225501"/>
            <a:chOff x="1696957" y="-1953046"/>
            <a:chExt cx="7185943" cy="622550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907"/>
            <a:stretch/>
          </p:blipFill>
          <p:spPr>
            <a:xfrm>
              <a:off x="1745789" y="-1953046"/>
              <a:ext cx="7085149" cy="3120774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680"/>
            <a:stretch/>
          </p:blipFill>
          <p:spPr>
            <a:xfrm>
              <a:off x="1696957" y="1494346"/>
              <a:ext cx="7185943" cy="2778109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8424231" y="4815898"/>
            <a:ext cx="37677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Цифровые технологии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1424492" y="6378766"/>
            <a:ext cx="506776" cy="391099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13258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016679" y="1409066"/>
            <a:ext cx="10102850" cy="115564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201168" lvl="1" indent="0" algn="just">
              <a:lnSpc>
                <a:spcPct val="150000"/>
              </a:lnSpc>
              <a:buNone/>
            </a:pPr>
            <a:r>
              <a:rPr lang="en-US" altLang="ru-RU" sz="3600" i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	</a:t>
            </a:r>
            <a:r>
              <a:rPr lang="ru-RU" altLang="ru-RU" sz="3600" i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 </a:t>
            </a:r>
            <a:r>
              <a:rPr lang="ru-RU" altLang="ru-RU" sz="3600" i="1" dirty="0">
                <a:solidFill>
                  <a:schemeClr val="tx1"/>
                </a:solidFill>
                <a:latin typeface="Arial Black" panose="020B0A04020102020204" pitchFamily="34" charset="0"/>
              </a:rPr>
              <a:t>сервисным программам относятся</a:t>
            </a:r>
            <a:r>
              <a:rPr lang="ru-RU" altLang="ru-RU" sz="3600" dirty="0">
                <a:solidFill>
                  <a:schemeClr val="tx1"/>
                </a:solidFill>
                <a:latin typeface="Arial Black" panose="020B0A04020102020204" pitchFamily="34" charset="0"/>
              </a:rPr>
              <a:t>:</a:t>
            </a:r>
            <a:endParaRPr lang="ru-RU" altLang="ru-RU" sz="3600" b="1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endParaRPr lang="ru-RU" altLang="ru-RU" sz="3600" b="1" dirty="0">
              <a:latin typeface="Arial Black" panose="020B0A04020102020204" pitchFamily="34" charset="0"/>
            </a:endParaRPr>
          </a:p>
          <a:p>
            <a:endParaRPr lang="ru-RU" altLang="ru-RU" sz="3600" b="1" dirty="0">
              <a:latin typeface="Arial Black" panose="020B0A04020102020204" pitchFamily="34" charset="0"/>
            </a:endParaRPr>
          </a:p>
          <a:p>
            <a:endParaRPr lang="ru-RU" altLang="ru-RU" sz="3600" b="1" dirty="0">
              <a:latin typeface="Arial Black" panose="020B0A04020102020204" pitchFamily="34" charset="0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527308" y="2564713"/>
            <a:ext cx="771704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4000" i="1" dirty="0"/>
              <a:t>Программы обслуживания дисков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5374618" y="3366417"/>
            <a:ext cx="617611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4000" i="1" dirty="0"/>
              <a:t>Антивирусные программы</a:t>
            </a: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10860761" y="5345622"/>
            <a:ext cx="1086358" cy="86347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36255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4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0549149" y="92325"/>
            <a:ext cx="1390417" cy="96975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163" y="3272599"/>
            <a:ext cx="4471863" cy="2981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3220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4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6369" y="1086351"/>
            <a:ext cx="11023600" cy="23775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300" dirty="0" smtClean="0">
                <a:latin typeface="Arial Black" panose="020B0A04020102020204" pitchFamily="34" charset="0"/>
              </a:rPr>
              <a:t>	</a:t>
            </a:r>
            <a:r>
              <a:rPr lang="ru-RU" sz="3300" dirty="0" smtClean="0">
                <a:latin typeface="Arial Black" panose="020B0A04020102020204" pitchFamily="34" charset="0"/>
              </a:rPr>
              <a:t>Программы </a:t>
            </a:r>
            <a:r>
              <a:rPr lang="ru-RU" sz="3300" dirty="0">
                <a:latin typeface="Arial Black" panose="020B0A04020102020204" pitchFamily="34" charset="0"/>
              </a:rPr>
              <a:t>для работы с текстом, выполнения расчетов в таблицах, управления базами данных – это…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125851" y="3827179"/>
            <a:ext cx="529023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 i="1" dirty="0"/>
              <a:t>офисные программы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0785221" y="5320222"/>
            <a:ext cx="1086358" cy="86347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6255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5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0871200" y="92325"/>
            <a:ext cx="1068366" cy="84712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s://pluspng.com/img-png/microsoft-office-png-download-microsoft-office-suite-75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642" y="3610825"/>
            <a:ext cx="3386749" cy="309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718184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3273" y="1308149"/>
            <a:ext cx="10676647" cy="28952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ru-RU" sz="2800" i="1" smtClean="0">
                <a:solidFill>
                  <a:schemeClr val="tx1"/>
                </a:solidFill>
                <a:latin typeface="Arial Black" panose="020B0A04020102020204" pitchFamily="34" charset="0"/>
              </a:rPr>
              <a:t>	</a:t>
            </a:r>
            <a:r>
              <a:rPr lang="ru-RU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Это программное обеспечение (ПО) является неотъемлемой частью компьютера. Без него невозможно взаимодействовать ни с одним устройством ЭВМ. Именно это ПО руководит слаженной работой всех элементов компьютерной системы, как на аппаратном уровне, так и на программном. Как называется это программное обеспечение?</a:t>
            </a:r>
            <a:endParaRPr lang="ru-RU" altLang="ru-RU" sz="2400" b="1" i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66727" y="4371547"/>
            <a:ext cx="785837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 i="1" dirty="0"/>
              <a:t>Профессиональные программы</a:t>
            </a: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11245933" y="5569527"/>
            <a:ext cx="809670" cy="70999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580914" y="92325"/>
            <a:ext cx="1358652" cy="104770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36255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6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943760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10470" y="1259665"/>
            <a:ext cx="10782300" cy="234979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Название «байт» (слово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byte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представляет собой сокращение словосочетания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BinarY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TErm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— «двоичный терм») было впервые использовано в 1956 году В.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Бухгольцем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при проектировании первого суперкомпьютера IBM 7030 Чему тогда был равен 1 байт?</a:t>
            </a:r>
            <a:endParaRPr lang="ru-RU" altLang="ru-RU" i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10940542" y="5392344"/>
            <a:ext cx="1086358" cy="86347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0604665" y="139473"/>
            <a:ext cx="1404243" cy="95506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6255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7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08651" y="4272868"/>
            <a:ext cx="1717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</a:t>
            </a:r>
            <a:r>
              <a:rPr lang="ru-RU" sz="2400" dirty="0" smtClean="0"/>
              <a:t>. 6  бит 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5542359" y="4272868"/>
            <a:ext cx="1717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</a:t>
            </a:r>
            <a:r>
              <a:rPr lang="ru-RU" sz="2400" dirty="0" smtClean="0"/>
              <a:t>. 8 бит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824770" y="4264471"/>
            <a:ext cx="2176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 </a:t>
            </a:r>
            <a:r>
              <a:rPr lang="en-US" sz="2400" dirty="0" smtClean="0"/>
              <a:t>b</a:t>
            </a:r>
            <a:r>
              <a:rPr lang="ru-RU" sz="2400" dirty="0" smtClean="0"/>
              <a:t>. 7 бит  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6827106" y="4264471"/>
            <a:ext cx="1717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</a:t>
            </a:r>
            <a:r>
              <a:rPr lang="ru-RU" sz="2400" dirty="0" smtClean="0"/>
              <a:t>. 10 бит 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33038" y="4955059"/>
            <a:ext cx="2483708" cy="8690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a</a:t>
            </a:r>
            <a:r>
              <a:rPr lang="ru-RU" sz="3600" b="1" dirty="0" smtClean="0"/>
              <a:t>. 6 бит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8775720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3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2" grpId="0"/>
      <p:bldP spid="10" grpId="0"/>
      <p:bldP spid="11" grpId="0"/>
      <p:bldP spid="12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1972" y="1230405"/>
            <a:ext cx="5494020" cy="95799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300" dirty="0" smtClean="0">
                <a:latin typeface="Arial Black" panose="020B0A04020102020204" pitchFamily="34" charset="0"/>
              </a:rPr>
              <a:t>Что такое браузер?</a:t>
            </a:r>
            <a:endParaRPr lang="ru-RU" sz="33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68600" y="2597835"/>
            <a:ext cx="89916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300" dirty="0"/>
              <a:t>Программа, предназначенная для просмотра сайтов, гипертекстовых документов в Интернете.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0940542" y="5392344"/>
            <a:ext cx="1086358" cy="86347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640291" y="139473"/>
            <a:ext cx="1368617" cy="109093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s://procomputery.ru/wp-content/uploads/2022/05/brauzery-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65" y="3705831"/>
            <a:ext cx="3478834" cy="2549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417361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6778" y="1388952"/>
            <a:ext cx="11209020" cy="220016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3300" dirty="0" smtClean="0">
                <a:latin typeface="Arial Black" panose="020B0A04020102020204" pitchFamily="34" charset="0"/>
              </a:rPr>
              <a:t>………………</a:t>
            </a:r>
            <a:r>
              <a:rPr lang="en-US" sz="3300" dirty="0" smtClean="0">
                <a:latin typeface="Arial Black" panose="020B0A04020102020204" pitchFamily="34" charset="0"/>
              </a:rPr>
              <a:t> - </a:t>
            </a:r>
            <a:r>
              <a:rPr lang="ru-RU" sz="3300" dirty="0" smtClean="0">
                <a:latin typeface="Arial Black" panose="020B0A04020102020204" pitchFamily="34" charset="0"/>
              </a:rPr>
              <a:t>это </a:t>
            </a:r>
            <a:r>
              <a:rPr lang="ru-RU" sz="3300" dirty="0">
                <a:latin typeface="Arial Black" panose="020B0A04020102020204" pitchFamily="34" charset="0"/>
              </a:rPr>
              <a:t>процесс превращения аналоговых данных и рабочих процессов в цифровой формат.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969757" y="3682745"/>
            <a:ext cx="414408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latin typeface="Calibri (Основной текст)"/>
              </a:rPr>
              <a:t>Цифровизация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0940542" y="5392344"/>
            <a:ext cx="1086358" cy="86347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592790" y="76204"/>
            <a:ext cx="1416118" cy="111132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510" y="3790533"/>
            <a:ext cx="3472242" cy="260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600576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3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4240" y="1428070"/>
            <a:ext cx="11704668" cy="188250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/>
              <a:t> 	</a:t>
            </a:r>
            <a:r>
              <a:rPr lang="ru-RU" sz="4000" dirty="0" smtClean="0"/>
              <a:t>Сколько </a:t>
            </a:r>
            <a:r>
              <a:rPr lang="ru-RU" sz="4000" dirty="0"/>
              <a:t>информационных </a:t>
            </a:r>
            <a:r>
              <a:rPr lang="ru-RU" sz="4000" dirty="0" smtClean="0"/>
              <a:t>революций </a:t>
            </a:r>
            <a:r>
              <a:rPr lang="ru-RU" sz="4000" dirty="0"/>
              <a:t>произошло в истории развития цивилизации? 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43845" y="3609454"/>
            <a:ext cx="18162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Четыре </a:t>
            </a:r>
            <a:endParaRPr lang="ru-RU" sz="3600" dirty="0">
              <a:latin typeface="Calibri (Основной текст)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699668" y="139472"/>
            <a:ext cx="1309240" cy="98971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1173216" y="5634545"/>
            <a:ext cx="853684" cy="6212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128857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4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84422" y="3872499"/>
            <a:ext cx="32156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Информатика</a:t>
            </a:r>
            <a:endParaRPr lang="ru-RU" sz="3600" dirty="0">
              <a:latin typeface="Calibri (Основной текст)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687792" y="139473"/>
            <a:ext cx="1321116" cy="103618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1173216" y="5634545"/>
            <a:ext cx="853684" cy="6212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39270" y="1429275"/>
            <a:ext cx="11185742" cy="20005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наука о методах и процессах сбора, хранения, обработки, передачи, анализа и оценки 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 с применением компьютерных технологий, обеспечивающих возможность её использования для принятия решений </a:t>
            </a:r>
          </a:p>
        </p:txBody>
      </p:sp>
    </p:spTree>
    <p:extLst>
      <p:ext uri="{BB962C8B-B14F-4D97-AF65-F5344CB8AC3E}">
        <p14:creationId xmlns:p14="http://schemas.microsoft.com/office/powerpoint/2010/main" val="2642074285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5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80986" y="4057672"/>
            <a:ext cx="82922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/>
              <a:t>Теоретические, технологические, прикладные.</a:t>
            </a:r>
            <a:endParaRPr lang="ru-RU" sz="3200" dirty="0">
              <a:latin typeface="Calibri (Основной текст)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485912" y="139473"/>
            <a:ext cx="1522996" cy="114306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1173216" y="5634545"/>
            <a:ext cx="853684" cy="6212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49198" y="1523423"/>
            <a:ext cx="11400216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	Какие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направления имеет информатика как наука? </a:t>
            </a:r>
            <a:endParaRPr lang="ru-RU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118025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600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84526" y="3803173"/>
            <a:ext cx="68901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/>
              <a:t>модель, алгоритм, программа</a:t>
            </a:r>
            <a:endParaRPr lang="ru-RU" sz="6600" dirty="0">
              <a:latin typeface="Calibri (Основной текст)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711543" y="139472"/>
            <a:ext cx="1297365" cy="109556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1173216" y="5634545"/>
            <a:ext cx="853684" cy="6212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14316" y="1333057"/>
            <a:ext cx="11185742" cy="212365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400" dirty="0" smtClean="0"/>
              <a:t>	Информатика как наука держится на трех основных понятиях на  каких?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17982818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9350" y="1631285"/>
            <a:ext cx="9785272" cy="1770295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Урок- игра </a:t>
            </a:r>
            <a:b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«Цифровые технологии» 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1141" y="5836132"/>
            <a:ext cx="2803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cs typeface="Aharoni" panose="02010803020104030203" pitchFamily="2" charset="-79"/>
              </a:rPr>
              <a:t>Киселевск 2024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22025" y="166221"/>
            <a:ext cx="10399922" cy="1044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Государственное профессиональное образовательное учреждение </a:t>
            </a:r>
            <a:endParaRPr lang="ru-RU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Киселёвский горный техникум»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13118" y="4428371"/>
            <a:ext cx="56073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Автор-разработчик: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Шеленков Алексей Петрович, 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информатики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1414622" y="5836132"/>
            <a:ext cx="505818" cy="42965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81458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700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6248" y="3803173"/>
            <a:ext cx="8468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Клавиатура, сканер, мышь, микрофон</a:t>
            </a:r>
          </a:p>
        </p:txBody>
      </p:sp>
      <p:sp>
        <p:nvSpPr>
          <p:cNvPr id="7" name="Овал 6"/>
          <p:cNvSpPr/>
          <p:nvPr/>
        </p:nvSpPr>
        <p:spPr>
          <a:xfrm>
            <a:off x="10723418" y="139473"/>
            <a:ext cx="1285490" cy="117050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1173216" y="5634545"/>
            <a:ext cx="853684" cy="6212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14316" y="1636869"/>
            <a:ext cx="11185742" cy="183941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400" dirty="0" smtClean="0"/>
              <a:t>	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как минимум три устройства для ввода информации в компьютер.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249417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6248" y="3803173"/>
            <a:ext cx="8468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Всемирная компьютерная паутина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664042" y="139473"/>
            <a:ext cx="1344866" cy="107181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1173216" y="5634545"/>
            <a:ext cx="853684" cy="6212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15549" y="1448580"/>
            <a:ext cx="6977189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400" dirty="0" smtClean="0"/>
              <a:t>	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Что такое Интернет?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84853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6248" y="3803173"/>
            <a:ext cx="8468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Цифровизация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770919" y="139472"/>
            <a:ext cx="1237989" cy="108368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1173216" y="5634545"/>
            <a:ext cx="853684" cy="6212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300118" y="1504243"/>
            <a:ext cx="9759177" cy="16547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это процесс превращения аналоговых данных и рабочих процессов в цифровой формат. 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638506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6248" y="3803173"/>
            <a:ext cx="84684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для обмена информационными материалами между компьютерами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770919" y="139472"/>
            <a:ext cx="1237989" cy="109556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1173216" y="5634545"/>
            <a:ext cx="853684" cy="6212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737034" y="1460455"/>
            <a:ext cx="7036360" cy="8237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Для чего нужен Интернет? 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36417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3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75116" y="3803173"/>
            <a:ext cx="71996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кодекс правил поведения, общения в Сети, который соблюдает большинство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пользователей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675917" y="139472"/>
            <a:ext cx="1332991" cy="1154727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1173216" y="5634545"/>
            <a:ext cx="853684" cy="6212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170711" y="1294200"/>
            <a:ext cx="618704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Что такое «Сетевой этикет»? 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490855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4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75116" y="3803173"/>
            <a:ext cx="71996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Всемирная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компьютерная сеть, Сеть, Всемирная сеть, Всемирная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Паутина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652166" y="139472"/>
            <a:ext cx="1356742" cy="109556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1173216" y="5634545"/>
            <a:ext cx="853684" cy="6212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995054" y="1401078"/>
            <a:ext cx="848235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Какие ещё названия имеет Интернет? 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57909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5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10100" y="3803173"/>
            <a:ext cx="78646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(интернет–магазины, поисковые системы, электронная почта и многие другие)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759044" y="139472"/>
            <a:ext cx="1249864" cy="101176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1173216" y="5634545"/>
            <a:ext cx="853684" cy="6212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81365" y="1412954"/>
            <a:ext cx="9759177" cy="8237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Какие наиболее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популярные услуги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Интернета?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276066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6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28364" y="4000121"/>
            <a:ext cx="22121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логин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652166" y="139472"/>
            <a:ext cx="1356742" cy="109556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1173216" y="5634545"/>
            <a:ext cx="853684" cy="6212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70333" y="1442369"/>
            <a:ext cx="11367485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это уникальное имя учётной записи пользователя в компьютерной системе.</a:t>
            </a:r>
            <a:r>
              <a:rPr lang="ru-RU" sz="3600" dirty="0"/>
              <a:t> 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93148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700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193974" y="4618882"/>
            <a:ext cx="2212178" cy="916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спам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735294" y="139473"/>
            <a:ext cx="1273614" cy="97680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1173216" y="5634545"/>
            <a:ext cx="853684" cy="6212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49198" y="1311740"/>
            <a:ext cx="11367485" cy="295850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это информация, поступающая к нам от незнакомых людей или организаций, которым не было дано на это разрешение. Такая информация, как правило, поступает к нам по электронной почте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386607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13" y="1283399"/>
            <a:ext cx="10301757" cy="3398149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10390909" y="76203"/>
            <a:ext cx="1422766" cy="121037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422776" y="4459264"/>
            <a:ext cx="3988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Calibri (Основной текст)"/>
              </a:rPr>
              <a:t>Информатика </a:t>
            </a:r>
            <a:endParaRPr lang="ru-RU" sz="4400" dirty="0">
              <a:latin typeface="Calibri (Основной текст)"/>
            </a:endParaRPr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10868189" y="5404870"/>
            <a:ext cx="1086358" cy="86347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712056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31966" y="951456"/>
            <a:ext cx="10071979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ИГРА </a:t>
            </a:r>
            <a:br>
              <a:rPr lang="ru-RU" sz="6000" b="1" i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sz="6000" b="1" i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ЦИФРОВЫЕ ТЕХНОЛОГИИ</a:t>
            </a:r>
            <a:endParaRPr lang="ru-RU" sz="6000" b="1" i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026" name="Picture 2" descr="https://protraffic.com/wp-content/uploads/2023/03/c3b2784d82a406897181bd153247bd29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371" y="3263064"/>
            <a:ext cx="4783168" cy="269092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110170" y="5810765"/>
            <a:ext cx="528809" cy="44681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496931" y="5863412"/>
            <a:ext cx="550844" cy="39416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503666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735" y="923330"/>
            <a:ext cx="10025931" cy="3976883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10557164" y="213990"/>
            <a:ext cx="1331668" cy="108042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11003666" y="5747339"/>
            <a:ext cx="1086358" cy="86347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422776" y="4459264"/>
            <a:ext cx="37994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Calibri (Основной текст)"/>
              </a:rPr>
              <a:t>Информация </a:t>
            </a:r>
            <a:endParaRPr lang="ru-RU" sz="4400" dirty="0">
              <a:latin typeface="Calibri (Основной текст)"/>
            </a:endParaRPr>
          </a:p>
        </p:txBody>
      </p:sp>
    </p:spTree>
    <p:extLst>
      <p:ext uri="{BB962C8B-B14F-4D97-AF65-F5344CB8AC3E}">
        <p14:creationId xmlns:p14="http://schemas.microsoft.com/office/powerpoint/2010/main" val="1343712556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3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0604665" y="213989"/>
            <a:ext cx="1284167" cy="997293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098059" y="5529329"/>
            <a:ext cx="906591" cy="68173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21165" y="4759888"/>
            <a:ext cx="32993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Calibri (Основной текст)"/>
              </a:rPr>
              <a:t>Программа </a:t>
            </a:r>
            <a:endParaRPr lang="ru-RU" sz="4400" dirty="0">
              <a:latin typeface="Calibri (Основной текст)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752" y="1410575"/>
            <a:ext cx="9915307" cy="299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79221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4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0542873" y="213990"/>
            <a:ext cx="1345959" cy="104479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098059" y="5529329"/>
            <a:ext cx="906591" cy="68173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362194" y="5235877"/>
            <a:ext cx="44582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Calibri (Основной текст)"/>
              </a:rPr>
              <a:t>Цифровизация  </a:t>
            </a:r>
            <a:endParaRPr lang="ru-RU" sz="4400" dirty="0">
              <a:latin typeface="Calibri (Основной текст)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27" y="1024920"/>
            <a:ext cx="8630946" cy="421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782911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5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0521538" y="213990"/>
            <a:ext cx="1367294" cy="108042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098059" y="5529329"/>
            <a:ext cx="906591" cy="68173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14172" y="5348612"/>
            <a:ext cx="29600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Calibri (Основной текст)"/>
              </a:rPr>
              <a:t>Интернет  </a:t>
            </a:r>
            <a:endParaRPr lang="ru-RU" sz="4400" dirty="0">
              <a:latin typeface="Calibri (Основной текст)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585" y="750286"/>
            <a:ext cx="8251711" cy="363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557168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6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0555893" y="213990"/>
            <a:ext cx="1332939" cy="112792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098059" y="5529329"/>
            <a:ext cx="906591" cy="68173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14172" y="5348612"/>
            <a:ext cx="32417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Calibri (Основной текст)"/>
              </a:rPr>
              <a:t>Антивирус  </a:t>
            </a:r>
            <a:endParaRPr lang="ru-RU" sz="4400" dirty="0">
              <a:latin typeface="Calibri (Основной текст)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273" y="777951"/>
            <a:ext cx="8820840" cy="434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65229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98" y="0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7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0533413" y="213990"/>
            <a:ext cx="1355419" cy="11516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098059" y="5529329"/>
            <a:ext cx="906591" cy="68173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14172" y="5348612"/>
            <a:ext cx="31058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Calibri (Основной текст)"/>
              </a:rPr>
              <a:t>Компьютер</a:t>
            </a:r>
            <a:endParaRPr lang="ru-RU" sz="4400" dirty="0">
              <a:latin typeface="Calibri (Основной текст)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544" y="1179396"/>
            <a:ext cx="9237751" cy="317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01866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ИСПОЛЬЗОВАННЫХ ИСТОЧНИКОВ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9320" y="1814478"/>
            <a:ext cx="11732964" cy="3621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Антонова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Д.А., Оспенникова Е.В., Спирин Е.В. Цифровая трансформация системы образования. Проектирование ресурсов для современной цифровой учебной среды как одно из ее основных направлений // Вестник Пермского государственного гуманитарно-педагогического университета. Серия: Информационные компьютерные технологии в образовании. 2019. № 14. С. 5–37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Бороненко Т.А., Кайсина А.В., Федотова В.С. Развитие цифровой грамотности школьников в условиях создания цифровой образовательной среды // Перспективы науки и образования. 2020. № 2 (38). С. 167–193.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Маниловская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М.А. Цифровизация образования: вызовы традиционным нормам и принципам морали // Власть и управление на Востоке России. 2021. № 2 (87). С. 100–106.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375451"/>
      </p:ext>
    </p:extLst>
  </p:cSld>
  <p:clrMapOvr>
    <a:masterClrMapping/>
  </p:clrMapOvr>
  <p:transition spd="slow">
    <p:pull dir="l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06767" y="237197"/>
            <a:ext cx="5700087" cy="212365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I </a:t>
            </a:r>
            <a:r>
              <a: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</a:t>
            </a:r>
            <a:br>
              <a: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ДИШИФРАТОР </a:t>
            </a:r>
            <a:endParaRPr lang="ru-RU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 descr="https://www.russianlawyer-cyprus.com/images/101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368" y="2614068"/>
            <a:ext cx="5996884" cy="39979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1496931" y="5863412"/>
            <a:ext cx="550844" cy="39416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110170" y="5810765"/>
            <a:ext cx="528809" cy="44681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52278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66861" y="459265"/>
            <a:ext cx="7379905" cy="212365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II </a:t>
            </a:r>
            <a:r>
              <a: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</a:t>
            </a:r>
            <a:br>
              <a: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ЦИФРОВАЯ БИТВА  </a:t>
            </a:r>
            <a:endParaRPr lang="ru-RU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6" name="Picture 4" descr="https://cit.sakhalin.gov.ru/docs/BnyeaWyPJNWTRVY3wLSJbWQPxqxFXFYoGYEoHqW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902" y="2765804"/>
            <a:ext cx="7059822" cy="373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1496931" y="5863412"/>
            <a:ext cx="550844" cy="39416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110170" y="5810765"/>
            <a:ext cx="528809" cy="44681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597658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945741"/>
              </p:ext>
            </p:extLst>
          </p:nvPr>
        </p:nvGraphicFramePr>
        <p:xfrm>
          <a:off x="196336" y="679270"/>
          <a:ext cx="11625551" cy="5614512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4052730">
                  <a:extLst>
                    <a:ext uri="{9D8B030D-6E8A-4147-A177-3AD203B41FA5}">
                      <a16:colId xmlns="" xmlns:a16="http://schemas.microsoft.com/office/drawing/2014/main" val="2624923443"/>
                    </a:ext>
                  </a:extLst>
                </a:gridCol>
                <a:gridCol w="1175291">
                  <a:extLst>
                    <a:ext uri="{9D8B030D-6E8A-4147-A177-3AD203B41FA5}">
                      <a16:colId xmlns="" xmlns:a16="http://schemas.microsoft.com/office/drawing/2014/main" val="2708673161"/>
                    </a:ext>
                  </a:extLst>
                </a:gridCol>
                <a:gridCol w="998162">
                  <a:extLst>
                    <a:ext uri="{9D8B030D-6E8A-4147-A177-3AD203B41FA5}">
                      <a16:colId xmlns="" xmlns:a16="http://schemas.microsoft.com/office/drawing/2014/main" val="453924515"/>
                    </a:ext>
                  </a:extLst>
                </a:gridCol>
                <a:gridCol w="989676">
                  <a:extLst>
                    <a:ext uri="{9D8B030D-6E8A-4147-A177-3AD203B41FA5}">
                      <a16:colId xmlns="" xmlns:a16="http://schemas.microsoft.com/office/drawing/2014/main" val="1000201657"/>
                    </a:ext>
                  </a:extLst>
                </a:gridCol>
                <a:gridCol w="1102423">
                  <a:extLst>
                    <a:ext uri="{9D8B030D-6E8A-4147-A177-3AD203B41FA5}">
                      <a16:colId xmlns="" xmlns:a16="http://schemas.microsoft.com/office/drawing/2014/main" val="291789928"/>
                    </a:ext>
                  </a:extLst>
                </a:gridCol>
                <a:gridCol w="1102423">
                  <a:extLst>
                    <a:ext uri="{9D8B030D-6E8A-4147-A177-3AD203B41FA5}">
                      <a16:colId xmlns="" xmlns:a16="http://schemas.microsoft.com/office/drawing/2014/main" val="3844038973"/>
                    </a:ext>
                  </a:extLst>
                </a:gridCol>
                <a:gridCol w="1102423">
                  <a:extLst>
                    <a:ext uri="{9D8B030D-6E8A-4147-A177-3AD203B41FA5}">
                      <a16:colId xmlns="" xmlns:a16="http://schemas.microsoft.com/office/drawing/2014/main" val="1037112829"/>
                    </a:ext>
                  </a:extLst>
                </a:gridCol>
                <a:gridCol w="1102423">
                  <a:extLst>
                    <a:ext uri="{9D8B030D-6E8A-4147-A177-3AD203B41FA5}">
                      <a16:colId xmlns="" xmlns:a16="http://schemas.microsoft.com/office/drawing/2014/main" val="2638352169"/>
                    </a:ext>
                  </a:extLst>
                </a:gridCol>
              </a:tblGrid>
              <a:tr h="10475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600" dirty="0" smtClean="0">
                          <a:solidFill>
                            <a:schemeClr val="accent2"/>
                          </a:solidFill>
                          <a:latin typeface="Arial Black" panose="020B0A04020102020204" pitchFamily="34" charset="0"/>
                        </a:rPr>
                        <a:t>ПРОГРАММНОЕ </a:t>
                      </a:r>
                      <a:br>
                        <a:rPr lang="ru-RU" sz="2600" dirty="0" smtClean="0">
                          <a:solidFill>
                            <a:schemeClr val="accent2"/>
                          </a:solidFill>
                          <a:latin typeface="Arial Black" panose="020B0A04020102020204" pitchFamily="34" charset="0"/>
                        </a:rPr>
                      </a:br>
                      <a:r>
                        <a:rPr lang="ru-RU" sz="2600" dirty="0" smtClean="0">
                          <a:solidFill>
                            <a:schemeClr val="accent2"/>
                          </a:solidFill>
                          <a:latin typeface="Arial Black" panose="020B0A04020102020204" pitchFamily="34" charset="0"/>
                        </a:rPr>
                        <a:t>ОБЕСПЕЧЕНИЕ </a:t>
                      </a:r>
                      <a:endParaRPr lang="ru-RU" sz="2600" b="1" dirty="0">
                        <a:solidFill>
                          <a:schemeClr val="accent2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7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700" b="1" dirty="0" smtClean="0">
                          <a:solidFill>
                            <a:schemeClr val="tx1"/>
                          </a:solidFill>
                          <a:hlinkClick r:id="rId3" action="ppaction://hlinksldjump"/>
                        </a:rPr>
                        <a:t>100</a:t>
                      </a:r>
                      <a:endParaRPr lang="ru-RU" sz="27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4" action="ppaction://hlinksldjump"/>
                        </a:rPr>
                        <a:t>200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5" action="ppaction://hlinksldjump"/>
                        </a:rPr>
                        <a:t>300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6" action="ppaction://hlinksldjump"/>
                        </a:rPr>
                        <a:t>400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7" action="ppaction://hlinksldjump"/>
                        </a:rPr>
                        <a:t>500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8" action="ppaction://hlinksldjump"/>
                        </a:rPr>
                        <a:t>600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9" action="ppaction://hlinksldjump"/>
                        </a:rPr>
                        <a:t>700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79416614"/>
                  </a:ext>
                </a:extLst>
              </a:tr>
              <a:tr h="15030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600" kern="1200" dirty="0" smtClean="0">
                          <a:solidFill>
                            <a:schemeClr val="accent2"/>
                          </a:solidFill>
                          <a:effectLst/>
                          <a:latin typeface="Arial Black" panose="020B0A04020102020204" pitchFamily="34" charset="0"/>
                        </a:rPr>
                        <a:t>ЦИФРОВАЯ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600" kern="1200" dirty="0" smtClean="0">
                          <a:solidFill>
                            <a:schemeClr val="accent2"/>
                          </a:solidFill>
                          <a:effectLst/>
                          <a:latin typeface="Arial Black" panose="020B0A04020102020204" pitchFamily="34" charset="0"/>
                        </a:rPr>
                        <a:t>ГРАМОТНОСТЬ </a:t>
                      </a:r>
                      <a:endParaRPr lang="ru-RU" sz="2600" b="1" kern="1200" dirty="0" smtClean="0">
                        <a:solidFill>
                          <a:schemeClr val="accent2"/>
                        </a:solidFill>
                        <a:effectLst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10" action="ppaction://hlinksldjump"/>
                        </a:rPr>
                        <a:t>100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11" action="ppaction://hlinksldjump"/>
                        </a:rPr>
                        <a:t>200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12" action="ppaction://hlinksldjump"/>
                        </a:rPr>
                        <a:t>300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13" action="ppaction://hlinksldjump"/>
                        </a:rPr>
                        <a:t>400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14" action="ppaction://hlinksldjump"/>
                        </a:rPr>
                        <a:t>500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15" action="ppaction://hlinksldjump"/>
                        </a:rPr>
                        <a:t>600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16" action="ppaction://hlinksldjump"/>
                        </a:rPr>
                        <a:t>700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4841911"/>
                  </a:ext>
                </a:extLst>
              </a:tr>
              <a:tr h="1192411">
                <a:tc>
                  <a:txBody>
                    <a:bodyPr/>
                    <a:lstStyle/>
                    <a:p>
                      <a:pPr algn="ctr"/>
                      <a:r>
                        <a:rPr lang="ru-RU" sz="2600" kern="1200" dirty="0" smtClean="0">
                          <a:solidFill>
                            <a:schemeClr val="accent2"/>
                          </a:solidFill>
                          <a:effectLst/>
                          <a:latin typeface="Arial Black" panose="020B0A04020102020204" pitchFamily="34" charset="0"/>
                        </a:rPr>
                        <a:t>ИНФОРМАЦИОННАЯ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600" kern="1200" dirty="0" smtClean="0">
                          <a:solidFill>
                            <a:schemeClr val="accent2"/>
                          </a:solidFill>
                          <a:effectLst/>
                          <a:latin typeface="Arial Black" panose="020B0A04020102020204" pitchFamily="34" charset="0"/>
                        </a:rPr>
                        <a:t>БЕЗОПАСНОСТЬ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17" action="ppaction://hlinksldjump"/>
                        </a:rPr>
                        <a:t>100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18" action="ppaction://hlinksldjump"/>
                        </a:rPr>
                        <a:t>200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19" action="ppaction://hlinksldjump"/>
                        </a:rPr>
                        <a:t>300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20" action="ppaction://hlinksldjump"/>
                        </a:rPr>
                        <a:t>400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21" action="ppaction://hlinksldjump"/>
                        </a:rPr>
                        <a:t>500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22" action="ppaction://hlinksldjump"/>
                        </a:rPr>
                        <a:t>600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23" action="ppaction://hlinksldjump"/>
                        </a:rPr>
                        <a:t>700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80372779"/>
                  </a:ext>
                </a:extLst>
              </a:tr>
              <a:tr h="16388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600" kern="1200" dirty="0" smtClean="0">
                        <a:solidFill>
                          <a:schemeClr val="accent2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kern="1200" dirty="0" smtClean="0">
                          <a:solidFill>
                            <a:schemeClr val="accent2"/>
                          </a:solidFill>
                          <a:effectLst/>
                          <a:latin typeface="Arial Black" panose="020B0A04020102020204" pitchFamily="34" charset="0"/>
                        </a:rPr>
                        <a:t>РЕБУС</a:t>
                      </a:r>
                      <a:r>
                        <a:rPr lang="ru-RU" sz="2600" kern="1200" baseline="0" dirty="0" smtClean="0">
                          <a:solidFill>
                            <a:schemeClr val="accent2"/>
                          </a:solidFill>
                          <a:effectLst/>
                          <a:latin typeface="Arial Black" panose="020B0A04020102020204" pitchFamily="34" charset="0"/>
                        </a:rPr>
                        <a:t>Ы</a:t>
                      </a:r>
                      <a:endParaRPr lang="ru-RU" sz="2600" b="1" kern="1200" dirty="0" smtClean="0">
                        <a:solidFill>
                          <a:schemeClr val="accent2"/>
                        </a:solidFill>
                        <a:effectLst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600" b="1" kern="1200" dirty="0" smtClean="0">
                        <a:solidFill>
                          <a:schemeClr val="accent2"/>
                        </a:solidFill>
                        <a:effectLst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24" action="ppaction://hlinksldjump"/>
                        </a:rPr>
                        <a:t>100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25" action="ppaction://hlinksldjump"/>
                        </a:rPr>
                        <a:t>200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26" action="ppaction://hlinksldjump"/>
                        </a:rPr>
                        <a:t>300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27" action="ppaction://hlinksldjump"/>
                        </a:rPr>
                        <a:t>400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28" action="ppaction://hlinksldjump"/>
                        </a:rPr>
                        <a:t>500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29" action="ppaction://hlinksldjump"/>
                        </a:rPr>
                        <a:t>600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hlinkClick r:id="rId30" action="ppaction://hlinksldjump"/>
                        </a:rPr>
                        <a:t>700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42254091"/>
                  </a:ext>
                </a:extLst>
              </a:tr>
            </a:tbl>
          </a:graphicData>
        </a:graphic>
      </p:graphicFrame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154238" y="6376011"/>
            <a:ext cx="528809" cy="446815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34208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8800" y="1258550"/>
            <a:ext cx="10972800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ru-RU" sz="2800" i="1" dirty="0" smtClean="0">
                <a:latin typeface="Arial Black" panose="020B0A04020102020204" pitchFamily="34" charset="0"/>
              </a:rPr>
              <a:t>	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этом устройстве, которое подключается к компьютеру, отраженный свет позиционируется фотоэлементов, которая движется и последовательно считывает изображение, переводя его в компактный формат. Как называется данное устройство?</a:t>
            </a:r>
            <a:endParaRPr lang="ru-RU" altLang="ru-RU" sz="2800" b="1" dirty="0"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0180" y="4107477"/>
            <a:ext cx="21494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anose="020B0A04020102020204" pitchFamily="34" charset="0"/>
              </a:rPr>
              <a:t>Сканер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0871200" y="5448300"/>
            <a:ext cx="1086358" cy="86347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10699668" y="92325"/>
            <a:ext cx="1239898" cy="101208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49198" y="92325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3194" y="4090351"/>
            <a:ext cx="3732781" cy="258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94692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10813542" y="5283200"/>
            <a:ext cx="1086358" cy="86347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98104" y="1304084"/>
            <a:ext cx="11176000" cy="2496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Arial Black" panose="020B0A04020102020204" pitchFamily="34" charset="0"/>
              </a:rPr>
              <a:t>	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Есть программа, которая позволяет пользователю управлять файлами и папками на компьютере. Как она называется?</a:t>
            </a:r>
            <a:r>
              <a:rPr lang="ru-RU" sz="3600" b="1" dirty="0">
                <a:solidFill>
                  <a:srgbClr val="1A1A1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600" b="1" dirty="0"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4489" y="4249416"/>
            <a:ext cx="52290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anose="020B0A04020102020204" pitchFamily="34" charset="0"/>
              </a:rPr>
              <a:t>Файловый менеджер 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0699668" y="92325"/>
            <a:ext cx="1239898" cy="106980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9198" y="92325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1026" name="Picture 2" descr="https://tehnoblog.org/wp-content/uploads/2019/04/Android-File-Manager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276" y="3925454"/>
            <a:ext cx="2715491" cy="271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08470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757514" y="1370922"/>
            <a:ext cx="10535920" cy="147556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01168" lvl="1" indent="0" algn="just">
              <a:lnSpc>
                <a:spcPct val="150000"/>
              </a:lnSpc>
              <a:buNone/>
            </a:pPr>
            <a:r>
              <a:rPr lang="ru-RU" altLang="ru-RU" sz="2800" i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	</a:t>
            </a:r>
            <a:r>
              <a:rPr lang="ru-RU" alt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alt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омплекс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программ, которые обеспечивают управление компонентами компьютерной системы </a:t>
            </a:r>
            <a:endParaRPr lang="ru-RU" altLang="ru-RU" sz="28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6114385" y="3286806"/>
            <a:ext cx="3565999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3200" i="1" dirty="0" smtClean="0">
                <a:latin typeface="Arial Black" panose="020B0A04020102020204" pitchFamily="34" charset="0"/>
              </a:rPr>
              <a:t>Программное обеспечение </a:t>
            </a:r>
            <a:endParaRPr lang="ru-RU" altLang="ru-RU" sz="3200" i="1" dirty="0">
              <a:latin typeface="Arial Black" panose="020B0A04020102020204" pitchFamily="34" charset="0"/>
            </a:endParaRPr>
          </a:p>
          <a:p>
            <a:endParaRPr lang="ru-RU" altLang="ru-RU" sz="1200" dirty="0">
              <a:latin typeface="Arial Black" panose="020B0A04020102020204" pitchFamily="34" charset="0"/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0809961" y="5358322"/>
            <a:ext cx="1086358" cy="86347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640291" y="92324"/>
            <a:ext cx="1299275" cy="96457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6359" y="29695"/>
            <a:ext cx="1257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3</a:t>
            </a:r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00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2050" name="Picture 2" descr="https://www.enigmatry.com/media/lbxkzdet/softwa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07" y="3089255"/>
            <a:ext cx="5174237" cy="367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6351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2350A"/>
                                      </p:to>
                                    </p:animClr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известен — звуки таймера с окончанием через 1 минуту (60 секунд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7" grpId="0" animBg="1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1267</TotalTime>
  <Words>480</Words>
  <Application>Microsoft Office PowerPoint</Application>
  <PresentationFormat>Широкоэкранный</PresentationFormat>
  <Paragraphs>165</Paragraphs>
  <Slides>36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5" baseType="lpstr">
      <vt:lpstr>Aharoni</vt:lpstr>
      <vt:lpstr>Algerian</vt:lpstr>
      <vt:lpstr>Arial</vt:lpstr>
      <vt:lpstr>Arial Black</vt:lpstr>
      <vt:lpstr>Calibri</vt:lpstr>
      <vt:lpstr>Calibri (Основной текст)</vt:lpstr>
      <vt:lpstr>Calibri Light</vt:lpstr>
      <vt:lpstr>Times New Roman</vt:lpstr>
      <vt:lpstr>Ретро</vt:lpstr>
      <vt:lpstr>Презентация PowerPoint</vt:lpstr>
      <vt:lpstr>Урок- игра  «Цифровые технологии»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браузер?</vt:lpstr>
      <vt:lpstr>……………… - это процесс превращения аналоговых данных и рабочих процессов в цифровой формат.</vt:lpstr>
      <vt:lpstr>  Сколько информационных революций произошло в истории развития цивилизации?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ИСПОЛЬЗОВАННЫХ ИСТОЧНИКОВ.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«Цифровые технологии в профессиональной деятельности обогатителя» </dc:title>
  <dc:creator>Алексей Петрович Шеленков</dc:creator>
  <cp:lastModifiedBy>Алексей Петрович Шеленков</cp:lastModifiedBy>
  <cp:revision>64</cp:revision>
  <dcterms:created xsi:type="dcterms:W3CDTF">2024-02-13T04:45:11Z</dcterms:created>
  <dcterms:modified xsi:type="dcterms:W3CDTF">2024-04-05T04:42:05Z</dcterms:modified>
</cp:coreProperties>
</file>