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60" r:id="rId5"/>
    <p:sldId id="263" r:id="rId6"/>
    <p:sldId id="271" r:id="rId7"/>
    <p:sldId id="264" r:id="rId8"/>
    <p:sldId id="261" r:id="rId9"/>
    <p:sldId id="258" r:id="rId10"/>
    <p:sldId id="265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A42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6370338" cy="1563703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4480" y="4120595"/>
            <a:ext cx="7772400" cy="859205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8825" y="5036825"/>
            <a:ext cx="6400800" cy="835455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rgbClr val="6BA42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solidFill>
                  <a:srgbClr val="6BA42C"/>
                </a:solidFill>
              </a:defRPr>
            </a:lvl1pPr>
            <a:lvl2pPr>
              <a:defRPr>
                <a:solidFill>
                  <a:srgbClr val="6BA42C"/>
                </a:solidFill>
              </a:defRPr>
            </a:lvl2pPr>
            <a:lvl3pPr>
              <a:defRPr>
                <a:solidFill>
                  <a:srgbClr val="6BA42C"/>
                </a:solidFill>
              </a:defRPr>
            </a:lvl3pPr>
            <a:lvl4pPr>
              <a:defRPr>
                <a:solidFill>
                  <a:srgbClr val="6BA42C"/>
                </a:solidFill>
              </a:defRPr>
            </a:lvl4pPr>
            <a:lvl5pPr>
              <a:defRPr>
                <a:solidFill>
                  <a:srgbClr val="6BA42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274638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1425" y="1443836"/>
            <a:ext cx="6710784" cy="4275740"/>
          </a:xfrm>
        </p:spPr>
        <p:txBody>
          <a:bodyPr/>
          <a:lstStyle>
            <a:lvl1pPr>
              <a:defRPr sz="2800">
                <a:solidFill>
                  <a:srgbClr val="6BA42C"/>
                </a:solidFill>
              </a:defRPr>
            </a:lvl1pPr>
            <a:lvl2pPr>
              <a:defRPr>
                <a:solidFill>
                  <a:srgbClr val="6BA42C"/>
                </a:solidFill>
              </a:defRPr>
            </a:lvl2pPr>
            <a:lvl3pPr>
              <a:defRPr>
                <a:solidFill>
                  <a:srgbClr val="6BA42C"/>
                </a:solidFill>
              </a:defRPr>
            </a:lvl3pPr>
            <a:lvl4pPr>
              <a:defRPr>
                <a:solidFill>
                  <a:srgbClr val="6BA42C"/>
                </a:solidFill>
              </a:defRPr>
            </a:lvl4pPr>
            <a:lvl5pPr>
              <a:defRPr>
                <a:solidFill>
                  <a:srgbClr val="6BA42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BA42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rgbClr val="6BA42C"/>
                </a:solidFill>
              </a:defRPr>
            </a:lvl1pPr>
            <a:lvl2pPr>
              <a:defRPr sz="2000">
                <a:solidFill>
                  <a:srgbClr val="6BA42C"/>
                </a:solidFill>
              </a:defRPr>
            </a:lvl2pPr>
            <a:lvl3pPr>
              <a:defRPr sz="1800">
                <a:solidFill>
                  <a:srgbClr val="6BA42C"/>
                </a:solidFill>
              </a:defRPr>
            </a:lvl3pPr>
            <a:lvl4pPr>
              <a:defRPr sz="1600">
                <a:solidFill>
                  <a:srgbClr val="6BA42C"/>
                </a:solidFill>
              </a:defRPr>
            </a:lvl4pPr>
            <a:lvl5pPr>
              <a:defRPr sz="1600">
                <a:solidFill>
                  <a:srgbClr val="6BA42C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BA42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rgbClr val="6BA42C"/>
                </a:solidFill>
              </a:defRPr>
            </a:lvl1pPr>
            <a:lvl2pPr>
              <a:defRPr sz="2000">
                <a:solidFill>
                  <a:srgbClr val="6BA42C"/>
                </a:solidFill>
              </a:defRPr>
            </a:lvl2pPr>
            <a:lvl3pPr>
              <a:defRPr sz="1800">
                <a:solidFill>
                  <a:srgbClr val="6BA42C"/>
                </a:solidFill>
              </a:defRPr>
            </a:lvl3pPr>
            <a:lvl4pPr>
              <a:defRPr sz="1600">
                <a:solidFill>
                  <a:srgbClr val="6BA42C"/>
                </a:solidFill>
              </a:defRPr>
            </a:lvl4pPr>
            <a:lvl5pPr>
              <a:defRPr sz="1600">
                <a:solidFill>
                  <a:srgbClr val="6BA42C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2/15/2022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/url?q=http://festival.1september.ru/articles/213264/&amp;sa=D&amp;usg=AFQjCNFYRcmc-2eTrgSVEoBLsEfd_Vgnxw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4480" y="1291130"/>
            <a:ext cx="7772400" cy="368867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Литературно –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экологический праздник как одна из форм экологического просвещения младших школьников с сенсорными нарушениями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</a:rPr>
              <a:t>C</a:t>
            </a:r>
            <a:r>
              <a:rPr lang="ru-RU" sz="1600" b="1" dirty="0" err="1" smtClean="0">
                <a:solidFill>
                  <a:srgbClr val="002060"/>
                </a:solidFill>
              </a:rPr>
              <a:t>тепаненко</a:t>
            </a:r>
            <a:r>
              <a:rPr lang="ru-RU" sz="1600" b="1" dirty="0" smtClean="0">
                <a:solidFill>
                  <a:srgbClr val="002060"/>
                </a:solidFill>
              </a:rPr>
              <a:t> Людмила Юрьевна,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учитель начальных классов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 ГОБОУ Мурманская КШИ № 3</a:t>
            </a:r>
            <a:endParaRPr lang="en-US" sz="1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dirty="0" smtClean="0">
                <a:solidFill>
                  <a:schemeClr val="accent2"/>
                </a:solidFill>
              </a:rPr>
              <a:t>«Событие»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b="1" dirty="0" err="1" smtClean="0">
                <a:solidFill>
                  <a:srgbClr val="002060"/>
                </a:solidFill>
              </a:rPr>
              <a:t>Несрубленная</a:t>
            </a:r>
            <a:r>
              <a:rPr lang="ru-RU" sz="3600" b="1" dirty="0" smtClean="0">
                <a:solidFill>
                  <a:srgbClr val="002060"/>
                </a:solidFill>
              </a:rPr>
              <a:t>! Целая!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Красива и крепка!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Кто спас, кто разодел ее?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Сынишка лесника!</a:t>
            </a:r>
          </a:p>
          <a:p>
            <a:endParaRPr lang="ru-RU" dirty="0"/>
          </a:p>
        </p:txBody>
      </p:sp>
      <p:pic>
        <p:nvPicPr>
          <p:cNvPr id="5" name="Содержимое 3" descr="C:\Users\53\Desktop\Для февраля\DSCN6640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833015"/>
            <a:ext cx="4038600" cy="481094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«Толстый жук»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r">
              <a:buNone/>
            </a:pPr>
            <a:r>
              <a:rPr lang="ru-RU" b="1" dirty="0" smtClean="0"/>
              <a:t>На пустой лесной тропинке </a:t>
            </a:r>
          </a:p>
          <a:p>
            <a:pPr algn="r">
              <a:buNone/>
            </a:pPr>
            <a:r>
              <a:rPr lang="ru-RU" b="1" dirty="0" smtClean="0"/>
              <a:t>Толстый жук лежал на спинке,</a:t>
            </a:r>
          </a:p>
          <a:p>
            <a:pPr algn="r">
              <a:buNone/>
            </a:pPr>
            <a:r>
              <a:rPr lang="ru-RU" b="1" dirty="0" smtClean="0"/>
              <a:t>Кверху ножки он держал</a:t>
            </a:r>
          </a:p>
          <a:p>
            <a:pPr algn="r">
              <a:buNone/>
            </a:pPr>
            <a:r>
              <a:rPr lang="ru-RU" b="1" dirty="0" smtClean="0"/>
              <a:t>И беспомощно жужжал.</a:t>
            </a:r>
          </a:p>
          <a:p>
            <a:endParaRPr lang="ru-RU" dirty="0"/>
          </a:p>
        </p:txBody>
      </p:sp>
      <p:pic>
        <p:nvPicPr>
          <p:cNvPr id="5" name="Содержимое 4" descr="C:\Users\53\Desktop\Для февраля\DSCN6634.jpg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30115" y="1749245"/>
            <a:ext cx="3894130" cy="351221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2"/>
                </a:solidFill>
              </a:rPr>
              <a:t>Вывод:</a:t>
            </a:r>
            <a:endParaRPr lang="ru-RU" sz="4000" b="1" dirty="0">
              <a:solidFill>
                <a:schemeClr val="accent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28720" y="1600200"/>
            <a:ext cx="655808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“Охрана природы — долг каждого” — вот основная идея, которая красной нитью должна проходить через любое мероприятие, связанное с экологическим воспитанием.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Важны любые формы работы, главное, чтобы они были направлены на всестороннее развитие младших  школьников, формирование их активной жизненной позиции, гражданской ответственности за судьбу родной природы и на долго запечатлелся в памяти всех его участников. </a:t>
            </a:r>
          </a:p>
          <a:p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Практический итог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Посещение питомника и высадка саженцев сосен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D:\Мурмаши\МУРМАШИ\P1000494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295" y="1596540"/>
            <a:ext cx="4581149" cy="4275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Литература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Алексеев С. В., Симонова Л. В. Идея целостности в системе экологического образования младших школьников.// НШ. - 1999. - №1.</a:t>
            </a:r>
          </a:p>
          <a:p>
            <a:r>
              <a:rPr lang="ru-RU" sz="1600" b="1" dirty="0" err="1" smtClean="0">
                <a:solidFill>
                  <a:srgbClr val="002060"/>
                </a:solidFill>
              </a:rPr>
              <a:t>Климцова</a:t>
            </a:r>
            <a:r>
              <a:rPr lang="ru-RU" sz="1600" b="1" dirty="0" smtClean="0">
                <a:solidFill>
                  <a:srgbClr val="002060"/>
                </a:solidFill>
              </a:rPr>
              <a:t> Т. А. Экология в начальной школе. // НШ. - 2000. №6.</a:t>
            </a:r>
          </a:p>
          <a:p>
            <a:r>
              <a:rPr lang="ru-RU" sz="1600" b="1" dirty="0" err="1" smtClean="0">
                <a:solidFill>
                  <a:srgbClr val="002060"/>
                </a:solidFill>
              </a:rPr>
              <a:t>Барышева</a:t>
            </a:r>
            <a:r>
              <a:rPr lang="ru-RU" sz="1600" b="1" dirty="0" smtClean="0">
                <a:solidFill>
                  <a:srgbClr val="002060"/>
                </a:solidFill>
              </a:rPr>
              <a:t> Ю. А. Из опыта организации экологической работы. // НШ. - 1998. №6.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http://revolution.allbest.ru/</a:t>
            </a:r>
          </a:p>
          <a:p>
            <a:r>
              <a:rPr lang="ru-RU" sz="1600" b="1" dirty="0" smtClean="0">
                <a:solidFill>
                  <a:srgbClr val="002060"/>
                </a:solidFill>
                <a:hlinkClick r:id="rId2"/>
              </a:rPr>
              <a:t>http://festival.1september.ru/articles/213264/</a:t>
            </a:r>
            <a:endParaRPr lang="ru-RU" sz="1600" b="1" dirty="0" smtClean="0">
              <a:solidFill>
                <a:srgbClr val="002060"/>
              </a:solidFill>
            </a:endParaRPr>
          </a:p>
          <a:p>
            <a:r>
              <a:rPr lang="ru-RU" sz="1600" b="1" dirty="0" smtClean="0">
                <a:solidFill>
                  <a:srgbClr val="002060"/>
                </a:solidFill>
              </a:rPr>
              <a:t>С.В. Алексеев, Н.В. Груздева, Л.В. Симонова «Экологическое образование в базовой школе» 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О. М. </a:t>
            </a:r>
            <a:r>
              <a:rPr lang="ru-RU" sz="1600" b="1" dirty="0" err="1" smtClean="0">
                <a:solidFill>
                  <a:srgbClr val="002060"/>
                </a:solidFill>
              </a:rPr>
              <a:t>Барковская</a:t>
            </a:r>
            <a:r>
              <a:rPr lang="ru-RU" sz="1600" b="1" dirty="0" smtClean="0">
                <a:solidFill>
                  <a:srgbClr val="002060"/>
                </a:solidFill>
              </a:rPr>
              <a:t> «Содержание, цель и задачи программы начального экологического воспитания», журнал «Начальная школа» № 2, 1994 г.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С. К. Зайцева «Экология для младших школьников», журнал «Начальная школа. Плюс до и после» № 4, 2005г.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В. А. Иванов, Т. Ю. Пастухова «Научное общество учащихся» «Путь к природе», 2005 г.</a:t>
            </a:r>
          </a:p>
          <a:p>
            <a:endParaRPr lang="ru-RU" sz="1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Ведущие показатели проявления нравственно-экологической позиции личности младшего школьника: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наличие потребности в приобретении экологических знаний, ориентация на практическое применение их;</a:t>
            </a:r>
          </a:p>
          <a:p>
            <a:pPr lvl="0"/>
            <a:r>
              <a:rPr lang="ru-RU" dirty="0" smtClean="0"/>
              <a:t>потребность в общении с природой, проявление положительных чувств;</a:t>
            </a:r>
          </a:p>
          <a:p>
            <a:pPr lvl="0"/>
            <a:r>
              <a:rPr lang="ru-RU" dirty="0" smtClean="0"/>
              <a:t>умение видеть и понимать прекрасное, потребность самовыражения в творческой деятельности;</a:t>
            </a:r>
          </a:p>
          <a:p>
            <a:pPr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23310" y="985720"/>
            <a:ext cx="6863490" cy="514044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Содержание экологического воспитания усваивается младшими школьниками в их различной деятельности. Каждая из форм организации учебного  процесса  и внеурочной  (внеклассной) работы стимулирует разные виды познавательной деятельности учащихся:  самостоятельная работа с различными источниками информации позволяет накопить  фактический материал,  раскрыть сущность проблемы; игры и творчество формирует опыт принятия целесообразных  решений.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1425" y="985720"/>
            <a:ext cx="6710784" cy="473385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Использование художественных текстов на экологическую тему помогает расширить кругозор, развивает наблюдательность, внимание, мышление,  творческое воображение ребёнка, повышает его экологическую культуру и формирует положительные эмоциональные реакции.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Художественная литература для познания экологии.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2"/>
                </a:solidFill>
              </a:rPr>
              <a:t>Экологические  сказки  Б. </a:t>
            </a:r>
            <a:r>
              <a:rPr lang="ru-RU" sz="3600" b="1" dirty="0" err="1" smtClean="0">
                <a:solidFill>
                  <a:schemeClr val="tx2"/>
                </a:solidFill>
              </a:rPr>
              <a:t>Заходера</a:t>
            </a:r>
            <a:r>
              <a:rPr lang="ru-RU" sz="3600" b="1" dirty="0" smtClean="0">
                <a:solidFill>
                  <a:schemeClr val="tx2"/>
                </a:solidFill>
              </a:rPr>
              <a:t>.  </a:t>
            </a:r>
          </a:p>
          <a:p>
            <a:pPr algn="ctr"/>
            <a:r>
              <a:rPr lang="ru-RU" sz="3600" b="1" dirty="0" smtClean="0">
                <a:solidFill>
                  <a:schemeClr val="tx2"/>
                </a:solidFill>
              </a:rPr>
              <a:t>Рассказы В.Бианки</a:t>
            </a:r>
          </a:p>
          <a:p>
            <a:pPr algn="ctr"/>
            <a:r>
              <a:rPr lang="ru-RU" sz="3600" b="1" dirty="0" smtClean="0">
                <a:solidFill>
                  <a:schemeClr val="tx2"/>
                </a:solidFill>
              </a:rPr>
              <a:t>Любая  детская книга,  где в занимательной форме описана жизнь животных.  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chemeClr val="tx2"/>
                </a:solidFill>
              </a:rPr>
              <a:t> </a:t>
            </a:r>
            <a:endParaRPr lang="ru-RU" sz="36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0310"/>
            <a:ext cx="8229600" cy="5445853"/>
          </a:xfrm>
        </p:spPr>
        <p:txBody>
          <a:bodyPr>
            <a:normAutofit lnSpcReduction="10000"/>
          </a:bodyPr>
          <a:lstStyle/>
          <a:p>
            <a:pPr algn="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При составлении сценария праздника были учтены возрастные, психологические, речевые особенности ребят с нарушениями слуха и зрения.</a:t>
            </a:r>
          </a:p>
          <a:p>
            <a:pPr algn="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Каждый класс готовил свою инсценировку.</a:t>
            </a:r>
          </a:p>
          <a:p>
            <a:pPr algn="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После каждого выступления ведущие организовывали диалог по обозначенной в выступлении проблеме.</a:t>
            </a:r>
          </a:p>
          <a:p>
            <a:pPr algn="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Праздник завершился прохождением по экологической тропе.</a:t>
            </a:r>
          </a:p>
          <a:p>
            <a:pPr algn="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Для инсценировок были отобраны стихотворения С.В. Михалкова из цикла «Будь человеком!»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Цикл стихотворений С.В. Михалкова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«Будь человеком!»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55770" y="1600200"/>
            <a:ext cx="5031030" cy="4525963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«Веселый турист»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«Событие»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«Толстый жук»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«Скворец»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«Под Новый год»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«Паучок»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«Прогулка»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«Елка»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«Важный совет» и «Чемпион»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Актуальность мероприятия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70604" y="1600200"/>
            <a:ext cx="7016195" cy="4525963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Во время подготовки и проведения праздника осуществляется комплексное воздействие на интеллектуальную, эмоциональную и волевую сферу ребенка, 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через познавательно-развлекательное мероприятие решается ведущая задача формирования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метапредметных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результатов (применение полученных знаний в различных жизненных ситуациях) 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2"/>
                </a:solidFill>
              </a:rPr>
              <a:t>«Весёлый турист»</a:t>
            </a:r>
            <a:endParaRPr lang="en-US" sz="4000" b="1" dirty="0">
              <a:solidFill>
                <a:schemeClr val="accent2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Крутыми тропинками в горы,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Вдоль быстрых и медленных рек,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Минуя большие озера,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Веселый шагал человек …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Он встретить в пути не боялся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Ни змей, ни быков, ни собак,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А если встречал, то смеялся …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9" name="Содержимое 4" descr="C:\Users\53\Desktop\Для февраля\DSCN6652.jpg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48965" y="1443835"/>
            <a:ext cx="4040188" cy="28242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7078371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3350</TotalTime>
  <Words>586</Words>
  <Application>Microsoft Office PowerPoint</Application>
  <PresentationFormat>Экран (4:3)</PresentationFormat>
  <Paragraphs>67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Литературно –  экологический праздник как одна из форм экологического просвещения младших школьников с сенсорными нарушениями</vt:lpstr>
      <vt:lpstr>Ведущие показатели проявления нравственно-экологической позиции личности младшего школьника: </vt:lpstr>
      <vt:lpstr>Слайд 3</vt:lpstr>
      <vt:lpstr>Слайд 4</vt:lpstr>
      <vt:lpstr>Художественная литература для познания экологии.</vt:lpstr>
      <vt:lpstr>Слайд 6</vt:lpstr>
      <vt:lpstr>Цикл стихотворений С.В. Михалкова «Будь человеком!»</vt:lpstr>
      <vt:lpstr>Актуальность мероприятия</vt:lpstr>
      <vt:lpstr>«Весёлый турист»</vt:lpstr>
      <vt:lpstr>«Событие»</vt:lpstr>
      <vt:lpstr>«Толстый жук»</vt:lpstr>
      <vt:lpstr>Вывод:</vt:lpstr>
      <vt:lpstr>Практический итог</vt:lpstr>
      <vt:lpstr>Литература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53</cp:lastModifiedBy>
  <cp:revision>29</cp:revision>
  <dcterms:created xsi:type="dcterms:W3CDTF">2013-08-21T19:17:07Z</dcterms:created>
  <dcterms:modified xsi:type="dcterms:W3CDTF">2022-02-15T12:37:27Z</dcterms:modified>
</cp:coreProperties>
</file>