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8" r:id="rId2"/>
    <p:sldId id="311" r:id="rId3"/>
    <p:sldId id="309" r:id="rId4"/>
    <p:sldId id="312" r:id="rId5"/>
    <p:sldId id="315" r:id="rId6"/>
    <p:sldId id="310" r:id="rId7"/>
    <p:sldId id="316" r:id="rId8"/>
    <p:sldId id="265" r:id="rId9"/>
    <p:sldId id="266" r:id="rId10"/>
    <p:sldId id="267" r:id="rId11"/>
    <p:sldId id="269" r:id="rId12"/>
    <p:sldId id="268" r:id="rId13"/>
    <p:sldId id="270" r:id="rId14"/>
    <p:sldId id="272" r:id="rId15"/>
    <p:sldId id="318" r:id="rId16"/>
    <p:sldId id="320" r:id="rId17"/>
    <p:sldId id="319" r:id="rId18"/>
    <p:sldId id="275" r:id="rId19"/>
    <p:sldId id="321" r:id="rId20"/>
    <p:sldId id="322" r:id="rId21"/>
    <p:sldId id="273" r:id="rId22"/>
    <p:sldId id="277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B9ADA-FF7A-4833-9562-CFB369E08B9D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C02BE-613A-4A27-8B31-2111AA3CE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5214950"/>
            <a:ext cx="8929687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66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 </a:t>
            </a:r>
            <a:br>
              <a:rPr lang="ru-RU" sz="66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</a:t>
            </a:r>
            <a:r>
              <a:rPr lang="ru-RU" sz="4000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  <a:cs typeface="Times New Roman" pitchFamily="18" charset="0"/>
              </a:rPr>
              <a:t>Лев Семёнович </a:t>
            </a:r>
            <a:r>
              <a:rPr lang="ru-RU" sz="4000" b="1" dirty="0" err="1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  <a:cs typeface="Times New Roman" pitchFamily="18" charset="0"/>
              </a:rPr>
              <a:t>Выготский</a:t>
            </a:r>
            <a:r>
              <a:rPr lang="ru-RU" sz="4000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  <a:cs typeface="Times New Roman" pitchFamily="18" charset="0"/>
              </a:rPr>
              <a:t>(1896 – 1934)</a:t>
            </a:r>
            <a:endParaRPr lang="ru-RU" b="1" dirty="0" smtClean="0">
              <a:solidFill>
                <a:schemeClr val="tx1"/>
              </a:solidFill>
              <a:latin typeface="Arial Black" pitchFamily="34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2052" name="Picture 2" descr="теория Выготского"/>
          <p:cNvPicPr>
            <a:picLocks noChangeAspect="1" noChangeArrowheads="1"/>
          </p:cNvPicPr>
          <p:nvPr/>
        </p:nvPicPr>
        <p:blipFill>
          <a:blip r:embed="rId2"/>
          <a:srcRect l="5959" r="8636"/>
          <a:stretch>
            <a:fillRect/>
          </a:stretch>
        </p:blipFill>
        <p:spPr bwMode="auto">
          <a:xfrm>
            <a:off x="2500298" y="248986"/>
            <a:ext cx="3786214" cy="493259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7157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Принципы воспитания детей по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Выготскому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429684" cy="40719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«В основу воспитательного процесса должна быть положена личная деятельность ученика, и всё искусство воспитателя должно сводиться только к тому, чтобы направлять и регулировать эту деятельность…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Учитель является с психологической точки зрения организатором воспитательной среды, регулятором и контролером её взаимодействия с воспитанником…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Главная психологическая цель воспитания – целенаправленная и преднамеренная выработка у ребенка новых форм его поведения, деятельности, т.е. планомерная организация его развития».</a:t>
            </a: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</a:rPr>
              <a:t>Развитие и воспитание особых детей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282" y="1142983"/>
            <a:ext cx="8286808" cy="5165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Исходной точкой в реабилитации особых детей должно стать не затронутое дефектом состояние организма. </a:t>
            </a:r>
            <a:r>
              <a:rPr lang="ru-RU" sz="2000" b="1" dirty="0" smtClean="0">
                <a:latin typeface="Arial Black" pitchFamily="34" charset="0"/>
              </a:rPr>
              <a:t>"С опорой на здоровое, положительное и следует работать с ребенком».</a:t>
            </a:r>
          </a:p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Запустив реабилитацию, можно запустить и компенсаторные возможности организма особого ребенка. Очень эффективной для восстановления нормального развития особых детей стала идея </a:t>
            </a:r>
            <a:r>
              <a:rPr lang="ru-RU" sz="2000" b="1" dirty="0" smtClean="0">
                <a:latin typeface="Arial Black" pitchFamily="34" charset="0"/>
              </a:rPr>
              <a:t>зоны ближайшего развития.</a:t>
            </a: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3786190"/>
            <a:ext cx="2970589" cy="2900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>Развитие и воспитание особых детей</a:t>
            </a:r>
            <a:b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>Теория компенсации психических функций</a:t>
            </a:r>
            <a:b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7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737100"/>
          </a:xfrm>
        </p:spPr>
        <p:txBody>
          <a:bodyPr>
            <a:normAutofit/>
          </a:bodyPr>
          <a:lstStyle/>
          <a:p>
            <a:endParaRPr lang="ru-RU" b="1" i="1" dirty="0" smtClean="0"/>
          </a:p>
        </p:txBody>
      </p:sp>
      <p:pic>
        <p:nvPicPr>
          <p:cNvPr id="22529" name="Picture 1" descr="C:\Users\User\Downloads\slide-23.jpg"/>
          <p:cNvPicPr>
            <a:picLocks noChangeAspect="1" noChangeArrowheads="1"/>
          </p:cNvPicPr>
          <p:nvPr/>
        </p:nvPicPr>
        <p:blipFill>
          <a:blip r:embed="rId2"/>
          <a:srcRect t="13090"/>
          <a:stretch>
            <a:fillRect/>
          </a:stretch>
        </p:blipFill>
        <p:spPr bwMode="auto">
          <a:xfrm>
            <a:off x="142844" y="928670"/>
            <a:ext cx="8593266" cy="5593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0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Теория зоны ближайшего развития</a:t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929688" cy="5786437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25" t="31675" r="12648" b="15054"/>
          <a:stretch/>
        </p:blipFill>
        <p:spPr>
          <a:xfrm>
            <a:off x="142844" y="571479"/>
            <a:ext cx="8572560" cy="6164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Психологические основы дошкольной педагогики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072494" cy="192882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 Black" pitchFamily="34" charset="0"/>
              </a:rPr>
              <a:t>Культурно-историческая теория развития психики.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 Black" pitchFamily="34" charset="0"/>
              </a:rPr>
              <a:t>Разработанная им возрастная периодизация.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 Black" pitchFamily="34" charset="0"/>
              </a:rPr>
              <a:t>Понятия о «</a:t>
            </a:r>
            <a:r>
              <a:rPr lang="ru-RU" dirty="0" err="1" smtClean="0">
                <a:latin typeface="Arial Black" pitchFamily="34" charset="0"/>
              </a:rPr>
              <a:t>сензитивных</a:t>
            </a:r>
            <a:r>
              <a:rPr lang="ru-RU" dirty="0" smtClean="0">
                <a:latin typeface="Arial Black" pitchFamily="34" charset="0"/>
              </a:rPr>
              <a:t> периодах», «зоне ближайшего развития».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Arial Black" pitchFamily="34" charset="0"/>
              </a:rPr>
              <a:t>Теория развивающего обучения.</a:t>
            </a:r>
          </a:p>
          <a:p>
            <a:pPr>
              <a:buFont typeface="Wingdings" pitchFamily="2" charset="2"/>
              <a:buChar char="q"/>
            </a:pPr>
            <a:endParaRPr lang="ru-RU" sz="2400" b="1" i="1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endParaRPr lang="ru-RU" dirty="0" smtClean="0"/>
          </a:p>
        </p:txBody>
      </p:sp>
      <p:pic>
        <p:nvPicPr>
          <p:cNvPr id="5123" name="Picture 3" descr="C:\Users\User\Downloads\02012llr-e5f0-1200x748.jpg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1857355" y="3357562"/>
            <a:ext cx="5258155" cy="3277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214282" y="1357298"/>
            <a:ext cx="3829048" cy="533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Кризис новорожденности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Стабильный период младенчества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Кризис первого года жизни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Стабильное раннее детство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Кризис трех лет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Стабильный дошкольный  возраст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Кризис семи лет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Стабильный младший  школьный период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Пубертатный кризис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Стабильный подростковый возраст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 Black" pitchFamily="34" charset="0"/>
              </a:rPr>
              <a:t>Кризис 17 лет  и т.д. </a:t>
            </a:r>
          </a:p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C0504D"/>
              </a:buClr>
              <a:buSzPct val="85000"/>
              <a:buFont typeface="Wingdings 2" pitchFamily="18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600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57200" y="23813"/>
            <a:ext cx="8228013" cy="159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 Black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214290"/>
            <a:ext cx="8229600" cy="12858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Чередование стабильных и критических периодов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8" name="Рисунок 7" descr="35383_html_m72cb774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21" t="4082" r="5929" b="2041"/>
          <a:stretch>
            <a:fillRect/>
          </a:stretch>
        </p:blipFill>
        <p:spPr bwMode="auto">
          <a:xfrm>
            <a:off x="3842737" y="1428736"/>
            <a:ext cx="4872667" cy="441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4446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Влияние общения на воспитание и развитие ребенка</a:t>
            </a:r>
            <a:endParaRPr lang="ru-RU" sz="2800" dirty="0"/>
          </a:p>
        </p:txBody>
      </p:sp>
      <p:pic>
        <p:nvPicPr>
          <p:cNvPr id="7170" name="Picture 2" descr="C:\Users\User\Downloads\scale_120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785926"/>
            <a:ext cx="2643206" cy="1762137"/>
          </a:xfrm>
          <a:prstGeom prst="rect">
            <a:avLst/>
          </a:prstGeom>
          <a:noFill/>
        </p:spPr>
      </p:pic>
      <p:pic>
        <p:nvPicPr>
          <p:cNvPr id="7171" name="Picture 3" descr="C:\Users\User\Downloads\shutterstock_764482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324" y="3929066"/>
            <a:ext cx="2728523" cy="169987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 l="17793" t="11716" r="29592" b="23658"/>
          <a:stretch>
            <a:fillRect/>
          </a:stretch>
        </p:blipFill>
        <p:spPr bwMode="auto">
          <a:xfrm>
            <a:off x="142844" y="1785926"/>
            <a:ext cx="548004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2553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Влияние общения на воспитание и развитие ребенка</a:t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</a:br>
            <a:endParaRPr lang="ru-RU" b="1" dirty="0">
              <a:solidFill>
                <a:schemeClr val="tx1"/>
              </a:solidFill>
              <a:latin typeface="Arial Black" pitchFamily="34" charset="0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975" y="1000108"/>
            <a:ext cx="5395917" cy="564360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  Развитие психики определяется взаимодействием двух факторов: биологического и социального, причём социальный фактор является определяющим.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  Для того, чтобы ребёнок развивался нормально, его организм должен быть биологически полноценным, должны быть сохранны все органы и системы, в первую очередь центральная нервная система.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  Однако, здоровый ребёнок, оказавшийся в условиях социальной    </a:t>
            </a:r>
            <a:r>
              <a:rPr lang="ru-RU" sz="2000" dirty="0" err="1" smtClean="0">
                <a:latin typeface="Arial Black" pitchFamily="34" charset="0"/>
                <a:cs typeface="Times New Roman" pitchFamily="18" charset="0"/>
              </a:rPr>
              <a:t>депривации</a:t>
            </a: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(лишения полноценных контактов с матерью, дефицита информации и деятельности), начинает резко отставать в развитии.</a:t>
            </a:r>
            <a:endParaRPr lang="ru-RU" sz="2000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4100" name="Picture 2" descr="http://stat18.privet.ru/lr/0a2f6491f7cbaeb74e7e04fe8857187c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5286380" y="1000108"/>
            <a:ext cx="2951510" cy="2286016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146" name="Picture 2" descr="C:\Users\User\Downloads\scale_1200.jpg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5286380" y="3571876"/>
            <a:ext cx="3190876" cy="2128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467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Заслуги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Л.С.Выготского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в педологии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472487" cy="5715000"/>
          </a:xfrm>
        </p:spPr>
        <p:txBody>
          <a:bodyPr>
            <a:no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000" dirty="0" err="1" smtClean="0">
                <a:latin typeface="Arial Black" pitchFamily="34" charset="0"/>
              </a:rPr>
              <a:t>Выготский</a:t>
            </a:r>
            <a:r>
              <a:rPr lang="ru-RU" sz="2000" dirty="0" smtClean="0">
                <a:latin typeface="Arial Black" pitchFamily="34" charset="0"/>
              </a:rPr>
              <a:t> первый выдвинул постулат о том, что социальное и индивидуальное развитие ребенка не противостоят друг другу. Это просто две разные формы одной и той же психической функции.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Он считал, что социальная среда является источником развития личности. Ребенок впитывает (делает внутренними) те виды деятельности, которые пришли к нему извне (были внешними). Эти виды деятельности изначально закреплены в общественных формах культуры. Ребенок перенимает их, видя, как другие люди выполняют эти действия.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14282" y="214291"/>
            <a:ext cx="8507412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Batang" pitchFamily="18" charset="-127"/>
                <a:cs typeface="Times New Roman" pitchFamily="18" charset="0"/>
              </a:rPr>
              <a:t>Законы психического развития</a:t>
            </a:r>
          </a:p>
        </p:txBody>
      </p:sp>
      <p:sp>
        <p:nvSpPr>
          <p:cNvPr id="4098" name="AutoShape 2" descr="https://s0.slide-share.ru/s_slide/61a93797537117388e3d394ad3ce8c37/83453ce3-2f6f-4703-b616-173b6a17b4a6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avatars.mds.yandex.net/get-zen_doc/1554513/pub_5e376ce9e0d0b71a458b7db6_5e376d197ce678673506210e/scale_120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 l="25568" t="24675" r="34253" b="27273"/>
          <a:stretch>
            <a:fillRect/>
          </a:stretch>
        </p:blipFill>
        <p:spPr bwMode="auto">
          <a:xfrm>
            <a:off x="428596" y="785794"/>
            <a:ext cx="78581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357166"/>
            <a:ext cx="7929618" cy="61436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Arial Black" pitchFamily="34" charset="0"/>
              </a:rPr>
              <a:t>   Лев </a:t>
            </a:r>
            <a:r>
              <a:rPr lang="ru-RU" dirty="0">
                <a:latin typeface="Arial Black" pitchFamily="34" charset="0"/>
              </a:rPr>
              <a:t>Семенович Выготский (1896-1934) — выдающийся отечественный психолог, автор большого числа работ, оказывающих влияние на становление психологии и педагогики как в нашей стране, так и за рубежом. Его называют Моцартом в психологии. Он оставил яркий след в науке и различных областях практики, заложил основы и линию анализа в отечественной психодиагностике</a:t>
            </a:r>
            <a:r>
              <a:rPr lang="ru-RU" dirty="0" smtClean="0">
                <a:latin typeface="Arial Black" pitchFamily="34" charset="0"/>
              </a:rPr>
              <a:t>.</a:t>
            </a:r>
          </a:p>
          <a:p>
            <a:r>
              <a:rPr lang="ru-RU" dirty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 </a:t>
            </a:r>
            <a:r>
              <a:rPr lang="ru-RU" dirty="0">
                <a:latin typeface="Arial Black" pitchFamily="34" charset="0"/>
              </a:rPr>
              <a:t>Труды Выготского поражают, прежде всего, высокой психологической культурой, знанием исходного «материала», который и служил основой для последующих преобразований</a:t>
            </a:r>
            <a:r>
              <a:rPr lang="ru-RU" dirty="0" smtClean="0">
                <a:latin typeface="Arial Black" pitchFamily="34" charset="0"/>
              </a:rPr>
              <a:t>. </a:t>
            </a:r>
          </a:p>
          <a:p>
            <a:r>
              <a:rPr lang="ru-RU" dirty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 Американский психолог Джордж </a:t>
            </a:r>
            <a:r>
              <a:rPr lang="ru-RU" dirty="0" err="1" smtClean="0">
                <a:latin typeface="Arial Black" pitchFamily="34" charset="0"/>
              </a:rPr>
              <a:t>Верч</a:t>
            </a:r>
            <a:r>
              <a:rPr lang="ru-RU" dirty="0" smtClean="0">
                <a:latin typeface="Arial Black" pitchFamily="34" charset="0"/>
              </a:rPr>
              <a:t> сказал об идеях Выготского так: «</a:t>
            </a:r>
            <a:r>
              <a:rPr lang="ru-RU" dirty="0">
                <a:latin typeface="Arial Black" pitchFamily="34" charset="0"/>
              </a:rPr>
              <a:t>Я читаю Выготского уже почти четверть века, и это более, чем что-либо другое, только подкрепляло мою уверенность, что мне никогда не удастся до конца извлечь все предлагаемое...».</a:t>
            </a:r>
          </a:p>
        </p:txBody>
      </p:sp>
    </p:spTree>
    <p:extLst>
      <p:ext uri="{BB962C8B-B14F-4D97-AF65-F5344CB8AC3E}">
        <p14:creationId xmlns="" xmlns:p14="http://schemas.microsoft.com/office/powerpoint/2010/main" val="3093602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79388" y="1"/>
            <a:ext cx="8507412" cy="71435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700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  <a:cs typeface="Times New Roman" pitchFamily="18" charset="0"/>
              </a:rPr>
              <a:t>Высшие психические функции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8964613" cy="3887787"/>
          </a:xfrm>
        </p:spPr>
        <p:txBody>
          <a:bodyPr rtlCol="0">
            <a:normAutofit/>
          </a:bodyPr>
          <a:lstStyle/>
          <a:p>
            <a:pPr marL="514350" indent="-51435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charset="0"/>
              <a:buNone/>
              <a:defRPr/>
            </a:pPr>
            <a:r>
              <a:rPr lang="ru-RU" dirty="0" smtClean="0">
                <a:latin typeface="Arial Black" pitchFamily="34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Формируются при жизни в условиях общения с другими людьми и овладения различными видами деятельности;</a:t>
            </a:r>
          </a:p>
          <a:p>
            <a:pPr marL="514350" indent="-51435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charset="0"/>
              <a:buNone/>
              <a:defRPr/>
            </a:pP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     Опосредованы речью и употреблением знаков;</a:t>
            </a:r>
          </a:p>
          <a:p>
            <a:pPr marL="514350" indent="-514350" algn="just" eaLnBrk="1" fontAlgn="auto" hangingPunct="1">
              <a:spcAft>
                <a:spcPts val="0"/>
              </a:spcAft>
              <a:buClr>
                <a:srgbClr val="FF0000"/>
              </a:buClr>
              <a:buFont typeface="Arial" charset="0"/>
              <a:buNone/>
              <a:defRPr/>
            </a:pPr>
            <a:r>
              <a:rPr lang="ru-RU" sz="2000" dirty="0" smtClean="0">
                <a:latin typeface="Arial Black" pitchFamily="34" charset="0"/>
                <a:cs typeface="Times New Roman" pitchFamily="18" charset="0"/>
              </a:rPr>
              <a:t>      Носят осознанный и произвольный характер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6" name="Picture 2" descr="http://copypast.ru/uploads/posts/thumbs/1308909331_11.jpg"/>
          <p:cNvPicPr>
            <a:picLocks noChangeAspect="1" noChangeArrowheads="1"/>
          </p:cNvPicPr>
          <p:nvPr/>
        </p:nvPicPr>
        <p:blipFill>
          <a:blip r:embed="rId2"/>
          <a:srcRect r="13066"/>
          <a:stretch>
            <a:fillRect/>
          </a:stretch>
        </p:blipFill>
        <p:spPr bwMode="auto">
          <a:xfrm>
            <a:off x="214282" y="3571876"/>
            <a:ext cx="3927554" cy="306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http://basik.ru/images/donald_zolan/10.jpg"/>
          <p:cNvPicPr>
            <a:picLocks noChangeAspect="1" noChangeArrowheads="1"/>
          </p:cNvPicPr>
          <p:nvPr/>
        </p:nvPicPr>
        <p:blipFill>
          <a:blip r:embed="rId3"/>
          <a:srcRect t="6219"/>
          <a:stretch>
            <a:fillRect/>
          </a:stretch>
        </p:blipFill>
        <p:spPr bwMode="auto">
          <a:xfrm>
            <a:off x="4714876" y="2714620"/>
            <a:ext cx="390282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Системно-деятельностный подход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2" name="AutoShape 2" descr="https://ds02.infourok.ru/uploads/ex/098b/0004eb8a-71ea66ff/img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 descr="C:\Users\User\Downloads\img5.jpg"/>
          <p:cNvPicPr>
            <a:picLocks noChangeAspect="1" noChangeArrowheads="1"/>
          </p:cNvPicPr>
          <p:nvPr/>
        </p:nvPicPr>
        <p:blipFill>
          <a:blip r:embed="rId2"/>
          <a:srcRect l="15625" t="15625" r="15625" b="3125"/>
          <a:stretch>
            <a:fillRect/>
          </a:stretch>
        </p:blipFill>
        <p:spPr bwMode="auto">
          <a:xfrm>
            <a:off x="1428728" y="1071546"/>
            <a:ext cx="628654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602299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Arial Black" pitchFamily="34" charset="0"/>
              </a:rPr>
              <a:t>Кравцова Елена Евгеньевна - директор Института Психологии им. </a:t>
            </a:r>
            <a:r>
              <a:rPr lang="ru-RU" dirty="0" err="1" smtClean="0">
                <a:latin typeface="Arial Black" pitchFamily="34" charset="0"/>
              </a:rPr>
              <a:t>Л.Выготского</a:t>
            </a:r>
            <a:r>
              <a:rPr lang="ru-RU" dirty="0" smtClean="0">
                <a:latin typeface="Arial Black" pitchFamily="34" charset="0"/>
              </a:rPr>
              <a:t>, доктор психологических наук, профессор кафедры проектирующей психологии, автор многочисленных научных публикаций и монографий.  Внучка Л.С. </a:t>
            </a:r>
            <a:r>
              <a:rPr lang="ru-RU" dirty="0" err="1" smtClean="0">
                <a:latin typeface="Arial Black" pitchFamily="34" charset="0"/>
              </a:rPr>
              <a:t>Выготского</a:t>
            </a:r>
            <a:r>
              <a:rPr lang="ru-RU" dirty="0" smtClean="0">
                <a:latin typeface="Arial Black" pitchFamily="34" charset="0"/>
              </a:rPr>
              <a:t>. Среди множества её психолого-педагогических начинаний, заявляющих о приверженности идеям </a:t>
            </a:r>
            <a:r>
              <a:rPr lang="ru-RU" dirty="0" err="1" smtClean="0">
                <a:latin typeface="Arial Black" pitchFamily="34" charset="0"/>
              </a:rPr>
              <a:t>Л.С.Выготского</a:t>
            </a:r>
            <a:r>
              <a:rPr lang="ru-RU" dirty="0" smtClean="0">
                <a:latin typeface="Arial Black" pitchFamily="34" charset="0"/>
              </a:rPr>
              <a:t>, программа «Золотой ключик». Отличительными особенностями программы являются: совместное воспитание в разновозрастных группах детей-дошкольников и младших школьников, обучение школьников в стенах детского сада, активное вовлечение семьи, целенаправленная работа авторов программы с педагогическими коллективами. </a:t>
            </a:r>
          </a:p>
          <a:p>
            <a:r>
              <a:rPr lang="ru-RU" dirty="0" smtClean="0">
                <a:latin typeface="Arial Black" pitchFamily="34" charset="0"/>
              </a:rPr>
              <a:t>“Его труды служили научной основой построения специальных школ и теоретическим обоснованием принципов и методов изучения диагностики аномальных  детей. </a:t>
            </a:r>
            <a:r>
              <a:rPr lang="ru-RU" dirty="0" err="1" smtClean="0">
                <a:latin typeface="Arial Black" pitchFamily="34" charset="0"/>
              </a:rPr>
              <a:t>Л.С.Выготский</a:t>
            </a:r>
            <a:r>
              <a:rPr lang="ru-RU" dirty="0" smtClean="0">
                <a:latin typeface="Arial Black" pitchFamily="34" charset="0"/>
              </a:rPr>
              <a:t> оставил </a:t>
            </a:r>
            <a:r>
              <a:rPr lang="ru-RU" b="1" dirty="0" smtClean="0">
                <a:latin typeface="Arial Black" pitchFamily="34" charset="0"/>
              </a:rPr>
              <a:t>наследство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непреходящего научного значения</a:t>
            </a:r>
            <a:r>
              <a:rPr lang="ru-RU" dirty="0" smtClean="0">
                <a:latin typeface="Arial Black" pitchFamily="34" charset="0"/>
              </a:rPr>
              <a:t>, вошедшее в сокровищницу отечественной и мировой психологии, дефектологии, психоневрологии и других смежных наук” – писал журнал «Вопросы психологии» к 100-летию со дня рождения </a:t>
            </a:r>
            <a:r>
              <a:rPr lang="ru-RU" dirty="0" err="1" smtClean="0">
                <a:latin typeface="Arial Black" pitchFamily="34" charset="0"/>
              </a:rPr>
              <a:t>Л.С.Выготского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0525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Список литературы и источников</a:t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</a:br>
            <a:endParaRPr lang="ru-RU" b="1" dirty="0">
              <a:solidFill>
                <a:schemeClr val="tx1"/>
              </a:solidFill>
              <a:latin typeface="Arial Black" pitchFamily="34" charset="0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52513"/>
            <a:ext cx="8358246" cy="5073650"/>
          </a:xfrm>
        </p:spPr>
        <p:txBody>
          <a:bodyPr rtlCol="0"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Выготский Л.С. Собрание сочинений: в 6 т. Т. 3. Проблемы развития психики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ред. А.М. Матюшкина. – М.: педагогика, 1983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http://www.psychologos.ru/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Культурно-историческая теория Л.С. Выготского, (дата обращения 14.01.2015 г.).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http://psylib.org.ua/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Психологические  теории и концепции личности(дата обращения 14.01.2015 г.).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http://biofile.ru/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Культурно-историческая концепция Выготского и его значение (дата обращения 14. 01.2015 г.)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 С. Проблема умственной отсталости // Собрание сочинений: В 6-ти т. Т. 5. Основы дефектологии / Под ред. Т. А. Власовой. — М.: Педа­гогика, 1983. С. 332–342.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CITATY.SU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Краткая биография Льва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 помощь студенту» (Московская школа клинической психологии)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Выготский\2432342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500034" y="214290"/>
            <a:ext cx="2775372" cy="35243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428604"/>
            <a:ext cx="47149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dirty="0" smtClean="0"/>
              <a:t>       </a:t>
            </a:r>
            <a:r>
              <a:rPr lang="ru-RU" dirty="0" smtClean="0">
                <a:latin typeface="Arial Black" pitchFamily="34" charset="0"/>
              </a:rPr>
              <a:t>Л.С. </a:t>
            </a:r>
            <a:r>
              <a:rPr lang="ru-RU" dirty="0" err="1" smtClean="0">
                <a:latin typeface="Arial Black" pitchFamily="34" charset="0"/>
              </a:rPr>
              <a:t>Выготский</a:t>
            </a:r>
            <a:r>
              <a:rPr lang="ru-RU" dirty="0" smtClean="0">
                <a:latin typeface="Arial Black" pitchFamily="34" charset="0"/>
              </a:rPr>
              <a:t> родился 17 ноября 1896 г. в Орше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dirty="0" smtClean="0">
                <a:latin typeface="Arial Black" pitchFamily="34" charset="0"/>
              </a:rPr>
              <a:t>      вторым ребенком в многодетной семье банковского служащего.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dirty="0" smtClean="0">
                <a:latin typeface="Arial Black" pitchFamily="34" charset="0"/>
              </a:rPr>
              <a:t>     В 1897 г. семья переехала в Гомель, где стала своеобразным культурным центром (отец — основатель публичной библиотеки).</a:t>
            </a:r>
          </a:p>
        </p:txBody>
      </p:sp>
      <p:pic>
        <p:nvPicPr>
          <p:cNvPr id="6" name="Picture 4" descr="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730978" y="3786190"/>
            <a:ext cx="4317577" cy="2692237"/>
          </a:xfrm>
          <a:prstGeom prst="rect">
            <a:avLst/>
          </a:prstGeo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428596" y="5000636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Гомель. Дом, в котором с 1987 по 1925 жила семья Выгодских.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285728"/>
            <a:ext cx="3500462" cy="5643602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     В 1914 г. по окончании гимназии </a:t>
            </a:r>
            <a:r>
              <a:rPr lang="ru-RU" sz="2400" dirty="0" err="1" smtClean="0">
                <a:latin typeface="Arial Black" pitchFamily="34" charset="0"/>
              </a:rPr>
              <a:t>Выготский</a:t>
            </a:r>
            <a:r>
              <a:rPr lang="ru-RU" sz="2400" dirty="0" smtClean="0">
                <a:latin typeface="Arial Black" pitchFamily="34" charset="0"/>
              </a:rPr>
              <a:t> поступает в МГУ на медицинский факультет, а через месяц переводится на юридический и оканчивает его в 1917 г.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2400" dirty="0" smtClean="0">
              <a:latin typeface="Arial Black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     Одновременно получает образование на историко-филологическом факультете университета имени </a:t>
            </a:r>
            <a:r>
              <a:rPr lang="ru-RU" sz="2400" dirty="0" err="1" smtClean="0">
                <a:latin typeface="Arial Black" pitchFamily="34" charset="0"/>
              </a:rPr>
              <a:t>А.Л.Шинявского</a:t>
            </a:r>
            <a:r>
              <a:rPr lang="ru-RU" sz="2400" dirty="0" smtClean="0">
                <a:latin typeface="Arial Black" pitchFamily="34" charset="0"/>
              </a:rPr>
              <a:t>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2400" dirty="0" smtClean="0">
              <a:latin typeface="Arial Black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2400" dirty="0" smtClean="0">
              <a:latin typeface="Arial Black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2400" dirty="0" smtClean="0">
              <a:latin typeface="Arial Black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dirty="0">
              <a:latin typeface="Arial Black" pitchFamily="34" charset="0"/>
            </a:endParaRPr>
          </a:p>
        </p:txBody>
      </p:sp>
      <p:pic>
        <p:nvPicPr>
          <p:cNvPr id="4" name="Picture 2" descr="C:\Users\User\Desktop\Выготский\32233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055642"/>
            <a:ext cx="4938426" cy="366483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857620" y="0"/>
            <a:ext cx="4500594" cy="314324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    В 1917 г. с началом революции юноша вернулся в Гомель. Гомельский период длился до 1924 г. и был началом его психологической и педагогической деятельности.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42910" y="0"/>
            <a:ext cx="7929618" cy="15716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lang="ru-RU" sz="2400" dirty="0" smtClean="0">
              <a:latin typeface="Arial Black" pitchFamily="34" charset="0"/>
            </a:endParaRP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Семья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Л.С.Выготского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7" name="Picture 2" descr="C:\Users\User\Desktop\Выготский\3121231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357157" y="1000108"/>
            <a:ext cx="7725633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285784" y="214290"/>
            <a:ext cx="407196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Arial Black" pitchFamily="34" charset="0"/>
              </a:rPr>
              <a:t>      В 1924 г. был приглашен в Московский институт экспериментальной психологии.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Arial Black" pitchFamily="34" charset="0"/>
              </a:rPr>
              <a:t>     Его стараниями в 1926 г. был создан экспериментальный дефектологический институт (сейчас институт коррекционной педагогики). Он его возглавлял до конца жизни.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4143380"/>
            <a:ext cx="41434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Arial Black" pitchFamily="34" charset="0"/>
              </a:rPr>
              <a:t>     С 1927 – 1931 гг. ученый публиковал работы по проблемам культурно- исторической психологии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Arial Black" pitchFamily="34" charset="0"/>
              </a:rPr>
              <a:t>     Болезнь периодически обострялась, и в 1934 г. Лев Семенович умер в Москве.</a:t>
            </a:r>
          </a:p>
        </p:txBody>
      </p:sp>
      <p:pic>
        <p:nvPicPr>
          <p:cNvPr id="8" name="Содержимое 7" descr="Лев среди сотрудников института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214290"/>
            <a:ext cx="4251917" cy="305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000" y="3596642"/>
            <a:ext cx="3357586" cy="296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2" descr="http://lib.mgppu.ru/SoftUnicode/AbsoRes/AbsoDbUnicode0/Notices/big/61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57658">
            <a:off x="2106613" y="857250"/>
            <a:ext cx="2008187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2771" name="Picture 2" descr="http://www.digiseller.ru/preview/381718/p1_2010643_45c0f6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500438"/>
            <a:ext cx="32575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                              </a:t>
            </a:r>
          </a:p>
        </p:txBody>
      </p:sp>
      <p:pic>
        <p:nvPicPr>
          <p:cNvPr id="32773" name="Picture 8" descr="http://img.yakaboo.ua/media/catalog/product/cache/2/image/540x/3a3e96696375076ca41f93a639ac6332/1/3/134176_192265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84949">
            <a:off x="6296025" y="539750"/>
            <a:ext cx="175895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0" descr="http://mybook.biz.ua/files/books/middle/image_147800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428625"/>
            <a:ext cx="1928812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6" descr="http://loradix.ru/images/20/10009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452759">
            <a:off x="171450" y="758825"/>
            <a:ext cx="1939925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4" descr="http://childpsy.ru/webimages/Vigodskaya_obuchenie_197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2000240"/>
            <a:ext cx="1878012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8" descr="100937559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167423">
            <a:off x="7253288" y="2043113"/>
            <a:ext cx="1822450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9" descr="5758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75" y="3857625"/>
            <a:ext cx="1738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7" descr="face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141383">
            <a:off x="5014913" y="2566988"/>
            <a:ext cx="1722437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20" descr="07-08-2015-05-53-37-cover22763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7771807">
            <a:off x="4529135" y="4066542"/>
            <a:ext cx="1761456" cy="259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Основные направления исследований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Выготского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51412"/>
          </a:xfrm>
        </p:spPr>
        <p:txBody>
          <a:bodyPr>
            <a:normAutofit fontScale="850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Культурно-историческая концепция развития психики.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Он ввел новый – экспериментально-генетический метод исследования психических явлений.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Л.С. </a:t>
            </a:r>
            <a:r>
              <a:rPr lang="ru-RU" sz="2400" dirty="0" err="1" smtClean="0">
                <a:latin typeface="Arial Black" pitchFamily="34" charset="0"/>
              </a:rPr>
              <a:t>Выготский</a:t>
            </a:r>
            <a:r>
              <a:rPr lang="ru-RU" sz="2400" dirty="0" smtClean="0">
                <a:latin typeface="Arial Black" pitchFamily="34" charset="0"/>
              </a:rPr>
              <a:t> разработал учение о возрасте как единице анализа детского развития. Он предложил иное понимание хода, условий, источника, формы, специфики и движущих сил психического развития ребенка; описал эпохи, стадии и фазы детского развития, а так же переходы между ними в ходе онтогенеза; он выявил и сформулировал основные законы психического развития ребенка.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По Л.С. </a:t>
            </a:r>
            <a:r>
              <a:rPr lang="ru-RU" sz="2400" dirty="0" err="1" smtClean="0">
                <a:latin typeface="Arial Black" pitchFamily="34" charset="0"/>
              </a:rPr>
              <a:t>Выготскому</a:t>
            </a:r>
            <a:r>
              <a:rPr lang="ru-RU" sz="2400" dirty="0" smtClean="0">
                <a:latin typeface="Arial Black" pitchFamily="34" charset="0"/>
              </a:rPr>
              <a:t>, движущая сила психического развития – обучение. Важно отметить, что обучение и развитие – это разные вещи.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>Основные направления исследований </a:t>
            </a:r>
            <a:r>
              <a:rPr lang="ru-RU" sz="2700" dirty="0" err="1" smtClean="0">
                <a:solidFill>
                  <a:schemeClr val="tx1"/>
                </a:solidFill>
                <a:latin typeface="Arial Black" pitchFamily="34" charset="0"/>
              </a:rPr>
              <a:t>Выготского</a:t>
            </a:r>
            <a:endParaRPr lang="ru-RU" sz="27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2149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Понятие зоны ближайшего развития имеет важное теоретическое значение и связано с такими фундаментальными проблемами детской и педагогической психологии, как возникновение и развитие высших психических функций, соотношение обучения и умственного развития, движущие силы и механизмы психического развития ребенка.</a:t>
            </a:r>
          </a:p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Умственное развитие детей в процессе обучения. Вопросы теории и истории психологии. Проблемы общей психологии. Проблемы развития психики. Детская психология. Основы дефектологии.</a:t>
            </a:r>
          </a:p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Мышление и речь. Проблемы психологического развития ребенка.</a:t>
            </a: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325</TotalTime>
  <Words>1191</Words>
  <PresentationFormat>Экран (4:3)</PresentationFormat>
  <Paragraphs>90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        Лев Семёнович Выготский (1896 – 1934)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направления исследований Выготского </vt:lpstr>
      <vt:lpstr>Основные направления исследований Выготского</vt:lpstr>
      <vt:lpstr>Принципы воспитания детей по Выготскому </vt:lpstr>
      <vt:lpstr>Развитие и воспитание особых детей</vt:lpstr>
      <vt:lpstr>Развитие и воспитание особых детей Теория компенсации психических функций </vt:lpstr>
      <vt:lpstr>Теория зоны ближайшего развития </vt:lpstr>
      <vt:lpstr>Психологические основы дошкольной педагогики</vt:lpstr>
      <vt:lpstr>Слайд 15</vt:lpstr>
      <vt:lpstr>Влияние общения на воспитание и развитие ребенка</vt:lpstr>
      <vt:lpstr>Влияние общения на воспитание и развитие ребенка </vt:lpstr>
      <vt:lpstr>Заслуги Л.С.Выготского в педологии </vt:lpstr>
      <vt:lpstr>Слайд 19</vt:lpstr>
      <vt:lpstr>Высшие психические функции</vt:lpstr>
      <vt:lpstr> Системно-деятельностный подход</vt:lpstr>
      <vt:lpstr>Слайд 22</vt:lpstr>
      <vt:lpstr>Список литературы и источников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Лев Семёнович Выготский (1896 – 1934)</dc:title>
  <dc:creator>User</dc:creator>
  <cp:lastModifiedBy>User</cp:lastModifiedBy>
  <cp:revision>32</cp:revision>
  <dcterms:created xsi:type="dcterms:W3CDTF">2022-02-16T10:52:07Z</dcterms:created>
  <dcterms:modified xsi:type="dcterms:W3CDTF">2022-03-09T11:05:59Z</dcterms:modified>
</cp:coreProperties>
</file>