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8" r:id="rId5"/>
    <p:sldId id="274" r:id="rId6"/>
    <p:sldId id="267" r:id="rId7"/>
    <p:sldId id="270" r:id="rId8"/>
    <p:sldId id="271" r:id="rId9"/>
    <p:sldId id="272" r:id="rId10"/>
    <p:sldId id="273" r:id="rId11"/>
    <p:sldId id="260" r:id="rId12"/>
    <p:sldId id="261" r:id="rId13"/>
    <p:sldId id="276" r:id="rId14"/>
    <p:sldId id="265" r:id="rId15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1" d="100"/>
          <a:sy n="101" d="100"/>
        </p:scale>
        <p:origin x="294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D039B4-C6C9-4014-983E-700A81EF04D8}" type="datetimeFigureOut">
              <a:rPr lang="ru-RU"/>
              <a:pPr>
                <a:defRPr/>
              </a:pPr>
              <a:t>24.05.2021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4D528A-13F1-4C46-80B6-D667B8A30BE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BF9F7F-5352-40D1-BD8E-9BA614EAEF03}" type="datetimeFigureOut">
              <a:rPr lang="ru-RU"/>
              <a:pPr>
                <a:defRPr/>
              </a:pPr>
              <a:t>24.05.2021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1B9D75-5F4A-4397-B546-220AD97F79B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BA8855-9A38-465B-8435-939E589A421F}" type="datetimeFigureOut">
              <a:rPr lang="ru-RU"/>
              <a:pPr>
                <a:defRPr/>
              </a:pPr>
              <a:t>24.05.2021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C72D64-D744-4C39-9201-9AD5484F536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7B773A-858B-4ACA-997D-B254E9562280}" type="datetimeFigureOut">
              <a:rPr lang="ru-RU"/>
              <a:pPr>
                <a:defRPr/>
              </a:pPr>
              <a:t>24.05.2021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01C146-BA75-4B7B-86BB-71441EB82E5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B9DAFD-1D76-42C4-857E-A7DE42CCB818}" type="datetimeFigureOut">
              <a:rPr lang="ru-RU"/>
              <a:pPr>
                <a:defRPr/>
              </a:pPr>
              <a:t>24.05.2021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A0668C-9557-4892-BC2C-42735A645FA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9D4239-3145-4FE3-9BF4-6D02C9016048}" type="datetimeFigureOut">
              <a:rPr lang="ru-RU"/>
              <a:pPr>
                <a:defRPr/>
              </a:pPr>
              <a:t>24.05.2021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5385EA-A441-4493-BEC5-677137EACE6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A360F8-2D34-45AE-9C30-B2BC02A8A8F0}" type="datetimeFigureOut">
              <a:rPr lang="ru-RU"/>
              <a:pPr>
                <a:defRPr/>
              </a:pPr>
              <a:t>24.05.2021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0B466D-0730-4723-A816-856EBD3CB1D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5A5BF8-CEFF-4498-9E5B-0659B1BEA140}" type="datetimeFigureOut">
              <a:rPr lang="ru-RU"/>
              <a:pPr>
                <a:defRPr/>
              </a:pPr>
              <a:t>24.05.2021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6411B1-DBE8-4504-9E58-03DE57CD9BB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952A29-64BE-47EC-A752-C8237B6688A4}" type="datetimeFigureOut">
              <a:rPr lang="ru-RU"/>
              <a:pPr>
                <a:defRPr/>
              </a:pPr>
              <a:t>24.05.2021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57791E-071A-435A-9D78-115F50E04F6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0AE6D3-526A-4EA5-9047-E4221578B1B7}" type="datetimeFigureOut">
              <a:rPr lang="ru-RU"/>
              <a:pPr>
                <a:defRPr/>
              </a:pPr>
              <a:t>24.05.2021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3A9D2F-F98D-4F0F-8F02-8D6D8CF8A86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59C37D-6148-4073-A707-89C011CF4259}" type="datetimeFigureOut">
              <a:rPr lang="ru-RU"/>
              <a:pPr>
                <a:defRPr/>
              </a:pPr>
              <a:t>24.05.2021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DF4AC6-615E-4D93-8FB4-7688C78EC8A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3A9B792C-5FB1-435C-9C95-B405F1DDDF59}" type="datetimeFigureOut">
              <a:rPr lang="ru-RU"/>
              <a:pPr>
                <a:defRPr/>
              </a:pPr>
              <a:t>24.05.2021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2B1530D3-511C-4B54-ADD1-26E4A84C043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7" Type="http://schemas.openxmlformats.org/officeDocument/2006/relationships/image" Target="../media/image32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1.jpeg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7" Type="http://schemas.openxmlformats.org/officeDocument/2006/relationships/image" Target="../media/image38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7.jpeg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s://sad3teremok.nubex.ru/8081/8025_laquosovryemyennaya_tyekhnologiya_effyektivnoy_sotsializatsii_ryebyenka_ndash_klubnyy_chasraquo.html" TargetMode="External"/><Relationship Id="rId2" Type="http://schemas.openxmlformats.org/officeDocument/2006/relationships/hyperlink" Target="https://sad3teremok.nubex.ru/8081/10496_pedagogicheskiye_innovatsii_po_tekhnologii_pozitivnoy_sotsializatsii_v_dou_teoriya_i_praktika_klubny_chas.html" TargetMode="External"/><Relationship Id="rId1" Type="http://schemas.openxmlformats.org/officeDocument/2006/relationships/slideLayout" Target="../slideLayouts/slideLayout4.xml"/><Relationship Id="rId6" Type="http://schemas.openxmlformats.org/officeDocument/2006/relationships/hyperlink" Target="https://vospitateli.org/" TargetMode="External"/><Relationship Id="rId5" Type="http://schemas.openxmlformats.org/officeDocument/2006/relationships/hyperlink" Target="http://www.maam.ru/detskijsad/syuzhetno-rolevaja-igra-salon-krasoty-stiljandija.html" TargetMode="External"/><Relationship Id="rId4" Type="http://schemas.openxmlformats.org/officeDocument/2006/relationships/hyperlink" Target="https://www.instagram.com/det.sad_3_teremok?r=nametag" TargetMode="Externa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jpe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ctrTitle"/>
          </p:nvPr>
        </p:nvSpPr>
        <p:spPr>
          <a:xfrm>
            <a:off x="1357290" y="2786058"/>
            <a:ext cx="7358063" cy="3857652"/>
          </a:xfrm>
        </p:spPr>
        <p:txBody>
          <a:bodyPr/>
          <a:lstStyle/>
          <a:p>
            <a:pPr lvl="0">
              <a:spcBef>
                <a:spcPts val="0"/>
              </a:spcBef>
              <a:spcAft>
                <a:spcPts val="0"/>
              </a:spcAft>
            </a:pPr>
            <a:br>
              <a:rPr lang="ru" sz="2400" b="1" dirty="0">
                <a:solidFill>
                  <a:srgbClr val="000000"/>
                </a:solidFill>
                <a:latin typeface="Times New Roman" pitchFamily="18" charset="0"/>
                <a:ea typeface="Arial"/>
                <a:cs typeface="Times New Roman" pitchFamily="18" charset="0"/>
                <a:sym typeface="Arial"/>
              </a:rPr>
            </a:br>
            <a:br>
              <a:rPr lang="ru" sz="2400" b="1" dirty="0">
                <a:solidFill>
                  <a:srgbClr val="000000"/>
                </a:solidFill>
                <a:latin typeface="Times New Roman" pitchFamily="18" charset="0"/>
                <a:ea typeface="Arial"/>
                <a:cs typeface="Times New Roman" pitchFamily="18" charset="0"/>
                <a:sym typeface="Arial"/>
              </a:rPr>
            </a:br>
            <a:r>
              <a:rPr lang="ru" sz="2400" b="1" dirty="0">
                <a:solidFill>
                  <a:srgbClr val="000000"/>
                </a:solidFill>
                <a:latin typeface="Times New Roman" pitchFamily="18" charset="0"/>
                <a:ea typeface="Arial"/>
                <a:cs typeface="Times New Roman" pitchFamily="18" charset="0"/>
                <a:sym typeface="Arial"/>
              </a:rPr>
              <a:t>Обобщение опыта работы совместной деятельности детей и взрослых по инновационной программе «От рождения до школы» </a:t>
            </a:r>
            <a:br>
              <a:rPr lang="ru" sz="2400" b="1" dirty="0">
                <a:solidFill>
                  <a:srgbClr val="000000"/>
                </a:solidFill>
                <a:latin typeface="Times New Roman" pitchFamily="18" charset="0"/>
                <a:ea typeface="Arial"/>
                <a:cs typeface="Times New Roman" pitchFamily="18" charset="0"/>
                <a:sym typeface="Arial"/>
              </a:rPr>
            </a:br>
            <a:r>
              <a:rPr lang="ru" sz="2400" b="1" dirty="0">
                <a:solidFill>
                  <a:srgbClr val="000000"/>
                </a:solidFill>
                <a:latin typeface="Times New Roman" pitchFamily="18" charset="0"/>
                <a:ea typeface="Arial"/>
                <a:cs typeface="Times New Roman" pitchFamily="18" charset="0"/>
                <a:sym typeface="Arial"/>
              </a:rPr>
              <a:t>(в форме «Клубного часа»)</a:t>
            </a:r>
            <a:br>
              <a:rPr lang="ru" sz="2400" b="1" dirty="0">
                <a:solidFill>
                  <a:srgbClr val="000000"/>
                </a:solidFill>
                <a:latin typeface="Times New Roman" pitchFamily="18" charset="0"/>
                <a:ea typeface="Arial"/>
                <a:cs typeface="Times New Roman" pitchFamily="18" charset="0"/>
                <a:sym typeface="Arial"/>
              </a:rPr>
            </a:br>
            <a:r>
              <a:rPr lang="ru" sz="2400" b="1" dirty="0">
                <a:solidFill>
                  <a:srgbClr val="000000"/>
                </a:solidFill>
                <a:latin typeface="Times New Roman" pitchFamily="18" charset="0"/>
                <a:ea typeface="Arial"/>
                <a:cs typeface="Times New Roman" pitchFamily="18" charset="0"/>
                <a:sym typeface="Arial"/>
              </a:rPr>
              <a:t>                                             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старший воспитатель </a:t>
            </a:r>
            <a:br>
              <a:rPr lang="ru-RU" sz="1400" dirty="0">
                <a:latin typeface="Times New Roman" pitchFamily="18" charset="0"/>
                <a:cs typeface="Times New Roman" pitchFamily="18" charset="0"/>
              </a:rPr>
            </a:b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                     МАОУ СОШ №2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пгт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Серышево</a:t>
            </a:r>
            <a:br>
              <a:rPr lang="ru-RU" sz="1400" dirty="0">
                <a:latin typeface="Times New Roman" pitchFamily="18" charset="0"/>
                <a:cs typeface="Times New Roman" pitchFamily="18" charset="0"/>
              </a:rPr>
            </a:b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                         структурное подразделение д/с №3</a:t>
            </a:r>
            <a:br>
              <a:rPr lang="ru-RU" sz="1400" dirty="0">
                <a:latin typeface="Times New Roman" pitchFamily="18" charset="0"/>
                <a:cs typeface="Times New Roman" pitchFamily="18" charset="0"/>
              </a:rPr>
            </a:b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                                                                   Галочкина Е.Н.</a:t>
            </a:r>
            <a:br>
              <a:rPr lang="ru-RU" sz="1400" dirty="0">
                <a:latin typeface="Times New Roman" pitchFamily="18" charset="0"/>
                <a:cs typeface="Times New Roman" pitchFamily="18" charset="0"/>
              </a:rPr>
            </a:br>
            <a:br>
              <a:rPr lang="ru-RU" sz="1400" dirty="0">
                <a:latin typeface="Times New Roman" pitchFamily="18" charset="0"/>
                <a:cs typeface="Times New Roman" pitchFamily="18" charset="0"/>
              </a:rPr>
            </a:br>
            <a:br>
              <a:rPr lang="ru-RU" sz="2400" dirty="0"/>
            </a:br>
            <a:endParaRPr lang="ru-RU" sz="24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2844" y="142852"/>
            <a:ext cx="8858312" cy="428628"/>
          </a:xfrm>
        </p:spPr>
        <p:txBody>
          <a:bodyPr rtlCol="0">
            <a:normAutofit fontScale="70000" lnSpcReduction="20000"/>
          </a:bodyPr>
          <a:lstStyle/>
          <a:p>
            <a:r>
              <a:rPr lang="ru-RU" sz="17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Муниципальное автономное общеобразовательное учреждение средняя общеобразовательная школа №2 </a:t>
            </a:r>
          </a:p>
          <a:p>
            <a:r>
              <a:rPr lang="ru-RU" sz="17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пгт</a:t>
            </a:r>
            <a:r>
              <a:rPr lang="ru-RU" sz="17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Серышево структурное подразделение </a:t>
            </a:r>
            <a:r>
              <a:rPr lang="ru-RU" sz="17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</a:t>
            </a:r>
            <a:r>
              <a:rPr lang="ru-RU" sz="17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/с №3</a:t>
            </a:r>
          </a:p>
          <a:p>
            <a:pPr fontAlgn="auto"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3143240" y="5929330"/>
            <a:ext cx="214314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/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пгт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Серышево</a:t>
            </a:r>
          </a:p>
          <a:p>
            <a:pPr algn="ctr"/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2021г</a:t>
            </a:r>
            <a:br>
              <a:rPr lang="ru-RU" sz="1400" dirty="0">
                <a:latin typeface="Times New Roman" pitchFamily="18" charset="0"/>
                <a:cs typeface="Times New Roman" pitchFamily="18" charset="0"/>
              </a:rPr>
            </a:b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                                                       </a:t>
            </a:r>
            <a:endParaRPr lang="ru-RU" sz="14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AAD93C3E-C7B9-4C7A-90C0-51D1B2DF32BE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5275" y="1937291"/>
            <a:ext cx="3172060" cy="207566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C83C3F88-FA41-4979-BD6C-6985F41E85E3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07648" y="1937291"/>
            <a:ext cx="3128848" cy="21187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3CB70527-D613-4B4E-92B3-7825720E0BF8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48032" y="4093205"/>
            <a:ext cx="3780692" cy="252046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5D8DFE03-4564-4751-A02A-C6B4B8F15605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5275" y="4117445"/>
            <a:ext cx="4616942" cy="259816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D71BDF1A-4F01-4931-9468-417396FCC4D0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76057" y="2132856"/>
            <a:ext cx="2319606" cy="17302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EA151D7B-87C8-4C04-9C0E-28DA2E32CC3E}"/>
              </a:ext>
            </a:extLst>
          </p:cNvPr>
          <p:cNvSpPr txBox="1"/>
          <p:nvPr/>
        </p:nvSpPr>
        <p:spPr>
          <a:xfrm>
            <a:off x="539552" y="116632"/>
            <a:ext cx="82809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Клубный час тематический «Космос»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B30F092-D5EB-4662-9DAE-642425D17AD7}"/>
              </a:ext>
            </a:extLst>
          </p:cNvPr>
          <p:cNvSpPr txBox="1"/>
          <p:nvPr/>
        </p:nvSpPr>
        <p:spPr>
          <a:xfrm>
            <a:off x="323528" y="3863131"/>
            <a:ext cx="28083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Фотозона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0A4288B-6122-4BB6-8B65-7109D240F914}"/>
              </a:ext>
            </a:extLst>
          </p:cNvPr>
          <p:cNvSpPr txBox="1"/>
          <p:nvPr/>
        </p:nvSpPr>
        <p:spPr>
          <a:xfrm>
            <a:off x="3564072" y="3779168"/>
            <a:ext cx="21925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Подвижные игры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43E7AA6-9254-4B56-AF91-9849A9223365}"/>
              </a:ext>
            </a:extLst>
          </p:cNvPr>
          <p:cNvSpPr txBox="1"/>
          <p:nvPr/>
        </p:nvSpPr>
        <p:spPr>
          <a:xfrm>
            <a:off x="6072481" y="3863131"/>
            <a:ext cx="26759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Дидактические игры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0FA2B61-7974-41B1-ACA2-D5E4870611E1}"/>
              </a:ext>
            </a:extLst>
          </p:cNvPr>
          <p:cNvSpPr txBox="1"/>
          <p:nvPr/>
        </p:nvSpPr>
        <p:spPr>
          <a:xfrm>
            <a:off x="5508104" y="6453336"/>
            <a:ext cx="28199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Презентация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4F5A55B-7836-4D64-A66A-DCBDB27C0D0D}"/>
              </a:ext>
            </a:extLst>
          </p:cNvPr>
          <p:cNvSpPr txBox="1"/>
          <p:nvPr/>
        </p:nvSpPr>
        <p:spPr>
          <a:xfrm>
            <a:off x="815896" y="6525344"/>
            <a:ext cx="34680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Сюжетно-ролевые игры</a:t>
            </a:r>
          </a:p>
        </p:txBody>
      </p:sp>
    </p:spTree>
    <p:extLst>
      <p:ext uri="{BB962C8B-B14F-4D97-AF65-F5344CB8AC3E}">
        <p14:creationId xmlns:p14="http://schemas.microsoft.com/office/powerpoint/2010/main" val="49682765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>
            <a:extLst>
              <a:ext uri="{FF2B5EF4-FFF2-40B4-BE49-F238E27FC236}">
                <a16:creationId xmlns:a16="http://schemas.microsoft.com/office/drawing/2014/main" id="{2CD92FDC-1403-47C6-9E67-9475B6B28A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1094" y="95647"/>
            <a:ext cx="8627370" cy="597049"/>
          </a:xfrm>
        </p:spPr>
        <p:txBody>
          <a:bodyPr/>
          <a:lstStyle/>
          <a:p>
            <a:r>
              <a:rPr lang="ru-RU" sz="28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Клубный час «Мама может все, что угодно!»</a:t>
            </a:r>
          </a:p>
        </p:txBody>
      </p:sp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CEE1058B-D2B0-4B10-BF4F-A1C5C4AF439A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1094" y="4293096"/>
            <a:ext cx="3190189" cy="239264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E867563D-6645-474B-899D-05DE64AD39A2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12161" y="4525694"/>
            <a:ext cx="3012132" cy="225909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1D70A0EB-C242-4A04-BE27-D098EEC5950F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86755" y="4083513"/>
            <a:ext cx="2151039" cy="26788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5" name="Рисунок 24">
            <a:extLst>
              <a:ext uri="{FF2B5EF4-FFF2-40B4-BE49-F238E27FC236}">
                <a16:creationId xmlns:a16="http://schemas.microsoft.com/office/drawing/2014/main" id="{85FD365B-FB5C-4B74-AA7F-2374A569B5C5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19263" y="2258439"/>
            <a:ext cx="2016224" cy="15121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7" name="Рисунок 26">
            <a:extLst>
              <a:ext uri="{FF2B5EF4-FFF2-40B4-BE49-F238E27FC236}">
                <a16:creationId xmlns:a16="http://schemas.microsoft.com/office/drawing/2014/main" id="{7657B82E-F8BC-4889-9755-786AD0658367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1095" y="2004663"/>
            <a:ext cx="2771800" cy="20788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9" name="Рисунок 28">
            <a:extLst>
              <a:ext uri="{FF2B5EF4-FFF2-40B4-BE49-F238E27FC236}">
                <a16:creationId xmlns:a16="http://schemas.microsoft.com/office/drawing/2014/main" id="{155F9811-9982-4DDE-B581-3E881D6ED61E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64088" y="1909714"/>
            <a:ext cx="3322712" cy="249203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6E6C2234-47EF-4CC9-9A2D-256F9BD927FA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2437" y="2077814"/>
            <a:ext cx="3462690" cy="259701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781AA2D3-3BE0-4BDC-82DB-849A21E5559A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17405" y="2000399"/>
            <a:ext cx="3246666" cy="243500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317C8258-6CE2-40C8-8DB5-228656C50A43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092280" y="4807620"/>
            <a:ext cx="1903422" cy="20179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6C09FE75-A5DB-4301-AC16-B2BE8FFF3575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48064" y="4872583"/>
            <a:ext cx="1720578" cy="193087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3189253F-5BC4-4ACC-B621-D0CD37D47C24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6013" y="5004775"/>
            <a:ext cx="2211727" cy="165879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99B9C73D-96B6-47C0-83FE-E179BC7FF97C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29659" y="5008620"/>
            <a:ext cx="2211727" cy="165879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8852128D-3A3A-463A-8EE5-582686236D3D}"/>
              </a:ext>
            </a:extLst>
          </p:cNvPr>
          <p:cNvSpPr txBox="1"/>
          <p:nvPr/>
        </p:nvSpPr>
        <p:spPr>
          <a:xfrm>
            <a:off x="5292080" y="4435400"/>
            <a:ext cx="370362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младшие и средние группы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7642D24-A7A7-4B65-A8D1-C3110CF0A224}"/>
              </a:ext>
            </a:extLst>
          </p:cNvPr>
          <p:cNvSpPr txBox="1"/>
          <p:nvPr/>
        </p:nvSpPr>
        <p:spPr>
          <a:xfrm>
            <a:off x="251520" y="4653277"/>
            <a:ext cx="423064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Старшие и подготовительные группы       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066B4D7-EE0F-44EF-AB04-E613B60BAFE4}"/>
              </a:ext>
            </a:extLst>
          </p:cNvPr>
          <p:cNvSpPr txBox="1"/>
          <p:nvPr/>
        </p:nvSpPr>
        <p:spPr>
          <a:xfrm>
            <a:off x="323528" y="44624"/>
            <a:ext cx="820891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Клубный час «Творческая мастерская»</a:t>
            </a:r>
          </a:p>
          <a:p>
            <a:r>
              <a:rPr lang="ru-RU" sz="28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«Папы – мастера»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Объект 5">
            <a:extLst>
              <a:ext uri="{FF2B5EF4-FFF2-40B4-BE49-F238E27FC236}">
                <a16:creationId xmlns:a16="http://schemas.microsoft.com/office/drawing/2014/main" id="{8D3553B2-BE4A-4E28-9BDB-1E6FA660C23A}"/>
              </a:ext>
            </a:extLst>
          </p:cNvPr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4076086759"/>
              </p:ext>
            </p:extLst>
          </p:nvPr>
        </p:nvGraphicFramePr>
        <p:xfrm>
          <a:off x="438572" y="2073795"/>
          <a:ext cx="3569943" cy="4682926"/>
        </p:xfrm>
        <a:graphic>
          <a:graphicData uri="http://schemas.openxmlformats.org/drawingml/2006/table">
            <a:tbl>
              <a:tblPr firstRow="1" firstCol="1" bandRow="1" bandCol="1"/>
              <a:tblGrid>
                <a:gridCol w="3569943">
                  <a:extLst>
                    <a:ext uri="{9D8B030D-6E8A-4147-A177-3AD203B41FA5}">
                      <a16:colId xmlns:a16="http://schemas.microsoft.com/office/drawing/2014/main" val="2256060219"/>
                    </a:ext>
                  </a:extLst>
                </a:gridCol>
              </a:tblGrid>
              <a:tr h="4682926">
                <a:tc>
                  <a:txBody>
                    <a:bodyPr/>
                    <a:lstStyle/>
                    <a:p>
                      <a:pPr marL="0" lvl="0" indent="0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None/>
                      </a:pPr>
                      <a:r>
                        <a:rPr lang="ru-RU" sz="16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Публикации инновационного опыта</a:t>
                      </a:r>
                    </a:p>
                    <a:p>
                      <a:pPr marL="0" lvl="0" indent="0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None/>
                      </a:pPr>
                      <a:endParaRPr lang="ru-RU" sz="16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342900" lvl="0" indent="-342900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ru-RU" sz="12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Сайт детского сада:</a:t>
                      </a:r>
                      <a:endParaRPr lang="ru-RU" sz="9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u="sng" dirty="0">
                          <a:solidFill>
                            <a:srgbClr val="0563C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  <a:hlinkClick r:id="rId2"/>
                        </a:rPr>
                        <a:t>https://sad3teremok.nubex.ru/8081/10496_pedagogicheskiye_innovatsii_po_tekhnologii_pozitivnoy_sotsializatsii_v_dou_teoriya_i_praktika_klubny_chas.html</a:t>
                      </a: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07.04.2020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u="sng" dirty="0">
                          <a:solidFill>
                            <a:srgbClr val="0563C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  <a:hlinkClick r:id="rId3"/>
                        </a:rPr>
                        <a:t>https://sad3teremok.nubex.ru/8081/8025_laquosovryemyennaya_tyekhnologiya_effyektivnoy_sotsializatsii_ryebyenka_ndash_klubnyy_chasraquo.html</a:t>
                      </a: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10.02.2017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342900" lvl="0" indent="-342900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ru-RU" sz="12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Инстаграм  детского сада:</a:t>
                      </a:r>
                      <a:endParaRPr lang="ru-RU" sz="9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 u="sng" dirty="0">
                          <a:solidFill>
                            <a:srgbClr val="0563C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  <a:hlinkClick r:id="rId4"/>
                        </a:rPr>
                        <a:t>https://www.instagram.com/det.sad_3_teremok?r=nametag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(19.12.2018, 29.12.2018, 22.01.2018, 01.02.2019, 19.02.2019, 25.03.2019,01.04.2019)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342900" lvl="0" indent="-342900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ru-RU" sz="12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Образовательный портал МААМ.</a:t>
                      </a:r>
                      <a:r>
                        <a:rPr lang="en-US" sz="1200" b="1" dirty="0" err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ru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u="sng" dirty="0">
                          <a:solidFill>
                            <a:srgbClr val="0563C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  <a:hlinkClick r:id="rId5"/>
                        </a:rPr>
                        <a:t>http://www.maam.ru/detskijsad/syuzhetno-rolevaja-igra-salon-krasoty-stiljandija.html</a:t>
                      </a:r>
                      <a:r>
                        <a:rPr lang="ru-RU" sz="1200" u="sng" dirty="0">
                          <a:solidFill>
                            <a:srgbClr val="0563C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 </a:t>
                      </a:r>
                      <a:r>
                        <a:rPr kumimoji="0" lang="ru-RU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14.11.2019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342900" lvl="0" indent="-342900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ru-RU" sz="12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сайт «Воспитатели России» 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u="sng" dirty="0">
                          <a:solidFill>
                            <a:srgbClr val="0563C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  <a:hlinkClick r:id="rId6"/>
                        </a:rPr>
                        <a:t>https://vospitateli.org</a:t>
                      </a: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  </a:t>
                      </a:r>
                      <a:r>
                        <a:rPr kumimoji="0" lang="ru-RU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30.06.2020 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770" marR="567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58257519"/>
                  </a:ext>
                </a:extLst>
              </a:tr>
            </a:tbl>
          </a:graphicData>
        </a:graphic>
      </p:graphicFrame>
      <p:sp>
        <p:nvSpPr>
          <p:cNvPr id="9" name="Объект 8">
            <a:extLst>
              <a:ext uri="{FF2B5EF4-FFF2-40B4-BE49-F238E27FC236}">
                <a16:creationId xmlns:a16="http://schemas.microsoft.com/office/drawing/2014/main" id="{9DA753AE-0009-4327-A201-1F014E535F9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283968" y="2073795"/>
            <a:ext cx="4402832" cy="4525963"/>
          </a:xfrm>
        </p:spPr>
        <p:txBody>
          <a:bodyPr/>
          <a:lstStyle/>
          <a:p>
            <a:pPr marL="0" indent="0" algn="ctr">
              <a:lnSpc>
                <a:spcPct val="107000"/>
              </a:lnSpc>
              <a:spcAft>
                <a:spcPts val="0"/>
              </a:spcAft>
              <a:buNone/>
            </a:pPr>
            <a:r>
              <a:rPr lang="ru-RU" sz="2000" b="1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Инновационный опыт был представлен: </a:t>
            </a:r>
          </a:p>
          <a:p>
            <a:pPr lvl="0" algn="just">
              <a:lnSpc>
                <a:spcPct val="107000"/>
              </a:lnSpc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ru-RU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Семинар-практикум «Социализация личности дошкольника», декабрь 2018г (муниципальный уровень)</a:t>
            </a:r>
          </a:p>
          <a:p>
            <a:pPr lvl="0" algn="just">
              <a:lnSpc>
                <a:spcPct val="107000"/>
              </a:lnSpc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ru-RU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Панельная дискуссия «Клубный час в детском саду», январь 2019г (муниципальный уровень)</a:t>
            </a:r>
          </a:p>
          <a:p>
            <a:pPr lvl="0" algn="just">
              <a:lnSpc>
                <a:spcPct val="107000"/>
              </a:lnSpc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ru-RU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Мастер-класс «Островок дружбы», февраль 2019г (муниципальный уровень)</a:t>
            </a:r>
          </a:p>
          <a:p>
            <a:pPr lvl="0" algn="just">
              <a:lnSpc>
                <a:spcPct val="107000"/>
              </a:lnSpc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ru-RU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Нетворкинг «Презентация педагогических инноваций», март 2019г (муниципальный уровень)</a:t>
            </a:r>
          </a:p>
          <a:p>
            <a:pPr lvl="0" algn="just">
              <a:lnSpc>
                <a:spcPct val="107000"/>
              </a:lnSpc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ru-RU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Конференция «Технология позитивной социализации детей в ДОО. Теория и практика» август 2019г (муниципальный уровень)</a:t>
            </a:r>
          </a:p>
          <a:p>
            <a:pPr lvl="0" algn="just">
              <a:lnSpc>
                <a:spcPct val="107000"/>
              </a:lnSpc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ru-RU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Большой фестиваль дошкольного образования в номинации «Методическая находка» - диплом 2 степени, июнь 2020г (всероссийский уровень)</a:t>
            </a:r>
          </a:p>
          <a:p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7372923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D87C8755-2270-4D3C-A3BC-2F8BE791E4B1}"/>
              </a:ext>
            </a:extLst>
          </p:cNvPr>
          <p:cNvSpPr/>
          <p:nvPr/>
        </p:nvSpPr>
        <p:spPr>
          <a:xfrm>
            <a:off x="179512" y="2060848"/>
            <a:ext cx="8712968" cy="12631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b="1" i="1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Внедрение технологии «Клубный час» способствовало формированию у д/ш следующих личностных качеств: активный, самостоятельный, инициативный, коммуникативный, организованный, ответственный, толерантный по отношению к окружающим </a:t>
            </a:r>
            <a:endParaRPr lang="ru-RU" b="1" i="1" dirty="0">
              <a:solidFill>
                <a:srgbClr val="0070C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F76850A-3B79-4207-AB81-7060904B5ECC}"/>
              </a:ext>
            </a:extLst>
          </p:cNvPr>
          <p:cNvSpPr txBox="1"/>
          <p:nvPr/>
        </p:nvSpPr>
        <p:spPr>
          <a:xfrm>
            <a:off x="395536" y="3324014"/>
            <a:ext cx="849694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lvl="0" indent="-3429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Появилась инициативность, самостоятельность, ответственность, коммуникабельность</a:t>
            </a:r>
          </a:p>
          <a:p>
            <a:pPr marL="342900" lvl="0" indent="-3429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Дети научились ориентироваться в пространстве </a:t>
            </a:r>
          </a:p>
          <a:p>
            <a:pPr marL="342900" lvl="0" indent="-3429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Более активно стали делиться впечатлениями с родителями и детьми группы</a:t>
            </a:r>
          </a:p>
          <a:p>
            <a:pPr marL="285750" lvl="0" indent="-28575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</a:pPr>
            <a:endParaRPr lang="ru-RU" sz="24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82BF9DE-530F-4A09-A046-EC9E2C068191}"/>
              </a:ext>
            </a:extLst>
          </p:cNvPr>
          <p:cNvSpPr txBox="1"/>
          <p:nvPr/>
        </p:nvSpPr>
        <p:spPr>
          <a:xfrm>
            <a:off x="395536" y="5373216"/>
            <a:ext cx="849694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sz="2000" b="1" i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Повысилась активность и интерес к деятельности педагогов и детей </a:t>
            </a: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sz="2000" b="1" i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детском саду, заинтересованность семьи в более тесном контакте с </a:t>
            </a: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sz="2000" b="1" i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детским садом, в увлечении совместной деятельностью с ребенком</a:t>
            </a:r>
            <a:endParaRPr lang="ru-RU" dirty="0">
              <a:solidFill>
                <a:srgbClr val="0070C0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title"/>
          </p:nvPr>
        </p:nvSpPr>
        <p:spPr>
          <a:xfrm>
            <a:off x="428625" y="1785926"/>
            <a:ext cx="8229600" cy="2500330"/>
          </a:xfrm>
        </p:spPr>
        <p:txBody>
          <a:bodyPr/>
          <a:lstStyle/>
          <a:p>
            <a:pPr lv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</a:pPr>
            <a:br>
              <a:rPr lang="ru-RU" sz="2800" b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</a:br>
            <a:r>
              <a:rPr lang="ru-RU" sz="3200" b="1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  <a:sym typeface="Times New Roman"/>
              </a:rPr>
              <a:t>Тема опыта</a:t>
            </a:r>
            <a:r>
              <a:rPr lang="ru-RU" sz="3200" dirty="0">
                <a:solidFill>
                  <a:srgbClr val="000000"/>
                </a:solidFill>
                <a:latin typeface="Times New Roman" pitchFamily="18" charset="0"/>
                <a:ea typeface="Arial"/>
                <a:cs typeface="Times New Roman" pitchFamily="18" charset="0"/>
                <a:sym typeface="Arial"/>
              </a:rPr>
              <a:t> </a:t>
            </a:r>
            <a:br>
              <a:rPr lang="ru-RU" sz="3200" dirty="0">
                <a:solidFill>
                  <a:srgbClr val="000000"/>
                </a:solidFill>
                <a:latin typeface="Times New Roman" pitchFamily="18" charset="0"/>
                <a:ea typeface="Arial"/>
                <a:cs typeface="Times New Roman" pitchFamily="18" charset="0"/>
                <a:sym typeface="Arial"/>
              </a:rPr>
            </a:br>
            <a:r>
              <a:rPr lang="ru-RU" sz="3200" b="1" dirty="0">
                <a:solidFill>
                  <a:srgbClr val="0070C0"/>
                </a:solidFill>
                <a:latin typeface="Times New Roman" pitchFamily="18" charset="0"/>
                <a:ea typeface="Times New Roman"/>
                <a:cs typeface="Times New Roman" pitchFamily="18" charset="0"/>
                <a:sym typeface="Times New Roman"/>
              </a:rPr>
              <a:t>«Клубный час, как эффективная инновационная технология социализации дошкольников в контексте ФГОС ДО»</a:t>
            </a:r>
            <a:br>
              <a:rPr lang="ru-RU" sz="3200" b="1" dirty="0">
                <a:solidFill>
                  <a:schemeClr val="accent6"/>
                </a:solidFill>
                <a:latin typeface="Times New Roman"/>
                <a:ea typeface="Times New Roman"/>
                <a:cs typeface="Times New Roman"/>
                <a:sym typeface="Times New Roman"/>
              </a:rPr>
            </a:br>
            <a:endParaRPr lang="ru-RU" sz="1800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7348066-BDF6-46B7-B570-AE32924FA321}"/>
              </a:ext>
            </a:extLst>
          </p:cNvPr>
          <p:cNvSpPr txBox="1"/>
          <p:nvPr/>
        </p:nvSpPr>
        <p:spPr>
          <a:xfrm>
            <a:off x="179513" y="4365104"/>
            <a:ext cx="8712968" cy="27012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Проблема социально-личностного развития</a:t>
            </a:r>
          </a:p>
          <a:p>
            <a:pPr marL="342900" indent="-342900">
              <a:lnSpc>
                <a:spcPct val="115000"/>
              </a:lnSpc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ru-RU" sz="2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Развитие ребенка во взаимодействии с окружающим его миром - </a:t>
            </a: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особо актуально на данном современном этапе</a:t>
            </a:r>
            <a:endParaRPr lang="ru-RU" sz="24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20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Помогать детям приобретать жизненный опыт, необходимый для самоопределения и саморегуляции – </a:t>
            </a:r>
            <a:r>
              <a:rPr lang="ru-RU" sz="2000" b="1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основная идея опыта</a:t>
            </a:r>
            <a:endParaRPr lang="ru-RU" sz="2000" b="1" dirty="0">
              <a:solidFill>
                <a:srgbClr val="0070C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buFont typeface="Arial" panose="020B0604020202020204" pitchFamily="34" charset="0"/>
              <a:buChar char="•"/>
            </a:pPr>
            <a:endParaRPr lang="ru-RU" sz="24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Заголовок 1"/>
          <p:cNvSpPr>
            <a:spLocks noGrp="1"/>
          </p:cNvSpPr>
          <p:nvPr>
            <p:ph type="title"/>
          </p:nvPr>
        </p:nvSpPr>
        <p:spPr>
          <a:xfrm>
            <a:off x="285720" y="274638"/>
            <a:ext cx="6715172" cy="2011354"/>
          </a:xfrm>
        </p:spPr>
        <p:txBody>
          <a:bodyPr/>
          <a:lstStyle/>
          <a:p>
            <a:pPr lvl="0"/>
            <a:r>
              <a:rPr lang="ru-RU" sz="2800" b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400" b="1" dirty="0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Цель и задачи педагогического опыта</a:t>
            </a:r>
            <a:r>
              <a:rPr lang="ru-RU" sz="2400" dirty="0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br>
              <a:rPr lang="ru-RU" sz="2400" dirty="0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rPr>
            </a:br>
            <a:r>
              <a:rPr lang="ru-RU" sz="2000" b="1" i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Позитивная </a:t>
            </a:r>
            <a:r>
              <a:rPr lang="ru-RU" sz="20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социализация</a:t>
            </a:r>
            <a:r>
              <a:rPr lang="ru-RU" sz="2000" b="1" i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0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детей дошкольного возраста, приобщение к социокультурным  нормам, традициям семьи, общества и государства</a:t>
            </a:r>
            <a:endParaRPr lang="ru-RU" sz="2000" dirty="0">
              <a:solidFill>
                <a:srgbClr val="FF0000"/>
              </a:solidFill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8755" y="2366651"/>
            <a:ext cx="2085013" cy="2700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678799" y="2348880"/>
            <a:ext cx="453650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ФГОС ДО предоставил возможность поиску, открытию инноваций в дошкольном образовательном учреждении, внедрению современных педагогических технологий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2483768" y="3717032"/>
            <a:ext cx="4536504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lang="ru-RU" b="1" kern="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Инновационные технологии в направлении социально</a:t>
            </a:r>
            <a:r>
              <a:rPr lang="ru-RU" kern="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b="1" kern="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– коммуникативного развития предлагает старший научный сотрудник ИС РАН</a:t>
            </a:r>
          </a:p>
          <a:p>
            <a:pPr lvl="0" algn="ctr">
              <a:defRPr/>
            </a:pPr>
            <a:r>
              <a:rPr lang="ru-RU" b="1" kern="0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Н. П. Гришаева</a:t>
            </a:r>
            <a:r>
              <a:rPr lang="ru-RU" b="1" kern="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kern="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«Современные технологии эффективной </a:t>
            </a:r>
            <a:r>
              <a:rPr lang="ru-RU" kern="0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соиализации</a:t>
            </a:r>
            <a:r>
              <a:rPr lang="ru-RU" kern="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ребёнка в дошкольной образовательной организации»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274BD0D-5094-40BE-B29C-E4B1F4AF7753}"/>
              </a:ext>
            </a:extLst>
          </p:cNvPr>
          <p:cNvSpPr txBox="1"/>
          <p:nvPr/>
        </p:nvSpPr>
        <p:spPr>
          <a:xfrm>
            <a:off x="179512" y="6007206"/>
            <a:ext cx="89644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sz="2800" b="1" i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Клубный час </a:t>
            </a:r>
            <a:r>
              <a:rPr lang="ru-RU" sz="2000" b="1" i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это технология успешной социализации дошкольников</a:t>
            </a:r>
            <a:endParaRPr lang="ru-RU" sz="2000" b="1" i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>
            <a:extLst>
              <a:ext uri="{FF2B5EF4-FFF2-40B4-BE49-F238E27FC236}">
                <a16:creationId xmlns:a16="http://schemas.microsoft.com/office/drawing/2014/main" id="{E600E92F-385F-4C4B-B409-91BBB83C67B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sz="2400" b="1" dirty="0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2016/2017 учебный год </a:t>
            </a:r>
            <a:br>
              <a:rPr lang="ru-RU" sz="2400" b="1" dirty="0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rPr>
            </a:br>
            <a:r>
              <a:rPr lang="ru-RU" sz="2400" b="1" dirty="0">
                <a:latin typeface="Times New Roman"/>
                <a:ea typeface="Times New Roman"/>
                <a:cs typeface="Times New Roman"/>
                <a:sym typeface="Times New Roman"/>
              </a:rPr>
              <a:t>Проект «Применение технологии Клубный час для эффективной социализации дошкольника в ДОУ в условиях реализации ФГОС ДО</a:t>
            </a:r>
            <a:br>
              <a:rPr lang="ru-RU" sz="2400" b="1" dirty="0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rPr>
            </a:br>
            <a:endParaRPr lang="ru-RU" sz="2400" b="1" dirty="0">
              <a:solidFill>
                <a:srgbClr val="0070C0"/>
              </a:solidFill>
            </a:endParaRP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141F87F6-37A8-42C2-AC46-0B8499E32E75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55976" y="3608809"/>
            <a:ext cx="4676552" cy="311770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DB6EB4BB-5200-474E-BA79-A98BA6FDB5E5}"/>
              </a:ext>
            </a:extLst>
          </p:cNvPr>
          <p:cNvSpPr txBox="1"/>
          <p:nvPr/>
        </p:nvSpPr>
        <p:spPr>
          <a:xfrm>
            <a:off x="323528" y="3861048"/>
            <a:ext cx="3600400" cy="26161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ОСНОВНАЯ ЦЕЛЬ </a:t>
            </a:r>
          </a:p>
          <a:p>
            <a:pPr algn="ctr"/>
            <a:r>
              <a:rPr lang="ru-RU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КЛУБНОГО ЧАСА:</a:t>
            </a:r>
          </a:p>
          <a:p>
            <a:pPr algn="ctr"/>
            <a:endParaRPr lang="ru-RU" sz="16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 свободной самостоятельной детской деятельности через формирование активного</a:t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познавательного интереса детей к окружающему миру и творчества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BE43E53-9CCC-425A-AA36-EB7BAA76654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39552" y="2060848"/>
            <a:ext cx="7918648" cy="1368152"/>
          </a:xfrm>
        </p:spPr>
        <p:txBody>
          <a:bodyPr/>
          <a:lstStyle/>
          <a:p>
            <a:r>
              <a:rPr lang="ru-RU" sz="2000" b="1" dirty="0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2018/2019 учебный год </a:t>
            </a:r>
            <a:br>
              <a:rPr lang="ru-RU" sz="2000" b="1" dirty="0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rPr>
            </a:br>
            <a:r>
              <a:rPr lang="ru-RU" sz="2000" b="1" dirty="0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2019/2020 учебный год  </a:t>
            </a:r>
            <a:br>
              <a:rPr lang="ru-RU" sz="2400" b="1" dirty="0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rPr>
            </a:br>
            <a:r>
              <a:rPr lang="ru-RU" sz="2000" b="1" dirty="0">
                <a:latin typeface="Times New Roman"/>
                <a:ea typeface="Times New Roman"/>
                <a:cs typeface="Times New Roman"/>
                <a:sym typeface="Times New Roman"/>
              </a:rPr>
              <a:t>Программа представления и распространения инновационного опыта муниципальной опорной педагогической  площадки МАОУ СОШ №2 </a:t>
            </a:r>
            <a:r>
              <a:rPr lang="ru-RU" sz="2000" b="1" dirty="0" err="1">
                <a:latin typeface="Times New Roman"/>
                <a:ea typeface="Times New Roman"/>
                <a:cs typeface="Times New Roman"/>
                <a:sym typeface="Times New Roman"/>
              </a:rPr>
              <a:t>пгт</a:t>
            </a:r>
            <a:r>
              <a:rPr lang="ru-RU" sz="2000" b="1" dirty="0">
                <a:latin typeface="Times New Roman"/>
                <a:ea typeface="Times New Roman"/>
                <a:cs typeface="Times New Roman"/>
                <a:sym typeface="Times New Roman"/>
              </a:rPr>
              <a:t> Серышево структурного подразделения д/с №3</a:t>
            </a:r>
            <a:endParaRPr lang="ru-RU" sz="2000" b="1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21D6A8A9-9700-4C94-993E-6013BAB01A3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39552" y="3789040"/>
            <a:ext cx="8064896" cy="2952328"/>
          </a:xfrm>
        </p:spPr>
        <p:txBody>
          <a:bodyPr/>
          <a:lstStyle/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sz="16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задачи технологии</a:t>
            </a:r>
          </a:p>
          <a:p>
            <a:pPr marL="285750" lvl="0" indent="-285750" algn="l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q"/>
            </a:pPr>
            <a: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Воспитание у детей самостоятельности и ответственности за свои поступки.</a:t>
            </a:r>
          </a:p>
          <a:p>
            <a:pPr marL="285750" lvl="0" indent="-285750" algn="l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q"/>
            </a:pPr>
            <a: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Обучение ориентировки в пространстве.</a:t>
            </a:r>
          </a:p>
          <a:p>
            <a:pPr marL="285750" lvl="0" indent="-285750" algn="l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q"/>
            </a:pPr>
            <a: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Воспитание дружеских отношений между детьми различного возраста.</a:t>
            </a:r>
          </a:p>
          <a:p>
            <a:pPr marL="285750" lvl="0" indent="-285750" algn="l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q"/>
            </a:pPr>
            <a: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Способствовать проявлению инициативы</a:t>
            </a:r>
          </a:p>
          <a:p>
            <a:pPr marL="285750" lvl="0" indent="-285750" algn="l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q"/>
            </a:pPr>
            <a: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 умения планировать свои действия и оценивать их результаты</a:t>
            </a:r>
          </a:p>
          <a:p>
            <a:pPr marL="285750" lvl="0" indent="-285750" algn="l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q"/>
            </a:pPr>
            <a: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Обучение детей приемам решения спорных вопросов и улаживания конфликтов.</a:t>
            </a:r>
          </a:p>
          <a:p>
            <a:pPr marL="285750" lvl="0" indent="-285750" algn="l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q"/>
            </a:pPr>
            <a: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Поощрение попыток ребенка осознанно делиться с родителями и другими детьми разнообразными впечатлениями</a:t>
            </a:r>
          </a:p>
          <a:p>
            <a:pPr marL="285750" lvl="0" indent="-285750" algn="l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q"/>
            </a:pPr>
            <a: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Приобретение собственного жизненного опыта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5654310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>
            <a:extLst>
              <a:ext uri="{FF2B5EF4-FFF2-40B4-BE49-F238E27FC236}">
                <a16:creationId xmlns:a16="http://schemas.microsoft.com/office/drawing/2014/main" id="{F34A9A02-3A41-4B71-B541-EC3947E9950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702" y="2427277"/>
            <a:ext cx="4695505" cy="2689082"/>
          </a:xfrm>
          <a:prstGeom prst="rect">
            <a:avLst/>
          </a:prstGeom>
        </p:spPr>
      </p:pic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7443CAB2-C118-4492-99C1-EFC1DAF7B004}"/>
              </a:ext>
            </a:extLst>
          </p:cNvPr>
          <p:cNvSpPr/>
          <p:nvPr/>
        </p:nvSpPr>
        <p:spPr>
          <a:xfrm>
            <a:off x="4803009" y="2053604"/>
            <a:ext cx="4038151" cy="29956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 fontAlgn="auto">
              <a:spcBef>
                <a:spcPts val="0"/>
              </a:spcBef>
              <a:spcAft>
                <a:spcPts val="800"/>
              </a:spcAft>
              <a:buFont typeface="Wingdings" panose="05000000000000000000" pitchFamily="2" charset="2"/>
              <a:buChar char="Ø"/>
            </a:pP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Говори </a:t>
            </a:r>
            <a:r>
              <a:rPr lang="ru-RU" i="1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«здравствуйте» </a:t>
            </a: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 «до свидания», когда входишь в другую группу</a:t>
            </a:r>
          </a:p>
          <a:p>
            <a:pPr marL="285750" lvl="0" indent="-285750" fontAlgn="auto">
              <a:spcBef>
                <a:spcPts val="0"/>
              </a:spcBef>
              <a:spcAft>
                <a:spcPts val="800"/>
              </a:spcAft>
              <a:buFont typeface="Wingdings" panose="05000000000000000000" pitchFamily="2" charset="2"/>
              <a:buChar char="Ø"/>
            </a:pP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Если взял игрушку поиграть, положи ее на место, когда уходишь</a:t>
            </a:r>
          </a:p>
          <a:p>
            <a:pPr marL="285750" lvl="0" indent="-285750" fontAlgn="auto">
              <a:spcBef>
                <a:spcPts val="0"/>
              </a:spcBef>
              <a:spcAft>
                <a:spcPts val="800"/>
              </a:spcAft>
              <a:buFont typeface="Wingdings" panose="05000000000000000000" pitchFamily="2" charset="2"/>
              <a:buChar char="Ø"/>
            </a:pP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Не отнимай игрушки у других детей, если они взяли ее первыми</a:t>
            </a:r>
          </a:p>
          <a:p>
            <a:pPr marL="285750" lvl="0" indent="-285750" fontAlgn="auto">
              <a:spcBef>
                <a:spcPts val="0"/>
              </a:spcBef>
              <a:spcAft>
                <a:spcPts val="800"/>
              </a:spcAft>
              <a:buFont typeface="Wingdings" panose="05000000000000000000" pitchFamily="2" charset="2"/>
              <a:buChar char="Ø"/>
            </a:pP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Говори спокойно</a:t>
            </a:r>
          </a:p>
          <a:p>
            <a:pPr marL="285750" lvl="0" indent="-285750" fontAlgn="auto">
              <a:spcBef>
                <a:spcPts val="0"/>
              </a:spcBef>
              <a:spcAft>
                <a:spcPts val="800"/>
              </a:spcAft>
              <a:buFont typeface="Wingdings" panose="05000000000000000000" pitchFamily="2" charset="2"/>
              <a:buChar char="Ø"/>
            </a:pP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Ходи спокойно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95DF7BD-934E-4DFF-8AEF-2A0B08EA1AC9}"/>
              </a:ext>
            </a:extLst>
          </p:cNvPr>
          <p:cNvSpPr txBox="1"/>
          <p:nvPr/>
        </p:nvSpPr>
        <p:spPr>
          <a:xfrm>
            <a:off x="363937" y="1844824"/>
            <a:ext cx="44390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Правила Клубного часа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672DC22-7266-4877-91D7-0AFBA6E1E852}"/>
              </a:ext>
            </a:extLst>
          </p:cNvPr>
          <p:cNvSpPr txBox="1"/>
          <p:nvPr/>
        </p:nvSpPr>
        <p:spPr>
          <a:xfrm>
            <a:off x="302840" y="5150679"/>
            <a:ext cx="4500169" cy="13029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lvl="0" indent="-285750" fontAlgn="auto">
              <a:spcBef>
                <a:spcPts val="0"/>
              </a:spcBef>
              <a:spcAft>
                <a:spcPts val="800"/>
              </a:spcAft>
              <a:buFont typeface="Wingdings" panose="05000000000000000000" pitchFamily="2" charset="2"/>
              <a:buChar char="Ø"/>
            </a:pP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Возвращайся в группу по сигналу звонка</a:t>
            </a:r>
          </a:p>
          <a:p>
            <a:pPr marL="285750" lvl="0" indent="-285750" fontAlgn="auto">
              <a:spcBef>
                <a:spcPts val="0"/>
              </a:spcBef>
              <a:spcAft>
                <a:spcPts val="800"/>
              </a:spcAft>
              <a:buFont typeface="Wingdings" panose="05000000000000000000" pitchFamily="2" charset="2"/>
              <a:buChar char="Ø"/>
            </a:pP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Если не хочешь ходить в другую группу, то можешь оставаться в своей группе или вернуться в нее, если устал</a:t>
            </a:r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4CA0DF35-91F8-403A-9C45-4EEEB318323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76256" y="4641380"/>
            <a:ext cx="2162184" cy="217233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>
            <a:extLst>
              <a:ext uri="{FF2B5EF4-FFF2-40B4-BE49-F238E27FC236}">
                <a16:creationId xmlns:a16="http://schemas.microsoft.com/office/drawing/2014/main" id="{6E452E16-C0FF-49AD-A6BF-BA4C60DA8A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88640"/>
            <a:ext cx="6516216" cy="432048"/>
          </a:xfrm>
        </p:spPr>
        <p:txBody>
          <a:bodyPr/>
          <a:lstStyle/>
          <a:p>
            <a:r>
              <a:rPr lang="ru-RU" sz="28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Клубный час тематический (творческий)</a:t>
            </a: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B22C49F5-7620-4EDC-BB2F-8F3EE2BCD12D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1560" y="807273"/>
            <a:ext cx="2736304" cy="276332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AC2601E8-C800-4A51-89AB-98177F422AEC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51920" y="3911473"/>
            <a:ext cx="2999470" cy="299947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8EF0EF6D-65A6-4F74-B6EC-BF3F6026FE76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75211" y="824490"/>
            <a:ext cx="2736303" cy="27288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7E6A5E13-533D-4477-98F8-56625DFFAE5B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504" y="3911473"/>
            <a:ext cx="2941005" cy="292058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89769902-4F48-47F0-984E-921B6BF62342}"/>
              </a:ext>
            </a:extLst>
          </p:cNvPr>
          <p:cNvSpPr txBox="1"/>
          <p:nvPr/>
        </p:nvSpPr>
        <p:spPr>
          <a:xfrm>
            <a:off x="1187624" y="3429000"/>
            <a:ext cx="60486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«Мастерская Деда Мороза»</a:t>
            </a:r>
          </a:p>
        </p:txBody>
      </p:sp>
    </p:spTree>
    <p:extLst>
      <p:ext uri="{BB962C8B-B14F-4D97-AF65-F5344CB8AC3E}">
        <p14:creationId xmlns:p14="http://schemas.microsoft.com/office/powerpoint/2010/main" val="23115132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A7077E2-25DC-466C-AE04-C0F7DDE0BA69}"/>
              </a:ext>
            </a:extLst>
          </p:cNvPr>
          <p:cNvSpPr txBox="1"/>
          <p:nvPr/>
        </p:nvSpPr>
        <p:spPr>
          <a:xfrm>
            <a:off x="1763688" y="116632"/>
            <a:ext cx="66247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Свободный Клубный час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EF069664-D739-4BCF-96AD-1274FA9A689A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1246" y="1988839"/>
            <a:ext cx="4460794" cy="21625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7050A1E0-2A9E-4793-BCE6-F42170BBFEDC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445" y="4570699"/>
            <a:ext cx="2358194" cy="171798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D41731A5-511F-4AD8-AA67-92ECEB51BB77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18850" y="5000114"/>
            <a:ext cx="2767867" cy="171798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421091EE-86DE-4FFA-9615-A9429F1EDBC3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74310" y="1988840"/>
            <a:ext cx="3442479" cy="258185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C69518D9-15C9-45AC-AC8A-C0923DA55F27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96136" y="4570699"/>
            <a:ext cx="2979674" cy="22347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45AB14AB-E5F8-41FD-BE83-423AF4E10AC2}"/>
              </a:ext>
            </a:extLst>
          </p:cNvPr>
          <p:cNvSpPr txBox="1"/>
          <p:nvPr/>
        </p:nvSpPr>
        <p:spPr>
          <a:xfrm>
            <a:off x="227211" y="4077072"/>
            <a:ext cx="524709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свежем воздухе и в помещении</a:t>
            </a:r>
          </a:p>
        </p:txBody>
      </p:sp>
    </p:spTree>
    <p:extLst>
      <p:ext uri="{BB962C8B-B14F-4D97-AF65-F5344CB8AC3E}">
        <p14:creationId xmlns:p14="http://schemas.microsoft.com/office/powerpoint/2010/main" val="116078669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2B8BDC2-09A1-41FE-8345-0D2107315524}"/>
              </a:ext>
            </a:extLst>
          </p:cNvPr>
          <p:cNvSpPr txBox="1"/>
          <p:nvPr/>
        </p:nvSpPr>
        <p:spPr>
          <a:xfrm>
            <a:off x="126578" y="116632"/>
            <a:ext cx="86938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Клубный час «Правила дорожные детям знать положено»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EF1EFE77-E235-4B1B-9F30-795C467C670E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9031" y="1908604"/>
            <a:ext cx="3348776" cy="251278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29CE24B6-46B5-44ED-9EF1-4446E6B2B8E9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72000" y="4319271"/>
            <a:ext cx="3511126" cy="251278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DA3242E3-B783-43C2-9CE8-FD1443EE8366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6578" y="4421387"/>
            <a:ext cx="4140126" cy="232556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7A911889-1CEA-49B8-91D2-0E1CA0A1DBE5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39316" y="1922799"/>
            <a:ext cx="2952328" cy="24985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FD5C8C67-0949-489C-8709-07EF19C23378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97807" y="2248711"/>
            <a:ext cx="2499046" cy="18722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241070707"/>
      </p:ext>
    </p:extLst>
  </p:cSld>
  <p:clrMapOvr>
    <a:masterClrMapping/>
  </p:clrMapOvr>
</p:sld>
</file>

<file path=ppt/theme/theme1.xml><?xml version="1.0" encoding="utf-8"?>
<a:theme xmlns:a="http://schemas.openxmlformats.org/drawingml/2006/main" name="лица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Шаблон 2</Template>
  <TotalTime>950</TotalTime>
  <Words>821</Words>
  <Application>Microsoft Office PowerPoint</Application>
  <PresentationFormat>Экран (4:3)</PresentationFormat>
  <Paragraphs>82</Paragraphs>
  <Slides>14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20" baseType="lpstr">
      <vt:lpstr>Arial</vt:lpstr>
      <vt:lpstr>Calibri</vt:lpstr>
      <vt:lpstr>Symbol</vt:lpstr>
      <vt:lpstr>Times New Roman</vt:lpstr>
      <vt:lpstr>Wingdings</vt:lpstr>
      <vt:lpstr>лица</vt:lpstr>
      <vt:lpstr>  Обобщение опыта работы совместной деятельности детей и взрослых по инновационной программе «От рождения до школы»  (в форме «Клубного часа»)                                               старший воспитатель                                                                                                   МАОУ СОШ №2 пгт Серышево                                                                                                      структурное подразделение д/с №3                                                                     Галочкина Е.Н.   </vt:lpstr>
      <vt:lpstr> Тема опыта  «Клубный час, как эффективная инновационная технология социализации дошкольников в контексте ФГОС ДО» </vt:lpstr>
      <vt:lpstr> Цель и задачи педагогического опыта  Позитивная социализация детей дошкольного возраста, приобщение к социокультурным  нормам, традициям семьи, общества и государства</vt:lpstr>
      <vt:lpstr>2016/2017 учебный год  Проект «Применение технологии Клубный час для эффективной социализации дошкольника в ДОУ в условиях реализации ФГОС ДО </vt:lpstr>
      <vt:lpstr>2018/2019 учебный год  2019/2020 учебный год   Программа представления и распространения инновационного опыта муниципальной опорной педагогической  площадки МАОУ СОШ №2 пгт Серышево структурного подразделения д/с №3</vt:lpstr>
      <vt:lpstr>Презентация PowerPoint</vt:lpstr>
      <vt:lpstr>Клубный час тематический (творческий)</vt:lpstr>
      <vt:lpstr>Презентация PowerPoint</vt:lpstr>
      <vt:lpstr>Презентация PowerPoint</vt:lpstr>
      <vt:lpstr>Презентация PowerPoint</vt:lpstr>
      <vt:lpstr>Клубный час «Мама может все, что угодно!»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Шаблон</dc:title>
  <dc:creator>Пользователь</dc:creator>
  <cp:lastModifiedBy>Компьютер</cp:lastModifiedBy>
  <cp:revision>72</cp:revision>
  <dcterms:created xsi:type="dcterms:W3CDTF">2021-01-18T14:40:41Z</dcterms:created>
  <dcterms:modified xsi:type="dcterms:W3CDTF">2021-05-24T12:34:28Z</dcterms:modified>
</cp:coreProperties>
</file>