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1" r:id="rId3"/>
    <p:sldId id="260" r:id="rId4"/>
    <p:sldId id="264" r:id="rId5"/>
    <p:sldId id="263" r:id="rId6"/>
    <p:sldId id="262" r:id="rId7"/>
    <p:sldId id="259" r:id="rId8"/>
    <p:sldId id="265" r:id="rId9"/>
    <p:sldId id="266" r:id="rId10"/>
    <p:sldId id="256" r:id="rId11"/>
    <p:sldId id="267" r:id="rId12"/>
    <p:sldId id="268" r:id="rId13"/>
    <p:sldId id="271" r:id="rId14"/>
    <p:sldId id="269" r:id="rId15"/>
    <p:sldId id="272" r:id="rId16"/>
    <p:sldId id="270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2B01"/>
    <a:srgbClr val="712703"/>
    <a:srgbClr val="B94900"/>
    <a:srgbClr val="92300F"/>
    <a:srgbClr val="A9915D"/>
    <a:srgbClr val="AD9861"/>
    <a:srgbClr val="8A733F"/>
    <a:srgbClr val="FCFCE9"/>
    <a:srgbClr val="F5F1BF"/>
    <a:srgbClr val="B39E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96" d="100"/>
          <a:sy n="96" d="100"/>
        </p:scale>
        <p:origin x="-72" y="6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1373376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29408" y="961404"/>
            <a:ext cx="66592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FrizQuadrataC" panose="040005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Разгадайте анаграммы: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705725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kumimoji="0" lang="ru-RU" altLang="ru-RU" sz="54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Arial"/>
              </a:rPr>
              <a:t>Ра</a:t>
            </a:r>
            <a:r>
              <a:rPr lang="ru-RU" altLang="ru-RU" sz="5400" b="1" dirty="0" err="1">
                <a:solidFill>
                  <a:schemeClr val="hlink"/>
                </a:solidFill>
                <a:latin typeface="Times New Roman" pitchFamily="18" charset="0"/>
              </a:rPr>
              <a:t>чнаядеясит</a:t>
            </a:r>
            <a:r>
              <a:rPr lang="ru-RU" altLang="ru-RU" sz="5400" b="1" dirty="0">
                <a:solidFill>
                  <a:schemeClr val="hlink"/>
                </a:solidFill>
                <a:latin typeface="Times New Roman" pitchFamily="18" charset="0"/>
              </a:rPr>
              <a:t> </a:t>
            </a:r>
          </a:p>
          <a:p>
            <a:pPr algn="ctr">
              <a:buFont typeface="Wingdings" pitchFamily="2" charset="2"/>
              <a:buNone/>
            </a:pPr>
            <a:endParaRPr lang="ru-RU" altLang="ru-RU" sz="5400" b="1" dirty="0">
              <a:solidFill>
                <a:schemeClr val="hlink"/>
              </a:solidFill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altLang="ru-RU" sz="5400" b="1" dirty="0" err="1">
                <a:solidFill>
                  <a:schemeClr val="hlink"/>
                </a:solidFill>
                <a:latin typeface="Times New Roman" pitchFamily="18" charset="0"/>
              </a:rPr>
              <a:t>бродь</a:t>
            </a:r>
            <a:endParaRPr lang="ru-RU" altLang="ru-RU" sz="5400" b="1" dirty="0">
              <a:solidFill>
                <a:schemeClr val="hlink"/>
              </a:solidFill>
              <a:latin typeface="Times New Roman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Arial"/>
              </a:rPr>
              <a:t>згадайте</a:t>
            </a:r>
            <a:r>
              <a:rPr kumimoji="0" lang="ru-RU" altLang="ru-RU" sz="54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Arial"/>
              </a:rPr>
              <a:t> </a:t>
            </a:r>
            <a:r>
              <a:rPr kumimoji="0" lang="ru-RU" altLang="ru-RU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Arial"/>
              </a:rPr>
              <a:t>анаграммы: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79633" y="1305154"/>
            <a:ext cx="184730" cy="10794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7600"/>
              </a:lnSpc>
            </a:pPr>
            <a:endParaRPr lang="ru-RU" sz="7200" b="1" dirty="0">
              <a:ln w="19050">
                <a:noFill/>
              </a:ln>
              <a:solidFill>
                <a:srgbClr val="972B01"/>
              </a:solidFill>
              <a:effectLst/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37028" y="4114181"/>
            <a:ext cx="184731" cy="550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endParaRPr lang="ru-RU" sz="22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80931" y="1074510"/>
            <a:ext cx="60330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972B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izQuadrataC" pitchFamily="82" charset="0"/>
                <a:ea typeface="+mj-ea"/>
                <a:cs typeface="Times New Roman" pitchFamily="18" charset="0"/>
              </a:rPr>
              <a:t>Умножение десятичных дробей на натуральные числа</a:t>
            </a:r>
            <a:endParaRPr kumimoji="0" lang="ru-RU" sz="4400" b="0" i="0" u="none" strike="noStrike" kern="0" cap="none" spc="0" normalizeH="0" baseline="0" noProof="0" dirty="0" smtClean="0">
              <a:ln>
                <a:noFill/>
              </a:ln>
              <a:solidFill>
                <a:srgbClr val="972B01"/>
              </a:solidFill>
              <a:effectLst/>
              <a:uLnTx/>
              <a:uFillTx/>
              <a:latin typeface="FrizQuadrataC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79633" y="4993941"/>
            <a:ext cx="1120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3,5×6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370982" y="4389287"/>
            <a:ext cx="13260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12,4×3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156791" y="4389288"/>
            <a:ext cx="153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7,82×25</a:t>
            </a:r>
            <a:endParaRPr lang="ru-RU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493157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191" y="357234"/>
            <a:ext cx="63014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izQuadrataC" pitchFamily="82" charset="0"/>
                <a:ea typeface="+mj-ea"/>
                <a:cs typeface="Arial"/>
              </a:rPr>
              <a:t>Чтобы умножить десятичную дробь на натуральное число, надо:</a:t>
            </a:r>
            <a:br>
              <a:rPr kumimoji="0" lang="ru-RU" alt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izQuadrataC" pitchFamily="82" charset="0"/>
                <a:ea typeface="+mj-ea"/>
                <a:cs typeface="Arial"/>
              </a:rPr>
            </a:b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FrizQuadrataC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24130" y="249155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atin typeface="FrizQuadrataC" pitchFamily="82" charset="0"/>
              </a:rPr>
              <a:t>1)Умножить дробь на это число, не обращая внимания на запятые;</a:t>
            </a:r>
          </a:p>
          <a:p>
            <a:r>
              <a:rPr lang="ru-RU" sz="2400" b="1" dirty="0" smtClean="0">
                <a:latin typeface="FrizQuadrataC" pitchFamily="82" charset="0"/>
              </a:rPr>
              <a:t>2</a:t>
            </a:r>
            <a:r>
              <a:rPr lang="ru-RU" sz="2400" b="1" dirty="0">
                <a:latin typeface="FrizQuadrataC" pitchFamily="82" charset="0"/>
              </a:rPr>
              <a:t>) в полученном произведении отделить запятой столько цифр, сколько их отделено запятой в десятичной дроби.</a:t>
            </a:r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04" y="2776012"/>
            <a:ext cx="3200399" cy="354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374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493157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05851" y="649298"/>
            <a:ext cx="65856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FrizQuadrataC" pitchFamily="82" charset="0"/>
              </a:rPr>
              <a:t>Реши, используя правило!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84781" y="2084049"/>
            <a:ext cx="5327375" cy="3273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FrizQuadrataC" pitchFamily="82" charset="0"/>
              </a:rPr>
              <a:t>1,92 ∙ 3 </a:t>
            </a:r>
          </a:p>
          <a:p>
            <a:endParaRPr lang="ru-RU" sz="4000" b="1" dirty="0">
              <a:latin typeface="FrizQuadrataC" pitchFamily="82" charset="0"/>
            </a:endParaRPr>
          </a:p>
          <a:p>
            <a:pPr algn="ctr"/>
            <a:r>
              <a:rPr lang="ru-RU" sz="4000" b="1" dirty="0">
                <a:latin typeface="FrizQuadrataC" pitchFamily="82" charset="0"/>
              </a:rPr>
              <a:t>65, 112 ∙ 5 </a:t>
            </a:r>
          </a:p>
          <a:p>
            <a:endParaRPr lang="ru-RU" sz="4000" b="1" dirty="0">
              <a:latin typeface="FrizQuadrataC" pitchFamily="82" charset="0"/>
            </a:endParaRPr>
          </a:p>
          <a:p>
            <a:pPr algn="ctr"/>
            <a:r>
              <a:rPr lang="ru-RU" sz="4000" b="1" dirty="0">
                <a:latin typeface="FrizQuadrataC" pitchFamily="82" charset="0"/>
              </a:rPr>
              <a:t>0, 43 ∙ 3,2</a:t>
            </a:r>
          </a:p>
        </p:txBody>
      </p:sp>
    </p:spTree>
    <p:extLst>
      <p:ext uri="{BB962C8B-B14F-4D97-AF65-F5344CB8AC3E}">
        <p14:creationId xmlns:p14="http://schemas.microsoft.com/office/powerpoint/2010/main" val="259590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4275" y="526254"/>
            <a:ext cx="3193503" cy="765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dirty="0" err="1" smtClean="0">
                <a:solidFill>
                  <a:srgbClr val="712703"/>
                </a:solidFill>
                <a:latin typeface="FrizQuadrataC" pitchFamily="82" charset="0"/>
                <a:ea typeface="Calibri"/>
                <a:cs typeface="Calibri"/>
              </a:rPr>
              <a:t>Физминутка</a:t>
            </a:r>
            <a:endParaRPr lang="ru-RU" sz="4000" dirty="0">
              <a:solidFill>
                <a:srgbClr val="712703"/>
              </a:solidFill>
              <a:latin typeface="FrizQuadrataC" pitchFamily="82" charset="0"/>
              <a:ea typeface="Calibri"/>
              <a:cs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99" y="1291335"/>
            <a:ext cx="4572000" cy="51891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Один, два, три, четыре, пять,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Все умеем мы считать.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Отдыхать умеем тоже: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Руки за спину положим, 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Голову поднимем выше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И легко – легко подышим.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Все ребята дружно встали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И на месте зашагали.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На носочки потянулись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И друг к другу повернулись.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Как пружинки мы присели,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  <a:p>
            <a:pPr indent="228600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MS Mincho"/>
                <a:cs typeface="Calibri"/>
              </a:rPr>
              <a:t>А потом тихонько сели.</a:t>
            </a:r>
            <a:endParaRPr lang="ru-RU" sz="2400" b="1" dirty="0">
              <a:solidFill>
                <a:srgbClr val="002060"/>
              </a:solidFill>
              <a:ea typeface="Calibri"/>
              <a:cs typeface="Calibri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987" y="3110947"/>
            <a:ext cx="2496907" cy="309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2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493157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35087" y="651231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71270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Отгадайте ребус</a:t>
            </a:r>
            <a:b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71270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</a:b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rgbClr val="712703"/>
              </a:solidFill>
              <a:effectLst/>
              <a:uLnTx/>
              <a:uFillTx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072" y="2350122"/>
            <a:ext cx="7373937" cy="288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694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493157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72817" y="1043732"/>
            <a:ext cx="765313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izQuadrataC" pitchFamily="82" charset="0"/>
                <a:ea typeface="+mj-ea"/>
                <a:cs typeface="Times New Roman" pitchFamily="18" charset="0"/>
              </a:rPr>
              <a:t>Вершок</a:t>
            </a:r>
            <a:r>
              <a:rPr kumimoji="0" lang="ru-RU" alt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izQuadrataC" pitchFamily="82" charset="0"/>
                <a:ea typeface="+mj-ea"/>
                <a:cs typeface="Times New Roman" pitchFamily="18" charset="0"/>
              </a:rPr>
              <a:t> </a:t>
            </a:r>
            <a:r>
              <a:rPr kumimoji="0" lang="ru-RU" alt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izQuadrataC" pitchFamily="82" charset="0"/>
                <a:ea typeface="+mj-ea"/>
                <a:cs typeface="Times New Roman" pitchFamily="18" charset="0"/>
              </a:rPr>
              <a:t>– старинная мера длины, равная фаланге указательного пальца, или ширине указательного и среднего пальца =</a:t>
            </a:r>
            <a:r>
              <a:rPr kumimoji="0" lang="ru-RU" altLang="ru-RU" sz="3200" b="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izQuadrataC" pitchFamily="82" charset="0"/>
                <a:ea typeface="+mj-ea"/>
                <a:cs typeface="Times New Roman" pitchFamily="18" charset="0"/>
              </a:rPr>
              <a:t> </a:t>
            </a:r>
            <a:r>
              <a:rPr kumimoji="0" lang="ru-RU" altLang="ru-RU" sz="3200" b="0" i="0" u="none" strike="noStrike" kern="0" cap="none" spc="0" normalizeH="0" noProof="0" dirty="0" smtClean="0">
                <a:ln>
                  <a:noFill/>
                </a:ln>
                <a:solidFill>
                  <a:srgbClr val="71270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izQuadrataC" pitchFamily="82" charset="0"/>
                <a:ea typeface="+mj-ea"/>
                <a:cs typeface="Times New Roman" pitchFamily="18" charset="0"/>
              </a:rPr>
              <a:t>4, 445</a:t>
            </a:r>
            <a:r>
              <a:rPr kumimoji="0" lang="ru-RU" altLang="ru-RU" sz="3200" b="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FrizQuadrataC" pitchFamily="82" charset="0"/>
                <a:ea typeface="+mj-ea"/>
                <a:cs typeface="Times New Roman" pitchFamily="18" charset="0"/>
              </a:rPr>
              <a:t> см.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FrizQuadrataC" pitchFamily="8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497" y="3630960"/>
            <a:ext cx="3685363" cy="288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11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493157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843" y="784606"/>
            <a:ext cx="68977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3600" b="1" dirty="0">
                <a:solidFill>
                  <a:srgbClr val="712703"/>
                </a:solidFill>
                <a:latin typeface="FrizQuadrataC" pitchFamily="82" charset="0"/>
              </a:rPr>
              <a:t>Определите рост человека, о котором говорят «от горшка два вершка» ( высоту горшка считать равной 20 см).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284" y="3429000"/>
            <a:ext cx="4297432" cy="2864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75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493157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80688" y="403352"/>
            <a:ext cx="218200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 smtClean="0">
                <a:solidFill>
                  <a:srgbClr val="972B01"/>
                </a:solidFill>
                <a:latin typeface="FrizQuadrataC" pitchFamily="82" charset="0"/>
              </a:rPr>
              <a:t>ОТВЕТЫ</a:t>
            </a:r>
            <a:endParaRPr lang="ru-RU" sz="4000" b="1" dirty="0">
              <a:solidFill>
                <a:srgbClr val="972B01"/>
              </a:solidFill>
              <a:latin typeface="FrizQuadrataC" pitchFamily="82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rgbClr val="FFFFFF"/>
                </a:solidFill>
                <a:latin typeface="Verdana"/>
                <a:cs typeface="Arial" charset="0"/>
              </a:rPr>
              <a:t>ТВЕТЫ</a:t>
            </a:r>
            <a:endParaRPr lang="ru-RU" sz="3200" b="1" dirty="0">
              <a:solidFill>
                <a:srgbClr val="FFFFFF"/>
              </a:solidFill>
              <a:latin typeface="Verdana"/>
              <a:cs typeface="Arial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267466"/>
              </p:ext>
            </p:extLst>
          </p:nvPr>
        </p:nvGraphicFramePr>
        <p:xfrm>
          <a:off x="2149337" y="1603681"/>
          <a:ext cx="5486400" cy="4419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486400"/>
              </a:tblGrid>
              <a:tr h="8839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  <a:tabLst>
                          <a:tab pos="-138430" algn="l"/>
                        </a:tabLst>
                      </a:pP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FrizQuadrataC" pitchFamily="82" charset="0"/>
                        </a:rPr>
                        <a:t>2,45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×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FrizQuadrataC" pitchFamily="82" charset="0"/>
                        </a:rPr>
                        <a:t>6=14,7</a:t>
                      </a:r>
                      <a:r>
                        <a:rPr lang="ru-RU" sz="3200" dirty="0">
                          <a:solidFill>
                            <a:srgbClr val="002060"/>
                          </a:solidFill>
                          <a:effectLst/>
                          <a:latin typeface="FrizQuadrataC" pitchFamily="82" charset="0"/>
                        </a:rPr>
                        <a:t>	</a:t>
                      </a:r>
                      <a:endParaRPr lang="ru-RU" sz="3200" b="1" dirty="0">
                        <a:solidFill>
                          <a:srgbClr val="002060"/>
                        </a:solidFill>
                        <a:effectLst/>
                        <a:latin typeface="FrizQuadrataC" pitchFamily="8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8839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  <a:tabLst>
                          <a:tab pos="-138430" algn="l"/>
                        </a:tabLst>
                      </a:pP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FrizQuadrataC" pitchFamily="82" charset="0"/>
                        </a:rPr>
                        <a:t>0,25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×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FrizQuadrataC" pitchFamily="82" charset="0"/>
                        </a:rPr>
                        <a:t>6=1,5</a:t>
                      </a:r>
                      <a:endParaRPr lang="ru-RU" sz="3200" b="1" dirty="0">
                        <a:solidFill>
                          <a:srgbClr val="002060"/>
                        </a:solidFill>
                        <a:effectLst/>
                        <a:latin typeface="FrizQuadrataC" pitchFamily="8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8839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  <a:tabLst>
                          <a:tab pos="-138430" algn="l"/>
                        </a:tabLst>
                      </a:pP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FrizQuadrataC" pitchFamily="82" charset="0"/>
                        </a:rPr>
                        <a:t>7,8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×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FrizQuadrataC" pitchFamily="82" charset="0"/>
                        </a:rPr>
                        <a:t>4=31,2</a:t>
                      </a:r>
                      <a:endParaRPr lang="ru-RU" sz="3200" b="1" dirty="0">
                        <a:solidFill>
                          <a:srgbClr val="002060"/>
                        </a:solidFill>
                        <a:effectLst/>
                        <a:latin typeface="FrizQuadrataC" pitchFamily="8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8839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  <a:tabLst>
                          <a:tab pos="-138430" algn="l"/>
                        </a:tabLst>
                      </a:pP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FrizQuadrataC" pitchFamily="82" charset="0"/>
                        </a:rPr>
                        <a:t>2,1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×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FrizQuadrataC" pitchFamily="82" charset="0"/>
                        </a:rPr>
                        <a:t>11=23,1</a:t>
                      </a:r>
                      <a:endParaRPr lang="ru-RU" sz="3200" b="1" dirty="0">
                        <a:solidFill>
                          <a:srgbClr val="002060"/>
                        </a:solidFill>
                        <a:effectLst/>
                        <a:latin typeface="FrizQuadrataC" pitchFamily="8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8839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  <a:cs typeface="Arial"/>
                        </a:defRPr>
                      </a:lvl9pPr>
                    </a:lstStyle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None/>
                        <a:tabLst>
                          <a:tab pos="-138430" algn="l"/>
                        </a:tabLst>
                      </a:pP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FrizQuadrataC" pitchFamily="82" charset="0"/>
                        </a:rPr>
                        <a:t>4,57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Calibri"/>
                        </a:rPr>
                        <a:t>×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  <a:effectLst/>
                          <a:latin typeface="FrizQuadrataC" pitchFamily="82" charset="0"/>
                        </a:rPr>
                        <a:t>8=36,56</a:t>
                      </a:r>
                      <a:endParaRPr lang="ru-RU" sz="3200" b="1" dirty="0">
                        <a:solidFill>
                          <a:srgbClr val="002060"/>
                        </a:solidFill>
                        <a:effectLst/>
                        <a:latin typeface="FrizQuadrataC" pitchFamily="8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65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493157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0687" y="567541"/>
            <a:ext cx="73847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972B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>Домашнее задание: </a:t>
            </a:r>
            <a: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  <a:t/>
            </a:r>
            <a:br>
              <a:rPr kumimoji="0" lang="ru-RU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Arial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9591" y="2077278"/>
            <a:ext cx="66095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FrizQuadrataC" pitchFamily="82" charset="0"/>
              </a:rPr>
              <a:t>- заполнить квитанцию для оплаты электроэнергии;</a:t>
            </a:r>
            <a:br>
              <a:rPr lang="ru-RU" sz="3200" dirty="0">
                <a:latin typeface="FrizQuadrataC" pitchFamily="82" charset="0"/>
              </a:rPr>
            </a:br>
            <a:r>
              <a:rPr lang="ru-RU" sz="3200" dirty="0">
                <a:latin typeface="FrizQuadrataC" pitchFamily="82" charset="0"/>
              </a:rPr>
              <a:t>- № 1330.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688" y="3646938"/>
            <a:ext cx="4603474" cy="292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21496" y="789071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8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Arial"/>
              </a:rPr>
              <a:t>Синквейн</a:t>
            </a:r>
            <a:r>
              <a:rPr kumimoji="0" lang="ru-RU" altLang="ru-RU" sz="4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Arial"/>
              </a:rPr>
              <a:t/>
            </a:r>
            <a:br>
              <a:rPr kumimoji="0" lang="ru-RU" altLang="ru-RU" sz="4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Arial"/>
              </a:rPr>
            </a:br>
            <a:endParaRPr kumimoji="0" lang="ru-RU" sz="4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99" y="2277949"/>
            <a:ext cx="4572000" cy="30890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5400" b="1" dirty="0">
                <a:solidFill>
                  <a:srgbClr val="002060"/>
                </a:solidFill>
                <a:latin typeface="FrizQuadrataC" pitchFamily="82" charset="0"/>
              </a:rPr>
              <a:t>Д –</a:t>
            </a:r>
          </a:p>
          <a:p>
            <a:pPr>
              <a:lnSpc>
                <a:spcPct val="90000"/>
              </a:lnSpc>
            </a:pPr>
            <a:r>
              <a:rPr lang="ru-RU" altLang="ru-RU" sz="5400" b="1" dirty="0">
                <a:solidFill>
                  <a:srgbClr val="002060"/>
                </a:solidFill>
                <a:latin typeface="FrizQuadrataC" pitchFamily="82" charset="0"/>
              </a:rPr>
              <a:t>Р – </a:t>
            </a:r>
          </a:p>
          <a:p>
            <a:pPr>
              <a:lnSpc>
                <a:spcPct val="90000"/>
              </a:lnSpc>
            </a:pPr>
            <a:r>
              <a:rPr lang="ru-RU" altLang="ru-RU" sz="5400" b="1" dirty="0">
                <a:solidFill>
                  <a:srgbClr val="002060"/>
                </a:solidFill>
                <a:latin typeface="FrizQuadrataC" pitchFamily="82" charset="0"/>
              </a:rPr>
              <a:t>О – </a:t>
            </a:r>
          </a:p>
          <a:p>
            <a:pPr>
              <a:lnSpc>
                <a:spcPct val="90000"/>
              </a:lnSpc>
            </a:pPr>
            <a:r>
              <a:rPr lang="ru-RU" altLang="ru-RU" sz="5400" b="1" dirty="0" err="1">
                <a:solidFill>
                  <a:srgbClr val="002060"/>
                </a:solidFill>
                <a:latin typeface="FrizQuadrataC" pitchFamily="82" charset="0"/>
              </a:rPr>
              <a:t>Бь</a:t>
            </a:r>
            <a:r>
              <a:rPr lang="ru-RU" altLang="ru-RU" sz="5400" b="1" dirty="0">
                <a:solidFill>
                  <a:srgbClr val="002060"/>
                </a:solidFill>
                <a:latin typeface="FrizQuadrataC" pitchFamily="82" charset="0"/>
              </a:rPr>
              <a:t> –</a:t>
            </a:r>
            <a:r>
              <a:rPr lang="ru-RU" altLang="ru-RU" sz="5400" b="1" dirty="0">
                <a:solidFill>
                  <a:srgbClr val="972B01"/>
                </a:solidFill>
                <a:latin typeface="FrizQuadrataC" pitchFamily="8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1340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39021" y="689977"/>
            <a:ext cx="44678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rgbClr val="712703"/>
                </a:solidFill>
                <a:latin typeface="FrizQuadrataC" pitchFamily="82" charset="0"/>
              </a:rPr>
              <a:t>Лист достижений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113847"/>
              </p:ext>
            </p:extLst>
          </p:nvPr>
        </p:nvGraphicFramePr>
        <p:xfrm>
          <a:off x="1262269" y="2007704"/>
          <a:ext cx="7245908" cy="3980741"/>
        </p:xfrm>
        <a:graphic>
          <a:graphicData uri="http://schemas.openxmlformats.org/drawingml/2006/table">
            <a:tbl>
              <a:tblPr/>
              <a:tblGrid>
                <a:gridCol w="3622954"/>
                <a:gridCol w="3622954"/>
              </a:tblGrid>
              <a:tr h="88284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Знаю, умею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Не знаю, но хочу научиться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586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_____________________________________________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_____________________________________________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Verdana" pitchFamily="34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  <a:cs typeface="Arial" charset="0"/>
                        </a:rPr>
                        <a:t>__________________________________________________________________________________________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648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493157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41784" y="1084987"/>
            <a:ext cx="69971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>
                <a:solidFill>
                  <a:srgbClr val="712703"/>
                </a:solidFill>
                <a:latin typeface="FrizQuadrataC" pitchFamily="82" charset="0"/>
              </a:rPr>
              <a:t>«Попасть в дроби»</a:t>
            </a:r>
            <a:r>
              <a:rPr lang="ru-RU" altLang="ru-RU" sz="4000" dirty="0">
                <a:solidFill>
                  <a:srgbClr val="712703"/>
                </a:solidFill>
                <a:latin typeface="FrizQuadrataC" pitchFamily="82" charset="0"/>
              </a:rPr>
              <a:t> - </a:t>
            </a:r>
            <a:endParaRPr lang="ru-RU" altLang="ru-RU" sz="4000" dirty="0" smtClean="0">
              <a:solidFill>
                <a:srgbClr val="712703"/>
              </a:solidFill>
              <a:latin typeface="FrizQuadrataC" pitchFamily="82" charset="0"/>
            </a:endParaRPr>
          </a:p>
          <a:p>
            <a:pPr algn="ctr"/>
            <a:r>
              <a:rPr lang="ru-RU" altLang="ru-RU" sz="4000" dirty="0" smtClean="0">
                <a:solidFill>
                  <a:srgbClr val="712703"/>
                </a:solidFill>
                <a:latin typeface="FrizQuadrataC" pitchFamily="82" charset="0"/>
              </a:rPr>
              <a:t>попасть </a:t>
            </a:r>
            <a:r>
              <a:rPr lang="ru-RU" altLang="ru-RU" sz="4000" dirty="0">
                <a:solidFill>
                  <a:srgbClr val="712703"/>
                </a:solidFill>
                <a:latin typeface="FrizQuadrataC" pitchFamily="82" charset="0"/>
              </a:rPr>
              <a:t>в нелепое, тупиковое, трудное положение.</a:t>
            </a:r>
            <a:endParaRPr lang="ru-RU" sz="4000" dirty="0">
              <a:solidFill>
                <a:srgbClr val="712703"/>
              </a:solidFill>
              <a:latin typeface="FrizQuadrataC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259" y="3639532"/>
            <a:ext cx="3768033" cy="28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409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1373376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29408" y="961404"/>
            <a:ext cx="67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ln w="9525">
                  <a:noFill/>
                </a:ln>
                <a:solidFill>
                  <a:schemeClr val="accent2">
                    <a:lumMod val="50000"/>
                  </a:schemeClr>
                </a:solidFill>
                <a:latin typeface="FrizQuadrataC" panose="04000500000000000000" pitchFamily="82" charset="0"/>
                <a:ea typeface="Tahoma" panose="020B0604030504040204" pitchFamily="34" charset="0"/>
                <a:cs typeface="Tahoma" panose="020B0604030504040204" pitchFamily="34" charset="0"/>
              </a:rPr>
              <a:t>Найдите значения выражений. Расположив ответы в порядке возрастания, вы сможете прочитать строки из стихотворения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705725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kumimoji="0" lang="ru-RU" altLang="ru-RU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Arial"/>
              </a:rPr>
              <a:t>анаграммы: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334691"/>
              </p:ext>
            </p:extLst>
          </p:nvPr>
        </p:nvGraphicFramePr>
        <p:xfrm>
          <a:off x="2055011" y="2533881"/>
          <a:ext cx="6077585" cy="3925824"/>
        </p:xfrm>
        <a:graphic>
          <a:graphicData uri="http://schemas.openxmlformats.org/drawingml/2006/table">
            <a:tbl>
              <a:tblPr firstRow="1" firstCol="1" bandRow="1"/>
              <a:tblGrid>
                <a:gridCol w="3038475"/>
                <a:gridCol w="303911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0,9 + 0,12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ее до края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 – 4,81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пусть математика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3,1 + 2,01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всем она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7,9 – 3,5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откроет двери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1</a:t>
                      </a: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0,7 – 6,7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не познать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4,8 + 5,2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надо постучать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9 – 0,9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 в них только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0,5 + 0,5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сложна,</a:t>
                      </a:r>
                      <a:endParaRPr lang="ru-RU" sz="2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198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1373376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29408" y="961404"/>
            <a:ext cx="66592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000" dirty="0">
              <a:ln w="9525">
                <a:noFill/>
              </a:ln>
              <a:solidFill>
                <a:schemeClr val="accent2">
                  <a:lumMod val="50000"/>
                </a:schemeClr>
              </a:solidFill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705725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kumimoji="0" lang="ru-RU" altLang="ru-RU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Arial"/>
              </a:rPr>
              <a:t>анаграммы: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759787"/>
              </p:ext>
            </p:extLst>
          </p:nvPr>
        </p:nvGraphicFramePr>
        <p:xfrm>
          <a:off x="1461051" y="1669290"/>
          <a:ext cx="7110157" cy="3618327"/>
        </p:xfrm>
        <a:graphic>
          <a:graphicData uri="http://schemas.openxmlformats.org/drawingml/2006/table">
            <a:tbl>
              <a:tblPr firstRow="1" firstCol="1" bandRow="1"/>
              <a:tblGrid>
                <a:gridCol w="2213799"/>
                <a:gridCol w="1747423"/>
                <a:gridCol w="3148935"/>
              </a:tblGrid>
              <a:tr h="5384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0,9 + 0,12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0,19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пусть математика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5 – 4,81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сложна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Calibri"/>
                        </a:rPr>
                        <a:t>3,1 + 2,01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1,02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ее до края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7,9 – 3,5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</a:t>
                      </a:r>
                      <a:endParaRPr lang="ru-RU" sz="2000" b="1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не познать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10,7 – 6,7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4,4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откроет двери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4,8 + 5,2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5,11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всем она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9 – 0,9	             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9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в них только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9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Calibri"/>
                        </a:rPr>
                        <a:t>0,5 + 0,5	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10</a:t>
                      </a:r>
                      <a:endParaRPr lang="ru-RU" sz="2000" b="1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Calibri"/>
                        </a:rPr>
                        <a:t>надо постучать</a:t>
                      </a:r>
                      <a:endParaRPr lang="ru-RU" sz="20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13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4574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1373376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2558" y="673973"/>
            <a:ext cx="771405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kumimoji="0" lang="ru-RU" altLang="ru-RU" sz="44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Arial"/>
              </a:rPr>
              <a:t>ан</a:t>
            </a:r>
            <a:r>
              <a:rPr lang="ru-RU" altLang="ru-RU" sz="4400" dirty="0"/>
              <a:t> </a:t>
            </a:r>
            <a:r>
              <a:rPr lang="ru-RU" altLang="ru-RU" sz="4400" dirty="0">
                <a:solidFill>
                  <a:srgbClr val="972B01"/>
                </a:solidFill>
                <a:latin typeface="FrizQuadrataC" pitchFamily="82" charset="0"/>
              </a:rPr>
              <a:t>Пусть математика сложна,</a:t>
            </a:r>
            <a:br>
              <a:rPr lang="ru-RU" altLang="ru-RU" sz="4400" dirty="0">
                <a:solidFill>
                  <a:srgbClr val="972B01"/>
                </a:solidFill>
                <a:latin typeface="FrizQuadrataC" pitchFamily="82" charset="0"/>
              </a:rPr>
            </a:br>
            <a:r>
              <a:rPr lang="ru-RU" altLang="ru-RU" sz="4400" dirty="0">
                <a:solidFill>
                  <a:srgbClr val="972B01"/>
                </a:solidFill>
                <a:latin typeface="FrizQuadrataC" pitchFamily="82" charset="0"/>
              </a:rPr>
              <a:t>Ее до края не познать,</a:t>
            </a:r>
            <a:br>
              <a:rPr lang="ru-RU" altLang="ru-RU" sz="4400" dirty="0">
                <a:solidFill>
                  <a:srgbClr val="972B01"/>
                </a:solidFill>
                <a:latin typeface="FrizQuadrataC" pitchFamily="82" charset="0"/>
              </a:rPr>
            </a:br>
            <a:r>
              <a:rPr lang="ru-RU" altLang="ru-RU" sz="4400" dirty="0">
                <a:solidFill>
                  <a:srgbClr val="972B01"/>
                </a:solidFill>
                <a:latin typeface="FrizQuadrataC" pitchFamily="82" charset="0"/>
              </a:rPr>
              <a:t>Откроет двери всем она</a:t>
            </a:r>
            <a:br>
              <a:rPr lang="ru-RU" altLang="ru-RU" sz="4400" dirty="0">
                <a:solidFill>
                  <a:srgbClr val="972B01"/>
                </a:solidFill>
                <a:latin typeface="FrizQuadrataC" pitchFamily="82" charset="0"/>
              </a:rPr>
            </a:br>
            <a:r>
              <a:rPr lang="ru-RU" altLang="ru-RU" sz="4400" dirty="0">
                <a:solidFill>
                  <a:srgbClr val="972B01"/>
                </a:solidFill>
                <a:latin typeface="FrizQuadrataC" pitchFamily="82" charset="0"/>
              </a:rPr>
              <a:t>В них только надо постучать!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972B01"/>
              </a:solidFill>
              <a:effectLst/>
              <a:uLnTx/>
              <a:uFillTx/>
              <a:latin typeface="FrizQuadrataC" pitchFamily="82" charset="0"/>
            </a:endParaRPr>
          </a:p>
        </p:txBody>
      </p:sp>
      <p:pic>
        <p:nvPicPr>
          <p:cNvPr id="5122" name="Picture 2" descr="http://school75.centerstart.ru/sites/default/files/u16/schoolsuppliesyg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297" y="3359426"/>
            <a:ext cx="4171063" cy="299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57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53339" y="2151727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3200" b="1" dirty="0">
                <a:solidFill>
                  <a:srgbClr val="002060"/>
                </a:solidFill>
                <a:latin typeface="FrizQuadrataC" pitchFamily="82" charset="0"/>
                <a:cs typeface="Times New Roman" pitchFamily="18" charset="0"/>
              </a:rPr>
              <a:t>Футбольное поле имеет форму квадрата со стороной 0,12 км. Вычислите периметр этого поля.</a:t>
            </a:r>
          </a:p>
        </p:txBody>
      </p:sp>
      <p:pic>
        <p:nvPicPr>
          <p:cNvPr id="1026" name="Picture 2" descr="http://www.samgum.ru/images/47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82448" y="2059619"/>
            <a:ext cx="4467653" cy="335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72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6" y="1993966"/>
            <a:ext cx="7932722" cy="2465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5400" b="1" dirty="0">
                <a:solidFill>
                  <a:srgbClr val="002060"/>
                </a:solidFill>
                <a:latin typeface="FrizQuadrataC" pitchFamily="82" charset="0"/>
              </a:rPr>
              <a:t>Р = 0,12 + 0,12 + 0,12 </a:t>
            </a:r>
            <a:r>
              <a:rPr lang="ru-RU" altLang="ru-RU" sz="5400" b="1" dirty="0" smtClean="0">
                <a:solidFill>
                  <a:srgbClr val="002060"/>
                </a:solidFill>
                <a:latin typeface="FrizQuadrataC" pitchFamily="82" charset="0"/>
              </a:rPr>
              <a:t>+ +0,12 </a:t>
            </a:r>
            <a:r>
              <a:rPr lang="ru-RU" altLang="ru-RU" sz="5400" b="1" dirty="0">
                <a:solidFill>
                  <a:srgbClr val="002060"/>
                </a:solidFill>
                <a:latin typeface="FrizQuadrataC" pitchFamily="82" charset="0"/>
              </a:rPr>
              <a:t>= 0,48 км</a:t>
            </a:r>
            <a:endParaRPr lang="ru-RU" sz="5400" dirty="0">
              <a:solidFill>
                <a:srgbClr val="002060"/>
              </a:solidFill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30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02558" y="493157"/>
            <a:ext cx="2578130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dirty="0">
              <a:latin typeface="FrizQuadrataC" panose="04000500000000000000" pitchFamily="8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65168" y="1624256"/>
            <a:ext cx="549060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6000" b="1" dirty="0">
                <a:latin typeface="FrizQuadrataC" pitchFamily="82" charset="0"/>
              </a:rPr>
              <a:t>Р = 0,12 ∙ 4 = </a:t>
            </a:r>
            <a:r>
              <a:rPr lang="ru-RU" altLang="ru-RU" sz="6000" b="1" dirty="0">
                <a:solidFill>
                  <a:srgbClr val="CC0000"/>
                </a:solidFill>
                <a:latin typeface="FrizQuadrataC" pitchFamily="82" charset="0"/>
              </a:rPr>
              <a:t>?</a:t>
            </a:r>
            <a:endParaRPr lang="ru-RU" sz="6000" dirty="0">
              <a:latin typeface="FrizQuadrata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75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481</TotalTime>
  <Words>390</Words>
  <Application>Microsoft Office PowerPoint</Application>
  <PresentationFormat>Экран (4:3)</PresentationFormat>
  <Paragraphs>103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12</cp:lastModifiedBy>
  <cp:revision>58</cp:revision>
  <dcterms:created xsi:type="dcterms:W3CDTF">2013-11-19T05:52:05Z</dcterms:created>
  <dcterms:modified xsi:type="dcterms:W3CDTF">2017-10-24T17:10:07Z</dcterms:modified>
</cp:coreProperties>
</file>