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  <p:sldId id="297" r:id="rId41"/>
    <p:sldId id="296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66CC"/>
    <a:srgbClr val="FF99FF"/>
    <a:srgbClr val="000099"/>
    <a:srgbClr val="33CC33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291" autoAdjust="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CBB9D0-DFC7-9EF7-E2F4-8A7DCA417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2C05EB2-2413-DDA5-6334-6B337BE111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E808190-65E8-E2D6-1B02-F25BDCAF3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CA776D0-6049-EF45-893D-6BD45895B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0E2E17B-5DB7-BAC2-1380-D2C146DF2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5613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92B4C1-838B-920E-02EA-41D33D4B9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E909606-C0B3-DA6B-EF32-E353E6990A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E5842CD-2C66-DA52-3138-0CBDA84DB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C9E8732-AB81-9EEC-16F5-FC8C7AD7C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BA27C5F-3C85-C863-1931-BBD1CE0BB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8907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C57E4580-0C83-54E1-845B-D0B9647A72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7FBF175-9EBE-A74F-6D1C-03E8F53D9C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A4306FE-F047-1F5A-6F7E-6F1FBB046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54FF08E-C17F-7E43-D1F9-49BFD08E5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8B2B8F4-A654-C22C-C54E-A01F0B4D2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2585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A06CB3-1736-3B1A-ED7F-5AAE83D3A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0012653-8C99-958B-6E7A-F21D5A68BF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8A4C9F0-5307-45B9-E2D5-D0EC4D7D1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6B43FBA-3D7D-0BFD-C77F-B416EBFE3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333DED7-9A49-D416-6C9C-4DF30EB14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0871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7AE48C-934B-B7F8-5DEE-5AA4360C7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12BE0DD-5E90-DC5C-9564-8B03ADEFE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A597AF2-C048-6876-7BCD-E8BF76020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C186B01-350F-AE7F-17E6-55EE8DA9A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AFDD6C4-BA76-5B25-1FEB-2A17915C2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349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FD7CFE-5C33-5FC3-9887-9A6F0A590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CF6CFA4-D1DD-A7EF-9C0B-286166CE12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3393EAF-EA5A-FF24-8FE9-35106E7673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D70F5EE-6610-0A85-99A2-B4CA49509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406DC54-6FE8-AAF6-60B6-AB9E83B7D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8273916-DF52-A607-CB38-6E080AC66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1705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D85EF2-9D41-E503-F697-A441A922A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D9B9C33-A096-404D-C607-3C8D7A320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A1DBF6A-3DE6-81EA-D4D0-0619EB6E06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D6B7DE2-CE5A-4524-DA86-8263B0A036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869F684-2EE1-06BA-0DD2-A36DB930C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1B68BCC-C102-4878-704C-7F8D66F87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77B82F9-0DF8-4D78-3328-AD3A7C678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36A0976-3DD9-9BC1-6094-9D6B42117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4359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6EFAE7-0860-A8B1-7ABA-536737773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6774D91-731B-D36C-40F2-FC7ABD7CF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04C61F9-BB7B-3414-9204-4BF25BDC7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236E10B-444A-61DF-9EB8-EC8D4E5EC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3114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E2CFFF5-3C09-4F74-F5B1-4B41FCA12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BD4559A-2ED6-19C7-AB40-51B0576C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DFF032B-F9EF-DD67-CAE2-6A1E91DDE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31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D6FE54-70FF-8959-B00E-AF05C47E5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F41093C-E6EB-88F3-4EDC-EBE4E2604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FD0109C-9375-FD34-2A8B-BA90629013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2F12C88-1D74-7BDC-0833-C38A8020A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DD1A087-F812-D55B-D1E3-C09D31ED6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4633DBD-5AAD-288B-0219-877BF8CEF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4141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09FF37-7638-2C1E-61AC-5C62A77DF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935C51A-6722-CAC4-D090-784CF31ACD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28C8F9F-2869-A017-EF8D-EDD126039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FF7218A-D595-F7E4-9A4A-7753FE036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C7A0DE1-6B40-D7CF-3895-51ED1A480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1C37636-CA4F-395D-6F04-548C4B18F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3764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9D1A29-BB07-974E-96A4-60853D01D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8FE42F2-2E47-4BC3-AF8C-93F857E5F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E29E27A-FBBF-6098-A003-66FE8C2993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FB14F-7403-4B0A-B37D-0328D2F158BE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5A16122-56D6-EE90-3654-E528472043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5B4C5FF-36AB-0614-D088-71DDE9CB12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2BC1D-4E9C-4E79-8128-C92FD9079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0389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microsoft.com/office/2007/relationships/hdphoto" Target="../media/hdphoto1.wdp"/><Relationship Id="rId10" Type="http://schemas.openxmlformats.org/officeDocument/2006/relationships/slide" Target="slide24.xml"/><Relationship Id="rId4" Type="http://schemas.openxmlformats.org/officeDocument/2006/relationships/image" Target="../media/image2.png"/><Relationship Id="rId9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slide" Target="slide66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slide" Target="slide9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66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6.xml"/><Relationship Id="rId5" Type="http://schemas.openxmlformats.org/officeDocument/2006/relationships/image" Target="../media/image21.png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8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slide" Target="slide6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slide" Target="slide6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6.xml"/><Relationship Id="rId5" Type="http://schemas.openxmlformats.org/officeDocument/2006/relationships/image" Target="../media/image21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6.xml"/><Relationship Id="rId5" Type="http://schemas.openxmlformats.org/officeDocument/2006/relationships/image" Target="../media/image21.png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6.xml"/><Relationship Id="rId5" Type="http://schemas.openxmlformats.org/officeDocument/2006/relationships/image" Target="../media/image21.png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6.xml"/><Relationship Id="rId5" Type="http://schemas.openxmlformats.org/officeDocument/2006/relationships/image" Target="../media/image21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16.xml"/><Relationship Id="rId7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10" Type="http://schemas.openxmlformats.org/officeDocument/2006/relationships/slide" Target="slide15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slide" Target="slide1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22.png"/><Relationship Id="rId4" Type="http://schemas.openxmlformats.org/officeDocument/2006/relationships/slide" Target="slide6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18.png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18.png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image" Target="../media/image22.png"/><Relationship Id="rId4" Type="http://schemas.openxmlformats.org/officeDocument/2006/relationships/slide" Target="slide6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7" Type="http://schemas.microsoft.com/office/2007/relationships/hdphoto" Target="../media/hdphoto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slide" Target="slide24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slide" Target="slide24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slide" Target="slide24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slide" Target="slide24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35.xml"/><Relationship Id="rId7" Type="http://schemas.openxmlformats.org/officeDocument/2006/relationships/slide" Target="slide36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7.xml"/><Relationship Id="rId10" Type="http://schemas.openxmlformats.org/officeDocument/2006/relationships/image" Target="../media/image40.png"/><Relationship Id="rId4" Type="http://schemas.openxmlformats.org/officeDocument/2006/relationships/slide" Target="slide34.xml"/><Relationship Id="rId9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image" Target="../media/image22.png"/><Relationship Id="rId4" Type="http://schemas.openxmlformats.org/officeDocument/2006/relationships/slide" Target="slide6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7" Type="http://schemas.openxmlformats.org/officeDocument/2006/relationships/image" Target="../media/image3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slide" Target="slide30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9.jpe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42.png"/><Relationship Id="rId4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8.gif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42.png"/><Relationship Id="rId4" Type="http://schemas.openxmlformats.org/officeDocument/2006/relationships/slide" Target="slide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42.png"/><Relationship Id="rId4" Type="http://schemas.openxmlformats.org/officeDocument/2006/relationships/slide" Target="slide30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22.png"/><Relationship Id="rId7" Type="http://schemas.openxmlformats.org/officeDocument/2006/relationships/image" Target="../media/image43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42.png"/><Relationship Id="rId4" Type="http://schemas.openxmlformats.org/officeDocument/2006/relationships/slide" Target="slide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33.jpe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42.png"/><Relationship Id="rId4" Type="http://schemas.openxmlformats.org/officeDocument/2006/relationships/slide" Target="slide3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13" Type="http://schemas.openxmlformats.org/officeDocument/2006/relationships/slide" Target="slide42.xml"/><Relationship Id="rId3" Type="http://schemas.openxmlformats.org/officeDocument/2006/relationships/slide" Target="slide31.xml"/><Relationship Id="rId7" Type="http://schemas.openxmlformats.org/officeDocument/2006/relationships/slide" Target="slide43.xml"/><Relationship Id="rId12" Type="http://schemas.openxmlformats.org/officeDocument/2006/relationships/slide" Target="slide46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7.xml"/><Relationship Id="rId11" Type="http://schemas.openxmlformats.org/officeDocument/2006/relationships/slide" Target="slide40.xml"/><Relationship Id="rId5" Type="http://schemas.openxmlformats.org/officeDocument/2006/relationships/slide" Target="slide41.xml"/><Relationship Id="rId10" Type="http://schemas.openxmlformats.org/officeDocument/2006/relationships/slide" Target="slide49.xml"/><Relationship Id="rId4" Type="http://schemas.openxmlformats.org/officeDocument/2006/relationships/slide" Target="slide44.xml"/><Relationship Id="rId9" Type="http://schemas.openxmlformats.org/officeDocument/2006/relationships/slide" Target="slide48.xml"/><Relationship Id="rId14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18.png"/><Relationship Id="rId4" Type="http://schemas.openxmlformats.org/officeDocument/2006/relationships/slide" Target="slide3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3.wdp"/><Relationship Id="rId7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slide" Target="slide66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8.png"/><Relationship Id="rId4" Type="http://schemas.openxmlformats.org/officeDocument/2006/relationships/slide" Target="slide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microsoft.com/office/2007/relationships/hdphoto" Target="../media/hdphoto8.wdp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18.png"/><Relationship Id="rId4" Type="http://schemas.openxmlformats.org/officeDocument/2006/relationships/slide" Target="slide3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18.png"/><Relationship Id="rId4" Type="http://schemas.openxmlformats.org/officeDocument/2006/relationships/slide" Target="slide3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18.png"/><Relationship Id="rId4" Type="http://schemas.openxmlformats.org/officeDocument/2006/relationships/slide" Target="slide3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microsoft.com/office/2007/relationships/hdphoto" Target="../media/hdphoto4.wdp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8.png"/><Relationship Id="rId4" Type="http://schemas.openxmlformats.org/officeDocument/2006/relationships/slide" Target="slide3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microsoft.com/office/2007/relationships/hdphoto" Target="../media/hdphoto9.wdp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18.png"/><Relationship Id="rId4" Type="http://schemas.openxmlformats.org/officeDocument/2006/relationships/slide" Target="slide3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18.png"/><Relationship Id="rId4" Type="http://schemas.openxmlformats.org/officeDocument/2006/relationships/slide" Target="slide3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18.png"/><Relationship Id="rId4" Type="http://schemas.openxmlformats.org/officeDocument/2006/relationships/slide" Target="slide3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18.png"/><Relationship Id="rId4" Type="http://schemas.openxmlformats.org/officeDocument/2006/relationships/slide" Target="slide3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18.png"/><Relationship Id="rId4" Type="http://schemas.openxmlformats.org/officeDocument/2006/relationships/slide" Target="slide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13" Type="http://schemas.openxmlformats.org/officeDocument/2006/relationships/slide" Target="slide63.xml"/><Relationship Id="rId3" Type="http://schemas.openxmlformats.org/officeDocument/2006/relationships/slide" Target="slide57.xml"/><Relationship Id="rId7" Type="http://schemas.openxmlformats.org/officeDocument/2006/relationships/slide" Target="slide56.xml"/><Relationship Id="rId12" Type="http://schemas.openxmlformats.org/officeDocument/2006/relationships/slide" Target="slide55.xml"/><Relationship Id="rId17" Type="http://schemas.openxmlformats.org/officeDocument/2006/relationships/slide" Target="slide1.xml"/><Relationship Id="rId2" Type="http://schemas.openxmlformats.org/officeDocument/2006/relationships/slide" Target="slide53.xml"/><Relationship Id="rId16" Type="http://schemas.openxmlformats.org/officeDocument/2006/relationships/slide" Target="slide6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0.xml"/><Relationship Id="rId11" Type="http://schemas.openxmlformats.org/officeDocument/2006/relationships/slide" Target="slide54.xml"/><Relationship Id="rId5" Type="http://schemas.openxmlformats.org/officeDocument/2006/relationships/slide" Target="slide61.xml"/><Relationship Id="rId15" Type="http://schemas.openxmlformats.org/officeDocument/2006/relationships/slide" Target="slide62.xml"/><Relationship Id="rId10" Type="http://schemas.openxmlformats.org/officeDocument/2006/relationships/slide" Target="slide52.xml"/><Relationship Id="rId4" Type="http://schemas.openxmlformats.org/officeDocument/2006/relationships/slide" Target="slide65.xml"/><Relationship Id="rId9" Type="http://schemas.openxmlformats.org/officeDocument/2006/relationships/slide" Target="slide59.xml"/><Relationship Id="rId14" Type="http://schemas.openxmlformats.org/officeDocument/2006/relationships/slide" Target="slide5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11.png"/><Relationship Id="rId4" Type="http://schemas.openxmlformats.org/officeDocument/2006/relationships/slide" Target="slide6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0.xml"/><Relationship Id="rId4" Type="http://schemas.openxmlformats.org/officeDocument/2006/relationships/image" Target="../media/image1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&#1050;&#1072;&#1083;&#1100;&#1082;&#1091;&#1083;&#1103;&#1090;&#1086;&#1088;%20&#1077;&#1076;&#1080;&#1085;&#1080;&#1094;%20&#1080;&#1079;&#1084;&#1077;&#1088;&#1077;&#1085;&#1080;&#1103;.xlsx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66.xml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15.png"/><Relationship Id="rId4" Type="http://schemas.microsoft.com/office/2007/relationships/hdphoto" Target="../media/hdphoto5.wdp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slide" Target="slide6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slide" Target="slide5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slide" Target="slide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xmlns="" id="{E0DECE85-DEEE-389C-73A9-3358F90664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000" b="94667" l="10000" r="90000">
                        <a14:foregroundMark x1="45556" y1="7444" x2="57444" y2="8444"/>
                        <a14:foregroundMark x1="57444" y1="8444" x2="47222" y2="5222"/>
                        <a14:foregroundMark x1="47222" y1="5222" x2="31444" y2="9222"/>
                        <a14:foregroundMark x1="31444" y1="9222" x2="39111" y2="10556"/>
                        <a14:foregroundMark x1="39111" y1="10556" x2="52111" y2="9556"/>
                        <a14:foregroundMark x1="52111" y1="9556" x2="61111" y2="12111"/>
                        <a14:foregroundMark x1="61111" y1="12111" x2="52778" y2="3000"/>
                        <a14:foregroundMark x1="52778" y1="3000" x2="47708" y2="2346"/>
                        <a14:foregroundMark x1="44250" y1="3372" x2="41556" y2="5444"/>
                        <a14:foregroundMark x1="43111" y1="89333" x2="47667" y2="94667"/>
                        <a14:foregroundMark x1="47667" y1="94667" x2="55222" y2="89111"/>
                        <a14:backgroundMark x1="46111" y1="1778" x2="46111" y2="1778"/>
                        <a14:backgroundMark x1="47000" y1="1667" x2="48222" y2="1444"/>
                        <a14:backgroundMark x1="45778" y1="1778" x2="42778" y2="1778"/>
                        <a14:backgroundMark x1="46111" y1="2000" x2="46778" y2="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12382" y="1059872"/>
            <a:ext cx="367146" cy="367146"/>
          </a:xfrm>
          <a:prstGeom prst="rect">
            <a:avLst/>
          </a:prstGeom>
        </p:spPr>
      </p:pic>
      <p:pic>
        <p:nvPicPr>
          <p:cNvPr id="5" name="Рисунок 4">
            <a:hlinkClick r:id="rId6" action="ppaction://hlinksldjump"/>
            <a:extLst>
              <a:ext uri="{FF2B5EF4-FFF2-40B4-BE49-F238E27FC236}">
                <a16:creationId xmlns:a16="http://schemas.microsoft.com/office/drawing/2014/main" xmlns="" id="{FCE81631-2B31-4FF0-3BB8-3A571C7276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000" b="94667" l="10000" r="90000">
                        <a14:foregroundMark x1="45556" y1="7444" x2="57444" y2="8444"/>
                        <a14:foregroundMark x1="57444" y1="8444" x2="47222" y2="5222"/>
                        <a14:foregroundMark x1="47222" y1="5222" x2="31444" y2="9222"/>
                        <a14:foregroundMark x1="31444" y1="9222" x2="39111" y2="10556"/>
                        <a14:foregroundMark x1="39111" y1="10556" x2="52111" y2="9556"/>
                        <a14:foregroundMark x1="52111" y1="9556" x2="61111" y2="12111"/>
                        <a14:foregroundMark x1="61111" y1="12111" x2="52778" y2="3000"/>
                        <a14:foregroundMark x1="52778" y1="3000" x2="47708" y2="2346"/>
                        <a14:foregroundMark x1="44250" y1="3372" x2="41556" y2="5444"/>
                        <a14:foregroundMark x1="43111" y1="89333" x2="47667" y2="94667"/>
                        <a14:foregroundMark x1="47667" y1="94667" x2="55222" y2="89111"/>
                        <a14:backgroundMark x1="46111" y1="1778" x2="46111" y2="1778"/>
                        <a14:backgroundMark x1="47000" y1="1667" x2="48222" y2="1444"/>
                        <a14:backgroundMark x1="45778" y1="1778" x2="42778" y2="1778"/>
                        <a14:backgroundMark x1="46111" y1="2000" x2="46778" y2="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79786" y="2573481"/>
            <a:ext cx="367146" cy="367146"/>
          </a:xfrm>
          <a:prstGeom prst="rect">
            <a:avLst/>
          </a:prstGeom>
        </p:spPr>
      </p:pic>
      <p:pic>
        <p:nvPicPr>
          <p:cNvPr id="6" name="Рисунок 5">
            <a:hlinkClick r:id="rId7" action="ppaction://hlinksldjump"/>
            <a:extLst>
              <a:ext uri="{FF2B5EF4-FFF2-40B4-BE49-F238E27FC236}">
                <a16:creationId xmlns:a16="http://schemas.microsoft.com/office/drawing/2014/main" xmlns="" id="{B68BADFF-8C26-10B0-D3F7-4205B16923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000" b="94667" l="10000" r="90000">
                        <a14:foregroundMark x1="45556" y1="7444" x2="57444" y2="8444"/>
                        <a14:foregroundMark x1="57444" y1="8444" x2="47222" y2="5222"/>
                        <a14:foregroundMark x1="47222" y1="5222" x2="31444" y2="9222"/>
                        <a14:foregroundMark x1="31444" y1="9222" x2="39111" y2="10556"/>
                        <a14:foregroundMark x1="39111" y1="10556" x2="52111" y2="9556"/>
                        <a14:foregroundMark x1="52111" y1="9556" x2="61111" y2="12111"/>
                        <a14:foregroundMark x1="61111" y1="12111" x2="52778" y2="3000"/>
                        <a14:foregroundMark x1="52778" y1="3000" x2="47708" y2="2346"/>
                        <a14:foregroundMark x1="44250" y1="3372" x2="41556" y2="5444"/>
                        <a14:foregroundMark x1="43111" y1="89333" x2="47667" y2="94667"/>
                        <a14:foregroundMark x1="47667" y1="94667" x2="55222" y2="89111"/>
                        <a14:backgroundMark x1="46111" y1="1778" x2="46111" y2="1778"/>
                        <a14:backgroundMark x1="47000" y1="1667" x2="48222" y2="1444"/>
                        <a14:backgroundMark x1="45778" y1="1778" x2="42778" y2="1778"/>
                        <a14:backgroundMark x1="46111" y1="2000" x2="46778" y2="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0128" y="3162300"/>
            <a:ext cx="367146" cy="367146"/>
          </a:xfrm>
          <a:prstGeom prst="rect">
            <a:avLst/>
          </a:prstGeom>
        </p:spPr>
      </p:pic>
      <p:pic>
        <p:nvPicPr>
          <p:cNvPr id="7" name="Рисунок 6">
            <a:hlinkClick r:id="rId8" action="ppaction://hlinksldjump"/>
            <a:extLst>
              <a:ext uri="{FF2B5EF4-FFF2-40B4-BE49-F238E27FC236}">
                <a16:creationId xmlns:a16="http://schemas.microsoft.com/office/drawing/2014/main" xmlns="" id="{771CAEFD-EBE4-DA64-7792-DCEA68BA76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000" b="94667" l="10000" r="90000">
                        <a14:foregroundMark x1="45556" y1="7444" x2="57444" y2="8444"/>
                        <a14:foregroundMark x1="57444" y1="8444" x2="47222" y2="5222"/>
                        <a14:foregroundMark x1="47222" y1="5222" x2="31444" y2="9222"/>
                        <a14:foregroundMark x1="31444" y1="9222" x2="39111" y2="10556"/>
                        <a14:foregroundMark x1="39111" y1="10556" x2="52111" y2="9556"/>
                        <a14:foregroundMark x1="52111" y1="9556" x2="61111" y2="12111"/>
                        <a14:foregroundMark x1="61111" y1="12111" x2="52778" y2="3000"/>
                        <a14:foregroundMark x1="52778" y1="3000" x2="47708" y2="2346"/>
                        <a14:foregroundMark x1="44250" y1="3372" x2="41556" y2="5444"/>
                        <a14:foregroundMark x1="43111" y1="89333" x2="47667" y2="94667"/>
                        <a14:foregroundMark x1="47667" y1="94667" x2="55222" y2="89111"/>
                        <a14:backgroundMark x1="46111" y1="1778" x2="46111" y2="1778"/>
                        <a14:backgroundMark x1="47000" y1="1667" x2="48222" y2="1444"/>
                        <a14:backgroundMark x1="45778" y1="1778" x2="42778" y2="1778"/>
                        <a14:backgroundMark x1="46111" y1="2000" x2="46778" y2="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81109" y="3245427"/>
            <a:ext cx="367146" cy="367146"/>
          </a:xfrm>
          <a:prstGeom prst="rect">
            <a:avLst/>
          </a:prstGeom>
        </p:spPr>
      </p:pic>
      <p:pic>
        <p:nvPicPr>
          <p:cNvPr id="8" name="Рисунок 7">
            <a:hlinkClick r:id="rId9" action="ppaction://hlinksldjump"/>
            <a:extLst>
              <a:ext uri="{FF2B5EF4-FFF2-40B4-BE49-F238E27FC236}">
                <a16:creationId xmlns:a16="http://schemas.microsoft.com/office/drawing/2014/main" xmlns="" id="{2B3FE561-66C6-08B8-58A2-48E8A8E374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000" b="94667" l="10000" r="90000">
                        <a14:foregroundMark x1="45556" y1="7444" x2="57444" y2="8444"/>
                        <a14:foregroundMark x1="57444" y1="8444" x2="47222" y2="5222"/>
                        <a14:foregroundMark x1="47222" y1="5222" x2="31444" y2="9222"/>
                        <a14:foregroundMark x1="31444" y1="9222" x2="39111" y2="10556"/>
                        <a14:foregroundMark x1="39111" y1="10556" x2="52111" y2="9556"/>
                        <a14:foregroundMark x1="52111" y1="9556" x2="61111" y2="12111"/>
                        <a14:foregroundMark x1="61111" y1="12111" x2="52778" y2="3000"/>
                        <a14:foregroundMark x1="52778" y1="3000" x2="47708" y2="2346"/>
                        <a14:foregroundMark x1="44250" y1="3372" x2="41556" y2="5444"/>
                        <a14:foregroundMark x1="43111" y1="89333" x2="47667" y2="94667"/>
                        <a14:foregroundMark x1="47667" y1="94667" x2="55222" y2="89111"/>
                        <a14:backgroundMark x1="46111" y1="1778" x2="46111" y2="1778"/>
                        <a14:backgroundMark x1="47000" y1="1667" x2="48222" y2="1444"/>
                        <a14:backgroundMark x1="45778" y1="1778" x2="42778" y2="1778"/>
                        <a14:backgroundMark x1="46111" y1="2000" x2="46778" y2="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45437" y="2750127"/>
            <a:ext cx="367146" cy="367146"/>
          </a:xfrm>
          <a:prstGeom prst="rect">
            <a:avLst/>
          </a:prstGeom>
        </p:spPr>
      </p:pic>
      <p:pic>
        <p:nvPicPr>
          <p:cNvPr id="9" name="Рисунок 8">
            <a:hlinkClick r:id="rId10" action="ppaction://hlinksldjump"/>
            <a:extLst>
              <a:ext uri="{FF2B5EF4-FFF2-40B4-BE49-F238E27FC236}">
                <a16:creationId xmlns:a16="http://schemas.microsoft.com/office/drawing/2014/main" xmlns="" id="{2021EBA4-FDFF-5783-CD17-EC46558663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000" b="94667" l="10000" r="90000">
                        <a14:foregroundMark x1="45556" y1="7444" x2="57444" y2="8444"/>
                        <a14:foregroundMark x1="57444" y1="8444" x2="47222" y2="5222"/>
                        <a14:foregroundMark x1="47222" y1="5222" x2="31444" y2="9222"/>
                        <a14:foregroundMark x1="31444" y1="9222" x2="39111" y2="10556"/>
                        <a14:foregroundMark x1="39111" y1="10556" x2="52111" y2="9556"/>
                        <a14:foregroundMark x1="52111" y1="9556" x2="61111" y2="12111"/>
                        <a14:foregroundMark x1="61111" y1="12111" x2="52778" y2="3000"/>
                        <a14:foregroundMark x1="52778" y1="3000" x2="47708" y2="2346"/>
                        <a14:foregroundMark x1="44250" y1="3372" x2="41556" y2="5444"/>
                        <a14:foregroundMark x1="43111" y1="89333" x2="47667" y2="94667"/>
                        <a14:foregroundMark x1="47667" y1="94667" x2="55222" y2="89111"/>
                        <a14:backgroundMark x1="46111" y1="1778" x2="46111" y2="1778"/>
                        <a14:backgroundMark x1="47000" y1="1667" x2="48222" y2="1444"/>
                        <a14:backgroundMark x1="45778" y1="1778" x2="42778" y2="1778"/>
                        <a14:backgroundMark x1="46111" y1="2000" x2="46778" y2="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3328" y="1863436"/>
            <a:ext cx="367146" cy="367146"/>
          </a:xfrm>
          <a:prstGeom prst="rect">
            <a:avLst/>
          </a:prstGeom>
        </p:spPr>
      </p:pic>
      <p:sp>
        <p:nvSpPr>
          <p:cNvPr id="10" name="Облачко с текстом: прямоугольное со скругленными углами 9">
            <a:extLst>
              <a:ext uri="{FF2B5EF4-FFF2-40B4-BE49-F238E27FC236}">
                <a16:creationId xmlns:a16="http://schemas.microsoft.com/office/drawing/2014/main" xmlns="" id="{7CB20373-BEF2-0EB6-C0C0-7E21E4541FEB}"/>
              </a:ext>
            </a:extLst>
          </p:cNvPr>
          <p:cNvSpPr/>
          <p:nvPr/>
        </p:nvSpPr>
        <p:spPr>
          <a:xfrm>
            <a:off x="166255" y="3782291"/>
            <a:ext cx="2119745" cy="2729345"/>
          </a:xfrm>
          <a:prstGeom prst="wedgeRoundRectCallout">
            <a:avLst>
              <a:gd name="adj1" fmla="val -36962"/>
              <a:gd name="adj2" fmla="val 62002"/>
              <a:gd name="adj3" fmla="val 16667"/>
            </a:avLst>
          </a:prstGeom>
          <a:solidFill>
            <a:schemeClr val="bg1">
              <a:lumMod val="9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EB1199E9-056B-482C-7E57-B3C2398A68DF}"/>
              </a:ext>
            </a:extLst>
          </p:cNvPr>
          <p:cNvSpPr/>
          <p:nvPr/>
        </p:nvSpPr>
        <p:spPr>
          <a:xfrm>
            <a:off x="374072" y="4156363"/>
            <a:ext cx="166254" cy="152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2CA9E3A0-72D9-FB08-FEE7-1B8396E50D8D}"/>
              </a:ext>
            </a:extLst>
          </p:cNvPr>
          <p:cNvSpPr/>
          <p:nvPr/>
        </p:nvSpPr>
        <p:spPr>
          <a:xfrm>
            <a:off x="374072" y="4461162"/>
            <a:ext cx="166254" cy="152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971652A-33E9-C33E-323B-EE1643FE0464}"/>
              </a:ext>
            </a:extLst>
          </p:cNvPr>
          <p:cNvSpPr/>
          <p:nvPr/>
        </p:nvSpPr>
        <p:spPr>
          <a:xfrm>
            <a:off x="374072" y="4765961"/>
            <a:ext cx="166254" cy="1524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5526B1E5-D454-FC71-C3E5-62EF87FC1731}"/>
              </a:ext>
            </a:extLst>
          </p:cNvPr>
          <p:cNvSpPr/>
          <p:nvPr/>
        </p:nvSpPr>
        <p:spPr>
          <a:xfrm>
            <a:off x="374070" y="5049982"/>
            <a:ext cx="166254" cy="152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C9BB68B8-2E96-0826-01C4-89756AD3C60F}"/>
              </a:ext>
            </a:extLst>
          </p:cNvPr>
          <p:cNvSpPr/>
          <p:nvPr/>
        </p:nvSpPr>
        <p:spPr>
          <a:xfrm>
            <a:off x="374070" y="5333999"/>
            <a:ext cx="166254" cy="152400"/>
          </a:xfrm>
          <a:prstGeom prst="rect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57C39622-C920-0959-46EB-FE173A4BC034}"/>
              </a:ext>
            </a:extLst>
          </p:cNvPr>
          <p:cNvSpPr/>
          <p:nvPr/>
        </p:nvSpPr>
        <p:spPr>
          <a:xfrm>
            <a:off x="374070" y="5618016"/>
            <a:ext cx="166254" cy="1524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F30F87A-9DA3-76CF-B665-30AF8E54FD7E}"/>
              </a:ext>
            </a:extLst>
          </p:cNvPr>
          <p:cNvSpPr txBox="1"/>
          <p:nvPr/>
        </p:nvSpPr>
        <p:spPr>
          <a:xfrm>
            <a:off x="526469" y="4087574"/>
            <a:ext cx="249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Россия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5381B38-FDA9-4B7F-E254-07E7D3593C96}"/>
              </a:ext>
            </a:extLst>
          </p:cNvPr>
          <p:cNvSpPr txBox="1"/>
          <p:nvPr/>
        </p:nvSpPr>
        <p:spPr>
          <a:xfrm>
            <a:off x="540324" y="4379004"/>
            <a:ext cx="1690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Индия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AD20B1A-3A36-A120-B8C4-D1C6D411C5BE}"/>
              </a:ext>
            </a:extLst>
          </p:cNvPr>
          <p:cNvSpPr txBox="1"/>
          <p:nvPr/>
        </p:nvSpPr>
        <p:spPr>
          <a:xfrm>
            <a:off x="554179" y="4672923"/>
            <a:ext cx="1690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Египет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03F2D1F1-0BC0-CF83-8CDA-61D0A64A48AC}"/>
              </a:ext>
            </a:extLst>
          </p:cNvPr>
          <p:cNvSpPr txBox="1"/>
          <p:nvPr/>
        </p:nvSpPr>
        <p:spPr>
          <a:xfrm>
            <a:off x="526469" y="4980700"/>
            <a:ext cx="1468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Греция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05180E59-8C86-CE0F-FC60-71926722DA11}"/>
              </a:ext>
            </a:extLst>
          </p:cNvPr>
          <p:cNvSpPr txBox="1"/>
          <p:nvPr/>
        </p:nvSpPr>
        <p:spPr>
          <a:xfrm>
            <a:off x="554179" y="5257799"/>
            <a:ext cx="1690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Япония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666D8AE5-AF53-64B0-4CC8-1F3AAA441C3A}"/>
              </a:ext>
            </a:extLst>
          </p:cNvPr>
          <p:cNvSpPr txBox="1"/>
          <p:nvPr/>
        </p:nvSpPr>
        <p:spPr>
          <a:xfrm>
            <a:off x="540324" y="5534898"/>
            <a:ext cx="1579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Великобритания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946100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4C75B4B-80F2-EB63-BF76-590BDF3E8CD5}"/>
              </a:ext>
            </a:extLst>
          </p:cNvPr>
          <p:cNvSpPr txBox="1"/>
          <p:nvPr/>
        </p:nvSpPr>
        <p:spPr>
          <a:xfrm>
            <a:off x="5181599" y="443345"/>
            <a:ext cx="6871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Простая сажень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34DD9F4-C9BF-4303-E60F-915D63C593F7}"/>
              </a:ext>
            </a:extLst>
          </p:cNvPr>
          <p:cNvSpPr txBox="1"/>
          <p:nvPr/>
        </p:nvSpPr>
        <p:spPr>
          <a:xfrm>
            <a:off x="5181599" y="1717963"/>
            <a:ext cx="56526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Расстояние между большими пальцами вытянутых в противоположные стороны рук человека.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1 простая сажень = 152,8 см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8A9E407-3E6A-C148-D731-48E97542287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5361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D7A08B7-85C7-71A1-1A21-323686987B2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498A5E6-B963-B9FE-06F2-829E07F98D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70363" t="18121" r="9819" b="54484"/>
          <a:stretch/>
        </p:blipFill>
        <p:spPr>
          <a:xfrm>
            <a:off x="437983" y="1403819"/>
            <a:ext cx="3906981" cy="4050361"/>
          </a:xfrm>
          <a:prstGeom prst="rect">
            <a:avLst/>
          </a:prstGeom>
        </p:spPr>
      </p:pic>
      <p:pic>
        <p:nvPicPr>
          <p:cNvPr id="7" name="Рисунок 6">
            <a:hlinkClick r:id="rId5" action="ppaction://hlinksldjump"/>
            <a:extLst>
              <a:ext uri="{FF2B5EF4-FFF2-40B4-BE49-F238E27FC236}">
                <a16:creationId xmlns:a16="http://schemas.microsoft.com/office/drawing/2014/main" xmlns="" id="{FEBE74E1-BD8C-67CD-A6A4-10F28EBCBED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81770" y="6138093"/>
            <a:ext cx="1859441" cy="566977"/>
          </a:xfrm>
          <a:prstGeom prst="rect">
            <a:avLst/>
          </a:prstGeom>
        </p:spPr>
      </p:pic>
      <p:pic>
        <p:nvPicPr>
          <p:cNvPr id="8" name="Рисунок 7">
            <a:hlinkClick r:id="rId7" action="ppaction://hlinksldjump"/>
            <a:extLst>
              <a:ext uri="{FF2B5EF4-FFF2-40B4-BE49-F238E27FC236}">
                <a16:creationId xmlns:a16="http://schemas.microsoft.com/office/drawing/2014/main" xmlns="" id="{521A96CE-7FD4-E70A-4DC0-837E70E0C9AA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746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F53A4EC-66F9-26AA-B178-08F70449A434}"/>
              </a:ext>
            </a:extLst>
          </p:cNvPr>
          <p:cNvSpPr txBox="1"/>
          <p:nvPr/>
        </p:nvSpPr>
        <p:spPr>
          <a:xfrm>
            <a:off x="5694218" y="457199"/>
            <a:ext cx="5472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Маховая сажень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9136EF9-0567-F7E9-A98F-5900A076727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2144934-07D7-43FC-D389-B25223BFD6CF}"/>
              </a:ext>
            </a:extLst>
          </p:cNvPr>
          <p:cNvSpPr txBox="1"/>
          <p:nvPr/>
        </p:nvSpPr>
        <p:spPr>
          <a:xfrm>
            <a:off x="5694218" y="1607128"/>
            <a:ext cx="5029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Расстояние между концами средних пальцев раскинутых в стороны рук человека среднего роста.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маховая сажень =  176 см</a:t>
            </a:r>
          </a:p>
        </p:txBody>
      </p:sp>
      <p:pic>
        <p:nvPicPr>
          <p:cNvPr id="5" name="Рисунок 4">
            <a:hlinkClick r:id="rId3" action="ppaction://hlinksldjump"/>
            <a:extLst>
              <a:ext uri="{FF2B5EF4-FFF2-40B4-BE49-F238E27FC236}">
                <a16:creationId xmlns:a16="http://schemas.microsoft.com/office/drawing/2014/main" xmlns="" id="{5D0C0E1A-FD05-41B5-E730-1269DC710F7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81770" y="6138093"/>
            <a:ext cx="1859441" cy="566977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  <a:extLst>
              <a:ext uri="{FF2B5EF4-FFF2-40B4-BE49-F238E27FC236}">
                <a16:creationId xmlns:a16="http://schemas.microsoft.com/office/drawing/2014/main" xmlns="" id="{49582207-B37C-333C-A1AC-AB3856E051E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E90313E-7478-332B-2B19-3CFBDE43C05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l="58776" t="46263" r="2335" b="6667"/>
          <a:stretch/>
        </p:blipFill>
        <p:spPr>
          <a:xfrm>
            <a:off x="176486" y="1717965"/>
            <a:ext cx="4375567" cy="396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0313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AC41618-1092-8067-5470-85FA2F418CE5}"/>
              </a:ext>
            </a:extLst>
          </p:cNvPr>
          <p:cNvSpPr txBox="1"/>
          <p:nvPr/>
        </p:nvSpPr>
        <p:spPr>
          <a:xfrm>
            <a:off x="6788727" y="277092"/>
            <a:ext cx="3768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Косая сажень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E56FDE2-3B04-4FF2-5650-DE83F4063BD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E972D2D-9A79-0537-AB43-481501BED562}"/>
              </a:ext>
            </a:extLst>
          </p:cNvPr>
          <p:cNvSpPr txBox="1"/>
          <p:nvPr/>
        </p:nvSpPr>
        <p:spPr>
          <a:xfrm>
            <a:off x="5444837" y="1371600"/>
            <a:ext cx="59574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Самая длинная: расстояние от пальцев правой (левой) ноги стоящего человека до конца пальцев вытянутой по диагонали левой (правой) руки.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косая сажень = 248 см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B4C3B47-D9BF-3068-11E9-38C2D15842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5432" t="7257"/>
          <a:stretch/>
        </p:blipFill>
        <p:spPr>
          <a:xfrm>
            <a:off x="328118" y="1205345"/>
            <a:ext cx="4126716" cy="4504014"/>
          </a:xfrm>
          <a:prstGeom prst="rect">
            <a:avLst/>
          </a:prstGeom>
        </p:spPr>
      </p:pic>
      <p:pic>
        <p:nvPicPr>
          <p:cNvPr id="7" name="Рисунок 6">
            <a:hlinkClick r:id="rId4" action="ppaction://hlinksldjump"/>
            <a:extLst>
              <a:ext uri="{FF2B5EF4-FFF2-40B4-BE49-F238E27FC236}">
                <a16:creationId xmlns:a16="http://schemas.microsoft.com/office/drawing/2014/main" xmlns="" id="{4E09A443-B695-9FC9-E801-E0A1D9E8E45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1770" y="6138093"/>
            <a:ext cx="1859441" cy="566977"/>
          </a:xfrm>
          <a:prstGeom prst="rect">
            <a:avLst/>
          </a:prstGeom>
        </p:spPr>
      </p:pic>
      <p:pic>
        <p:nvPicPr>
          <p:cNvPr id="8" name="Рисунок 7">
            <a:hlinkClick r:id="rId6" action="ppaction://hlinksldjump"/>
            <a:extLst>
              <a:ext uri="{FF2B5EF4-FFF2-40B4-BE49-F238E27FC236}">
                <a16:creationId xmlns:a16="http://schemas.microsoft.com/office/drawing/2014/main" xmlns="" id="{642DC061-AECB-2021-C3F7-0D5EA1BD3CF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1092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AB76AA9-2284-8A1F-D66E-EDC46BB56087}"/>
              </a:ext>
            </a:extLst>
          </p:cNvPr>
          <p:cNvSpPr txBox="1"/>
          <p:nvPr/>
        </p:nvSpPr>
        <p:spPr>
          <a:xfrm>
            <a:off x="6802582" y="443345"/>
            <a:ext cx="3685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Ладонь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3496E1A-CB8D-D30D-9B3D-B33A9B186476}"/>
              </a:ext>
            </a:extLst>
          </p:cNvPr>
          <p:cNvSpPr txBox="1"/>
          <p:nvPr/>
        </p:nvSpPr>
        <p:spPr>
          <a:xfrm>
            <a:off x="6560127" y="1579418"/>
            <a:ext cx="417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Равняется ширине кисти.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ладонь = 10 см – 15 см</a:t>
            </a:r>
          </a:p>
        </p:txBody>
      </p:sp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65EA403-3C57-0AD3-FEB0-C49C73B2ADC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1770" y="6138093"/>
            <a:ext cx="1859441" cy="566977"/>
          </a:xfrm>
          <a:prstGeom prst="rect">
            <a:avLst/>
          </a:prstGeom>
        </p:spPr>
      </p:pic>
      <p:pic>
        <p:nvPicPr>
          <p:cNvPr id="7" name="Рисунок 6">
            <a:hlinkClick r:id="rId4" action="ppaction://hlinksldjump"/>
            <a:extLst>
              <a:ext uri="{FF2B5EF4-FFF2-40B4-BE49-F238E27FC236}">
                <a16:creationId xmlns:a16="http://schemas.microsoft.com/office/drawing/2014/main" xmlns="" id="{C408F249-ADC7-707E-ADA9-EA4367EDC4F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96B4E944-CCF2-3398-4C6F-1DB6BB733D2A}"/>
              </a:ext>
            </a:extLst>
          </p:cNvPr>
          <p:cNvGrpSpPr/>
          <p:nvPr/>
        </p:nvGrpSpPr>
        <p:grpSpPr>
          <a:xfrm>
            <a:off x="0" y="0"/>
            <a:ext cx="4782953" cy="6858000"/>
            <a:chOff x="0" y="0"/>
            <a:chExt cx="4782953" cy="6858000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D5C11C77-DA7A-E337-CE20-38C12AEB41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xmlns="" id="{06A5CDB4-1C76-54C8-1777-C67A251BBF8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63241"/>
            <a:stretch/>
          </p:blipFill>
          <p:spPr bwMode="auto">
            <a:xfrm>
              <a:off x="1136072" y="714466"/>
              <a:ext cx="2872923" cy="5182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Прямая со стрелкой 7">
              <a:extLst>
                <a:ext uri="{FF2B5EF4-FFF2-40B4-BE49-F238E27FC236}">
                  <a16:creationId xmlns:a16="http://schemas.microsoft.com/office/drawing/2014/main" xmlns="" id="{F746C825-BB41-562E-22F6-D247F1B66E7D}"/>
                </a:ext>
              </a:extLst>
            </p:cNvPr>
            <p:cNvCxnSpPr>
              <a:cxnSpLocks/>
            </p:cNvCxnSpPr>
            <p:nvPr/>
          </p:nvCxnSpPr>
          <p:spPr>
            <a:xfrm>
              <a:off x="1400013" y="3805302"/>
              <a:ext cx="2350576" cy="0"/>
            </a:xfrm>
            <a:prstGeom prst="straightConnector1">
              <a:avLst/>
            </a:prstGeom>
            <a:ln w="2032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331165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D60686C-43B4-2E3F-7461-2AFCD359A6BD}"/>
              </a:ext>
            </a:extLst>
          </p:cNvPr>
          <p:cNvSpPr txBox="1"/>
          <p:nvPr/>
        </p:nvSpPr>
        <p:spPr>
          <a:xfrm>
            <a:off x="5611091" y="327998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Перст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8734D8-082C-B83C-5785-D02A8B7A9EB8}"/>
              </a:ext>
            </a:extLst>
          </p:cNvPr>
          <p:cNvSpPr txBox="1"/>
          <p:nvPr/>
        </p:nvSpPr>
        <p:spPr>
          <a:xfrm>
            <a:off x="6096000" y="1496291"/>
            <a:ext cx="43641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Равен ширине указательного пальца.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перст = 2 см</a:t>
            </a:r>
          </a:p>
        </p:txBody>
      </p:sp>
      <p:pic>
        <p:nvPicPr>
          <p:cNvPr id="5" name="Рисунок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385B761F-C114-028D-186D-ED3A84B71F6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1770" y="6138093"/>
            <a:ext cx="1859441" cy="566977"/>
          </a:xfrm>
          <a:prstGeom prst="rect">
            <a:avLst/>
          </a:prstGeom>
        </p:spPr>
      </p:pic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xmlns="" id="{DFD62FD4-A2F5-C8CD-6387-3F851FF55CF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9EB65C34-0AB0-D5E3-29C3-DF8782E0A5C5}"/>
              </a:ext>
            </a:extLst>
          </p:cNvPr>
          <p:cNvGrpSpPr/>
          <p:nvPr/>
        </p:nvGrpSpPr>
        <p:grpSpPr>
          <a:xfrm>
            <a:off x="0" y="0"/>
            <a:ext cx="4782953" cy="6858000"/>
            <a:chOff x="0" y="0"/>
            <a:chExt cx="4782953" cy="6858000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xmlns="" id="{F88BD9C2-243E-DF75-792D-D2B81F525E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xmlns="" id="{994D2DCE-7C37-EDCA-30C2-7A754B46A7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13" y="1487253"/>
              <a:ext cx="4650840" cy="4650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Прямая со стрелкой 9">
              <a:extLst>
                <a:ext uri="{FF2B5EF4-FFF2-40B4-BE49-F238E27FC236}">
                  <a16:creationId xmlns:a16="http://schemas.microsoft.com/office/drawing/2014/main" xmlns="" id="{43E4CD3F-FFD0-B99D-40AA-E6D2F7F583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09454" y="1070989"/>
              <a:ext cx="540327" cy="13854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>
              <a:extLst>
                <a:ext uri="{FF2B5EF4-FFF2-40B4-BE49-F238E27FC236}">
                  <a16:creationId xmlns:a16="http://schemas.microsoft.com/office/drawing/2014/main" xmlns="" id="{DBB1DABE-B864-A338-F01E-A1817D898B7A}"/>
                </a:ext>
              </a:extLst>
            </p:cNvPr>
            <p:cNvCxnSpPr>
              <a:cxnSpLocks/>
            </p:cNvCxnSpPr>
            <p:nvPr/>
          </p:nvCxnSpPr>
          <p:spPr>
            <a:xfrm>
              <a:off x="3602183" y="938537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>
              <a:extLst>
                <a:ext uri="{FF2B5EF4-FFF2-40B4-BE49-F238E27FC236}">
                  <a16:creationId xmlns:a16="http://schemas.microsoft.com/office/drawing/2014/main" xmlns="" id="{0ED7DC0B-CD90-D7A9-4939-617EE1BE1EA5}"/>
                </a:ext>
              </a:extLst>
            </p:cNvPr>
            <p:cNvCxnSpPr/>
            <p:nvPr/>
          </p:nvCxnSpPr>
          <p:spPr>
            <a:xfrm>
              <a:off x="2798619" y="938537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406448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03DC194-6419-06C7-370E-3A832B2B8EB9}"/>
              </a:ext>
            </a:extLst>
          </p:cNvPr>
          <p:cNvSpPr txBox="1"/>
          <p:nvPr/>
        </p:nvSpPr>
        <p:spPr>
          <a:xfrm>
            <a:off x="6096000" y="457200"/>
            <a:ext cx="4627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Шаг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40B55D0-0EBD-9BF3-731A-CD367654A98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3CC7F91-F801-AE0E-1C97-2FB49ACEDA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</a:blip>
          <a:stretch>
            <a:fillRect/>
          </a:stretch>
        </p:blipFill>
        <p:spPr>
          <a:xfrm>
            <a:off x="762001" y="457200"/>
            <a:ext cx="3422071" cy="5988624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xmlns="" id="{98046757-4423-A295-E448-F21CE4B1D0FF}"/>
              </a:ext>
            </a:extLst>
          </p:cNvPr>
          <p:cNvCxnSpPr>
            <a:cxnSpLocks/>
          </p:cNvCxnSpPr>
          <p:nvPr/>
        </p:nvCxnSpPr>
        <p:spPr>
          <a:xfrm>
            <a:off x="1875295" y="6022031"/>
            <a:ext cx="909469" cy="0"/>
          </a:xfrm>
          <a:prstGeom prst="straightConnector1">
            <a:avLst/>
          </a:prstGeom>
          <a:ln w="508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7F99615-02E7-5244-23C3-05E0D5C39DA5}"/>
              </a:ext>
            </a:extLst>
          </p:cNvPr>
          <p:cNvSpPr txBox="1"/>
          <p:nvPr/>
        </p:nvSpPr>
        <p:spPr>
          <a:xfrm>
            <a:off x="6095999" y="1731818"/>
            <a:ext cx="46274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Равняется расстоянию между стопами ног при движении.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шаг = 71 см</a:t>
            </a:r>
          </a:p>
        </p:txBody>
      </p:sp>
      <p:pic>
        <p:nvPicPr>
          <p:cNvPr id="15" name="Рисунок 14">
            <a:hlinkClick r:id="rId4" action="ppaction://hlinksldjump"/>
            <a:extLst>
              <a:ext uri="{FF2B5EF4-FFF2-40B4-BE49-F238E27FC236}">
                <a16:creationId xmlns:a16="http://schemas.microsoft.com/office/drawing/2014/main" xmlns="" id="{6E463A4F-ED6B-DB36-A3EF-81B6A7ED824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1770" y="6138093"/>
            <a:ext cx="1859441" cy="566977"/>
          </a:xfrm>
          <a:prstGeom prst="rect">
            <a:avLst/>
          </a:prstGeom>
        </p:spPr>
      </p:pic>
      <p:pic>
        <p:nvPicPr>
          <p:cNvPr id="16" name="Рисунок 15">
            <a:hlinkClick r:id="rId6" action="ppaction://hlinksldjump"/>
            <a:extLst>
              <a:ext uri="{FF2B5EF4-FFF2-40B4-BE49-F238E27FC236}">
                <a16:creationId xmlns:a16="http://schemas.microsoft.com/office/drawing/2014/main" xmlns="" id="{C77B3C73-4E0A-690D-0118-4595FC18996A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3653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9D94C92-C469-AF93-569B-2D269365DECC}"/>
              </a:ext>
            </a:extLst>
          </p:cNvPr>
          <p:cNvSpPr txBox="1"/>
          <p:nvPr/>
        </p:nvSpPr>
        <p:spPr>
          <a:xfrm>
            <a:off x="4419600" y="438834"/>
            <a:ext cx="3906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Верста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06C2DFE-48BD-404F-B39A-10877CEDB04A}"/>
              </a:ext>
            </a:extLst>
          </p:cNvPr>
          <p:cNvSpPr txBox="1"/>
          <p:nvPr/>
        </p:nvSpPr>
        <p:spPr>
          <a:xfrm>
            <a:off x="748145" y="1870364"/>
            <a:ext cx="40593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Коломенская верста</a:t>
            </a:r>
            <a:endParaRPr lang="ru-RU" sz="2400" dirty="0">
              <a:solidFill>
                <a:schemeClr val="bg1"/>
              </a:solidFill>
              <a:hlinkClick r:id="rId3" action="ppaction://hlinksldjump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  <a:hlinkClick r:id="rId3" action="ppaction://hlinksldjump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Межевая верста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hlinkClick r:id="rId4" action="ppaction://hlinksldjump"/>
            <a:extLst>
              <a:ext uri="{FF2B5EF4-FFF2-40B4-BE49-F238E27FC236}">
                <a16:creationId xmlns:a16="http://schemas.microsoft.com/office/drawing/2014/main" xmlns="" id="{C57AF9E4-B49E-EFD8-5D8B-AB37476F800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53915" y="6124239"/>
            <a:ext cx="1859441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7958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4778E74-4826-BAB1-51E8-DC297A90C677}"/>
              </a:ext>
            </a:extLst>
          </p:cNvPr>
          <p:cNvSpPr txBox="1"/>
          <p:nvPr/>
        </p:nvSpPr>
        <p:spPr>
          <a:xfrm>
            <a:off x="5659581" y="221672"/>
            <a:ext cx="5527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Межевая верста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667DFD2-8B3F-8E1A-7C51-B753733D096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5D6CD1B-D0ED-9B2F-7F18-FF2424E0DCCF}"/>
              </a:ext>
            </a:extLst>
          </p:cNvPr>
          <p:cNvSpPr txBox="1"/>
          <p:nvPr/>
        </p:nvSpPr>
        <p:spPr>
          <a:xfrm>
            <a:off x="5458691" y="1440873"/>
            <a:ext cx="59990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Верста в 1000 сажен, которую употребляли при межевании земельных участков, а в Сибири – для измерения расстояний между населенными пунктами.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межевая верста = 2,16 км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BB95D18-4D1F-8D08-58A4-D38735B655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54182" t="45758" r="5091" b="7389"/>
          <a:stretch/>
        </p:blipFill>
        <p:spPr>
          <a:xfrm>
            <a:off x="200891" y="1440873"/>
            <a:ext cx="4317306" cy="3725009"/>
          </a:xfrm>
          <a:prstGeom prst="rect">
            <a:avLst/>
          </a:prstGeom>
        </p:spPr>
      </p:pic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xmlns="" id="{0B07BA1E-D6E7-129D-093F-E2B70E3332F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1770" y="6138093"/>
            <a:ext cx="1859441" cy="566977"/>
          </a:xfrm>
          <a:prstGeom prst="rect">
            <a:avLst/>
          </a:prstGeom>
        </p:spPr>
      </p:pic>
      <p:pic>
        <p:nvPicPr>
          <p:cNvPr id="7" name="Рисунок 6">
            <a:hlinkClick r:id="rId6" action="ppaction://hlinksldjump"/>
            <a:extLst>
              <a:ext uri="{FF2B5EF4-FFF2-40B4-BE49-F238E27FC236}">
                <a16:creationId xmlns:a16="http://schemas.microsoft.com/office/drawing/2014/main" xmlns="" id="{C972B73A-1EFE-7984-E1A6-09AB4F36285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8891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C79E98C-74F2-22A8-0E8D-155985F52F1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64F107E-B30D-7B00-6F56-DEA0E09C489A}"/>
              </a:ext>
            </a:extLst>
          </p:cNvPr>
          <p:cNvSpPr txBox="1"/>
          <p:nvPr/>
        </p:nvSpPr>
        <p:spPr>
          <a:xfrm>
            <a:off x="6553200" y="263236"/>
            <a:ext cx="4225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Коломенская верста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9229377-9B58-56AE-5F48-81C7BE6DA539}"/>
              </a:ext>
            </a:extLst>
          </p:cNvPr>
          <p:cNvSpPr txBox="1"/>
          <p:nvPr/>
        </p:nvSpPr>
        <p:spPr>
          <a:xfrm>
            <a:off x="5825836" y="1073268"/>
            <a:ext cx="56803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Берет свое начало со времен царя Алексея Михайловича, который повелел расставить вдоль дороги от Калужской заставы Москвы до летнего дворца в селе Коломенском, столбы на расстоянии 700 саженей друг от друга. Высота каждого из них была равна примерно двум саженям.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коломенская верста =  1,067 км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44D48F8-8010-00DE-B2B2-AFCECB2226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</a:blip>
          <a:srcRect l="5091" t="34699" r="55455" b="4060"/>
          <a:stretch/>
        </p:blipFill>
        <p:spPr>
          <a:xfrm>
            <a:off x="204028" y="942975"/>
            <a:ext cx="4495798" cy="5233735"/>
          </a:xfrm>
          <a:prstGeom prst="rect">
            <a:avLst/>
          </a:prstGeom>
        </p:spPr>
      </p:pic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xmlns="" id="{6BDBBB1C-6752-222B-CF19-A85C8E61BBB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1770" y="6138093"/>
            <a:ext cx="1859441" cy="566977"/>
          </a:xfrm>
          <a:prstGeom prst="rect">
            <a:avLst/>
          </a:prstGeom>
        </p:spPr>
      </p:pic>
      <p:pic>
        <p:nvPicPr>
          <p:cNvPr id="7" name="Рисунок 6">
            <a:hlinkClick r:id="rId6" action="ppaction://hlinksldjump"/>
            <a:extLst>
              <a:ext uri="{FF2B5EF4-FFF2-40B4-BE49-F238E27FC236}">
                <a16:creationId xmlns:a16="http://schemas.microsoft.com/office/drawing/2014/main" xmlns="" id="{AAFDC992-9FA0-1671-D451-8DC7DB52F4D9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132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5E9FE518-F353-A03D-135B-D2BABFD8EA26}"/>
              </a:ext>
            </a:extLst>
          </p:cNvPr>
          <p:cNvGrpSpPr/>
          <p:nvPr/>
        </p:nvGrpSpPr>
        <p:grpSpPr>
          <a:xfrm>
            <a:off x="-1" y="0"/>
            <a:ext cx="4782954" cy="6858000"/>
            <a:chOff x="-1" y="0"/>
            <a:chExt cx="4782954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BC9F9B83-A61F-2030-9245-4F33D3292D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xmlns="" id="{2D8714FC-0C33-7ADD-926C-EA189B6CF25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biLevel thresh="75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333" r="50000" b="31717"/>
            <a:stretch/>
          </p:blipFill>
          <p:spPr bwMode="auto">
            <a:xfrm>
              <a:off x="-1" y="2036618"/>
              <a:ext cx="4782953" cy="25074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60A8757-5C01-3802-5D36-10D09CCC2CF7}"/>
              </a:ext>
            </a:extLst>
          </p:cNvPr>
          <p:cNvSpPr txBox="1"/>
          <p:nvPr/>
        </p:nvSpPr>
        <p:spPr>
          <a:xfrm>
            <a:off x="6788727" y="397270"/>
            <a:ext cx="3893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Локоть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FDC8B1C-4D11-2C55-02C2-F8C3DC4CB1D4}"/>
              </a:ext>
            </a:extLst>
          </p:cNvPr>
          <p:cNvSpPr txBox="1"/>
          <p:nvPr/>
        </p:nvSpPr>
        <p:spPr>
          <a:xfrm>
            <a:off x="5805055" y="1542549"/>
            <a:ext cx="5486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Равняется длине руки от пальцев до локтя по прямой.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локоть = 45 см</a:t>
            </a:r>
          </a:p>
        </p:txBody>
      </p:sp>
      <p:pic>
        <p:nvPicPr>
          <p:cNvPr id="5" name="Рисунок 4">
            <a:hlinkClick r:id="rId4" action="ppaction://hlinksldjump"/>
            <a:extLst>
              <a:ext uri="{FF2B5EF4-FFF2-40B4-BE49-F238E27FC236}">
                <a16:creationId xmlns:a16="http://schemas.microsoft.com/office/drawing/2014/main" xmlns="" id="{A45A1CC9-D189-593D-A9A4-1F42FC060FA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1770" y="6138093"/>
            <a:ext cx="1859441" cy="566977"/>
          </a:xfrm>
          <a:prstGeom prst="rect">
            <a:avLst/>
          </a:prstGeom>
        </p:spPr>
      </p:pic>
      <p:pic>
        <p:nvPicPr>
          <p:cNvPr id="6" name="Рисунок 5">
            <a:hlinkClick r:id="rId6" action="ppaction://hlinksldjump"/>
            <a:extLst>
              <a:ext uri="{FF2B5EF4-FFF2-40B4-BE49-F238E27FC236}">
                <a16:creationId xmlns:a16="http://schemas.microsoft.com/office/drawing/2014/main" xmlns="" id="{343DCE2A-CDF1-FA2A-AE41-715CCC0C063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894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FDB05B4-A10B-2347-E0B9-3BF3F4C6379B}"/>
              </a:ext>
            </a:extLst>
          </p:cNvPr>
          <p:cNvSpPr txBox="1"/>
          <p:nvPr/>
        </p:nvSpPr>
        <p:spPr>
          <a:xfrm>
            <a:off x="2673927" y="471053"/>
            <a:ext cx="7661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chemeClr val="bg1"/>
                </a:solidFill>
              </a:rPr>
              <a:t>Россия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FF1BED0-4D03-B7FB-F9E5-2257EA002EE4}"/>
              </a:ext>
            </a:extLst>
          </p:cNvPr>
          <p:cNvSpPr txBox="1"/>
          <p:nvPr/>
        </p:nvSpPr>
        <p:spPr>
          <a:xfrm>
            <a:off x="3290455" y="1371600"/>
            <a:ext cx="7876309" cy="4467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solidFill>
                  <a:schemeClr val="bg1"/>
                </a:solidFill>
              </a:rPr>
              <a:t>                      Единицы измерения длины:</a:t>
            </a:r>
          </a:p>
          <a:p>
            <a:pPr algn="just">
              <a:lnSpc>
                <a:spcPct val="150000"/>
              </a:lnSpc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Аршин</a:t>
            </a:r>
            <a:r>
              <a:rPr lang="ru-RU" sz="2400" dirty="0">
                <a:solidFill>
                  <a:srgbClr val="0563C1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 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Верста</a:t>
            </a:r>
            <a:r>
              <a:rPr lang="ru-RU" sz="2400" dirty="0">
                <a:solidFill>
                  <a:schemeClr val="bg1"/>
                </a:solidFill>
              </a:rPr>
              <a:t>                                  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Вершок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Ладонь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Локоть</a:t>
            </a:r>
            <a:endParaRPr lang="ru-RU" sz="2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15503F8-6295-3EFD-1488-3AECB44B405F}"/>
              </a:ext>
            </a:extLst>
          </p:cNvPr>
          <p:cNvSpPr txBox="1"/>
          <p:nvPr/>
        </p:nvSpPr>
        <p:spPr>
          <a:xfrm>
            <a:off x="7287491" y="2532068"/>
            <a:ext cx="6096000" cy="225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Перст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Пядь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Сажень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Шаг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Управляющая кнопка: возврат 7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xmlns="" id="{B5C28581-BB2A-EE7E-AE19-474DE60817A2}"/>
              </a:ext>
            </a:extLst>
          </p:cNvPr>
          <p:cNvSpPr/>
          <p:nvPr/>
        </p:nvSpPr>
        <p:spPr>
          <a:xfrm>
            <a:off x="10224655" y="5943600"/>
            <a:ext cx="1641763" cy="623455"/>
          </a:xfrm>
          <a:prstGeom prst="actionButtonReturn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014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452D6DD-1A9A-4A56-4D51-66D93DB3535D}"/>
              </a:ext>
            </a:extLst>
          </p:cNvPr>
          <p:cNvSpPr txBox="1"/>
          <p:nvPr/>
        </p:nvSpPr>
        <p:spPr>
          <a:xfrm>
            <a:off x="3865418" y="554182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chemeClr val="bg1"/>
                </a:solidFill>
              </a:rPr>
              <a:t>Египет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EAFA288-208A-8F47-D3CA-4DEECEBAA152}"/>
              </a:ext>
            </a:extLst>
          </p:cNvPr>
          <p:cNvSpPr txBox="1"/>
          <p:nvPr/>
        </p:nvSpPr>
        <p:spPr>
          <a:xfrm>
            <a:off x="2736272" y="1565564"/>
            <a:ext cx="67194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Единицы измерения длины:</a:t>
            </a:r>
          </a:p>
          <a:p>
            <a:pPr algn="ctr"/>
            <a:endParaRPr lang="ru-RU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Ладонь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Локоть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Палец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hlinkClick r:id="rId5" action="ppaction://hlinksldjump"/>
            <a:extLst>
              <a:ext uri="{FF2B5EF4-FFF2-40B4-BE49-F238E27FC236}">
                <a16:creationId xmlns:a16="http://schemas.microsoft.com/office/drawing/2014/main" xmlns="" id="{69657B27-4083-8F41-0C32-8CEEC439D4F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23129" y="5998435"/>
            <a:ext cx="1871634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601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600E450-C5F6-07F2-B817-6524214F2F1E}"/>
              </a:ext>
            </a:extLst>
          </p:cNvPr>
          <p:cNvSpPr txBox="1"/>
          <p:nvPr/>
        </p:nvSpPr>
        <p:spPr>
          <a:xfrm>
            <a:off x="6262255" y="292206"/>
            <a:ext cx="494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Палец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6AFB553-3337-CDE1-A5C9-C60AF4A06823}"/>
              </a:ext>
            </a:extLst>
          </p:cNvPr>
          <p:cNvSpPr txBox="1"/>
          <p:nvPr/>
        </p:nvSpPr>
        <p:spPr>
          <a:xfrm>
            <a:off x="6664037" y="1487253"/>
            <a:ext cx="45442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Равен ширине указательного пальца.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1 палец = 2 см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9CA085B8-8240-382E-B5B9-EE179F66CBB9}"/>
              </a:ext>
            </a:extLst>
          </p:cNvPr>
          <p:cNvGrpSpPr/>
          <p:nvPr/>
        </p:nvGrpSpPr>
        <p:grpSpPr>
          <a:xfrm>
            <a:off x="0" y="0"/>
            <a:ext cx="4782953" cy="6858000"/>
            <a:chOff x="0" y="0"/>
            <a:chExt cx="4782953" cy="6858000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xmlns="" id="{E2B7AAB5-6EC9-39CA-69BD-061EF9394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xmlns="" id="{D4610BDE-53FB-4761-9A53-FF13CDF53C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13" y="1487253"/>
              <a:ext cx="4650840" cy="4650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Прямая со стрелкой 6">
              <a:extLst>
                <a:ext uri="{FF2B5EF4-FFF2-40B4-BE49-F238E27FC236}">
                  <a16:creationId xmlns:a16="http://schemas.microsoft.com/office/drawing/2014/main" xmlns="" id="{3F9C6D46-FFD3-C478-E84E-E852CE8522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09454" y="1070989"/>
              <a:ext cx="540327" cy="13854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xmlns="" id="{6C0B2F8F-6201-2008-DCB1-9E533EEA1AFA}"/>
                </a:ext>
              </a:extLst>
            </p:cNvPr>
            <p:cNvCxnSpPr>
              <a:cxnSpLocks/>
            </p:cNvCxnSpPr>
            <p:nvPr/>
          </p:nvCxnSpPr>
          <p:spPr>
            <a:xfrm>
              <a:off x="3602183" y="938537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xmlns="" id="{38544D5E-8A47-E52C-FD7C-9FE732C45C44}"/>
                </a:ext>
              </a:extLst>
            </p:cNvPr>
            <p:cNvCxnSpPr/>
            <p:nvPr/>
          </p:nvCxnSpPr>
          <p:spPr>
            <a:xfrm>
              <a:off x="2798619" y="938537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Рисунок 9">
            <a:hlinkClick r:id="rId4" action="ppaction://hlinksldjump"/>
            <a:extLst>
              <a:ext uri="{FF2B5EF4-FFF2-40B4-BE49-F238E27FC236}">
                <a16:creationId xmlns:a16="http://schemas.microsoft.com/office/drawing/2014/main" xmlns="" id="{B08BEB3B-0EAF-02C0-9248-ECCF98B37C2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14" name="Управляющая кнопка: возврат 13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xmlns="" id="{CF1EBB8C-A7DC-772D-69AF-8C1CD9DE1487}"/>
              </a:ext>
            </a:extLst>
          </p:cNvPr>
          <p:cNvSpPr/>
          <p:nvPr/>
        </p:nvSpPr>
        <p:spPr>
          <a:xfrm>
            <a:off x="7980217" y="6080442"/>
            <a:ext cx="1856509" cy="63783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0124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600E450-C5F6-07F2-B817-6524214F2F1E}"/>
              </a:ext>
            </a:extLst>
          </p:cNvPr>
          <p:cNvSpPr txBox="1"/>
          <p:nvPr/>
        </p:nvSpPr>
        <p:spPr>
          <a:xfrm>
            <a:off x="6262255" y="292206"/>
            <a:ext cx="494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Ладонь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6AFB553-3337-CDE1-A5C9-C60AF4A06823}"/>
              </a:ext>
            </a:extLst>
          </p:cNvPr>
          <p:cNvSpPr txBox="1"/>
          <p:nvPr/>
        </p:nvSpPr>
        <p:spPr>
          <a:xfrm>
            <a:off x="6664037" y="1487253"/>
            <a:ext cx="45442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Равен ширине указательного пальца.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1 ладонь = 8 см</a:t>
            </a:r>
          </a:p>
        </p:txBody>
      </p:sp>
      <p:pic>
        <p:nvPicPr>
          <p:cNvPr id="10" name="Рисунок 9">
            <a:hlinkClick r:id="rId2" action="ppaction://hlinksldjump"/>
            <a:extLst>
              <a:ext uri="{FF2B5EF4-FFF2-40B4-BE49-F238E27FC236}">
                <a16:creationId xmlns:a16="http://schemas.microsoft.com/office/drawing/2014/main" xmlns="" id="{B08BEB3B-0EAF-02C0-9248-ECCF98B37C2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14" name="Управляющая кнопка: возврат 13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CF1EBB8C-A7DC-772D-69AF-8C1CD9DE1487}"/>
              </a:ext>
            </a:extLst>
          </p:cNvPr>
          <p:cNvSpPr/>
          <p:nvPr/>
        </p:nvSpPr>
        <p:spPr>
          <a:xfrm>
            <a:off x="7980217" y="6080442"/>
            <a:ext cx="1856509" cy="63783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EE7C578-F921-3907-847B-1A7ACB768AFA}"/>
              </a:ext>
            </a:extLst>
          </p:cNvPr>
          <p:cNvGrpSpPr/>
          <p:nvPr/>
        </p:nvGrpSpPr>
        <p:grpSpPr>
          <a:xfrm>
            <a:off x="0" y="0"/>
            <a:ext cx="4782953" cy="6858000"/>
            <a:chOff x="0" y="0"/>
            <a:chExt cx="4782953" cy="6858000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B352ADB3-2F9D-4FAD-916A-AAB3A4610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xmlns="" id="{115787A5-01A5-B371-B780-46FAA740352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63241"/>
            <a:stretch/>
          </p:blipFill>
          <p:spPr bwMode="auto">
            <a:xfrm>
              <a:off x="1136072" y="714466"/>
              <a:ext cx="2872923" cy="5182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5" name="Прямая со стрелкой 14">
              <a:extLst>
                <a:ext uri="{FF2B5EF4-FFF2-40B4-BE49-F238E27FC236}">
                  <a16:creationId xmlns:a16="http://schemas.microsoft.com/office/drawing/2014/main" xmlns="" id="{4064D520-1692-A6E5-1C05-6A1B6E7645F0}"/>
                </a:ext>
              </a:extLst>
            </p:cNvPr>
            <p:cNvCxnSpPr>
              <a:cxnSpLocks/>
            </p:cNvCxnSpPr>
            <p:nvPr/>
          </p:nvCxnSpPr>
          <p:spPr>
            <a:xfrm>
              <a:off x="1400013" y="3805302"/>
              <a:ext cx="2350576" cy="0"/>
            </a:xfrm>
            <a:prstGeom prst="straightConnector1">
              <a:avLst/>
            </a:prstGeom>
            <a:ln w="2032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369737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600E450-C5F6-07F2-B817-6524214F2F1E}"/>
              </a:ext>
            </a:extLst>
          </p:cNvPr>
          <p:cNvSpPr txBox="1"/>
          <p:nvPr/>
        </p:nvSpPr>
        <p:spPr>
          <a:xfrm>
            <a:off x="6262255" y="292206"/>
            <a:ext cx="494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Локоть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6AFB553-3337-CDE1-A5C9-C60AF4A06823}"/>
              </a:ext>
            </a:extLst>
          </p:cNvPr>
          <p:cNvSpPr txBox="1"/>
          <p:nvPr/>
        </p:nvSpPr>
        <p:spPr>
          <a:xfrm>
            <a:off x="6664037" y="1487253"/>
            <a:ext cx="45442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Равняется длине руки от пальцев до локтя по прямой.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1 локоть = 57 см</a:t>
            </a:r>
          </a:p>
        </p:txBody>
      </p:sp>
      <p:pic>
        <p:nvPicPr>
          <p:cNvPr id="10" name="Рисунок 9">
            <a:hlinkClick r:id="rId2" action="ppaction://hlinksldjump"/>
            <a:extLst>
              <a:ext uri="{FF2B5EF4-FFF2-40B4-BE49-F238E27FC236}">
                <a16:creationId xmlns:a16="http://schemas.microsoft.com/office/drawing/2014/main" xmlns="" id="{B08BEB3B-0EAF-02C0-9248-ECCF98B37C2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14" name="Управляющая кнопка: возврат 13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CF1EBB8C-A7DC-772D-69AF-8C1CD9DE1487}"/>
              </a:ext>
            </a:extLst>
          </p:cNvPr>
          <p:cNvSpPr/>
          <p:nvPr/>
        </p:nvSpPr>
        <p:spPr>
          <a:xfrm>
            <a:off x="7980217" y="6080442"/>
            <a:ext cx="1856509" cy="63783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BC475805-5B17-0CBA-2494-D83444F73D77}"/>
              </a:ext>
            </a:extLst>
          </p:cNvPr>
          <p:cNvGrpSpPr/>
          <p:nvPr/>
        </p:nvGrpSpPr>
        <p:grpSpPr>
          <a:xfrm>
            <a:off x="-1" y="0"/>
            <a:ext cx="4782954" cy="6858000"/>
            <a:chOff x="-1" y="0"/>
            <a:chExt cx="4782954" cy="6858000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xmlns="" id="{E83D2C01-025C-1F58-955A-09DAD93D1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xmlns="" id="{6F972712-0A97-476E-ED6F-A3413737C91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biLevel thresh="75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333" r="50000" b="31717"/>
            <a:stretch/>
          </p:blipFill>
          <p:spPr bwMode="auto">
            <a:xfrm>
              <a:off x="-1" y="2036618"/>
              <a:ext cx="4782953" cy="25074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317480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300498B-66C0-A00C-5037-AD04C688D420}"/>
              </a:ext>
            </a:extLst>
          </p:cNvPr>
          <p:cNvSpPr txBox="1"/>
          <p:nvPr/>
        </p:nvSpPr>
        <p:spPr>
          <a:xfrm>
            <a:off x="3532909" y="498763"/>
            <a:ext cx="5084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chemeClr val="bg1"/>
                </a:solidFill>
              </a:rPr>
              <a:t>Великобритания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1C2DFFC-D377-7E15-02FC-D93705C8B6A0}"/>
              </a:ext>
            </a:extLst>
          </p:cNvPr>
          <p:cNvSpPr txBox="1"/>
          <p:nvPr/>
        </p:nvSpPr>
        <p:spPr>
          <a:xfrm>
            <a:off x="4128655" y="1570257"/>
            <a:ext cx="490450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Единицы измерения длины: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Дюйм</a:t>
            </a:r>
            <a:endParaRPr lang="ru-RU" sz="2400" dirty="0">
              <a:solidFill>
                <a:schemeClr val="bg1"/>
              </a:solidFill>
              <a:hlinkClick r:id="rId3" action="ppaction://hlinksldjump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  <a:hlinkClick r:id="rId3" action="ppaction://hlinksldjump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Лига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Миля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Фут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Ярд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возврат 3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xmlns="" id="{EAC059BC-F6A2-7EE2-FB93-FF7FE9305DB1}"/>
              </a:ext>
            </a:extLst>
          </p:cNvPr>
          <p:cNvSpPr/>
          <p:nvPr/>
        </p:nvSpPr>
        <p:spPr>
          <a:xfrm>
            <a:off x="9921662" y="5970779"/>
            <a:ext cx="1856509" cy="637838"/>
          </a:xfrm>
          <a:prstGeom prst="actionButtonReturn">
            <a:avLst/>
          </a:prstGeom>
          <a:solidFill>
            <a:srgbClr val="6600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5217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93D25C-B888-9509-160F-9B04ECF9B0A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C04118F-3AA2-948E-24F0-A0F1E5301286}"/>
              </a:ext>
            </a:extLst>
          </p:cNvPr>
          <p:cNvSpPr txBox="1"/>
          <p:nvPr/>
        </p:nvSpPr>
        <p:spPr>
          <a:xfrm>
            <a:off x="6650182" y="471055"/>
            <a:ext cx="4211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Лига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33E735F-CCB6-1D60-BC9E-D168D56FAB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</a:blip>
          <a:stretch>
            <a:fillRect/>
          </a:stretch>
        </p:blipFill>
        <p:spPr>
          <a:xfrm>
            <a:off x="0" y="794220"/>
            <a:ext cx="4782953" cy="48447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1CD32CE-B07A-1AE5-49EB-9FB3DE7CAB16}"/>
              </a:ext>
            </a:extLst>
          </p:cNvPr>
          <p:cNvSpPr txBox="1"/>
          <p:nvPr/>
        </p:nvSpPr>
        <p:spPr>
          <a:xfrm>
            <a:off x="5874327" y="1379172"/>
            <a:ext cx="57634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Самая большая единица измерения, которая изначально использовалась в мореходстве для определения расстояния пушечного выстрела, то есть применялась в морских сражениях.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лига = 4,828032 км</a:t>
            </a:r>
          </a:p>
        </p:txBody>
      </p:sp>
      <p:pic>
        <p:nvPicPr>
          <p:cNvPr id="7" name="Рисунок 6">
            <a:hlinkClick r:id="rId4" action="ppaction://hlinksldjump"/>
            <a:extLst>
              <a:ext uri="{FF2B5EF4-FFF2-40B4-BE49-F238E27FC236}">
                <a16:creationId xmlns:a16="http://schemas.microsoft.com/office/drawing/2014/main" xmlns="" id="{E5EE60F9-D3DC-06AF-823C-B86ADD55241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8" name="Управляющая кнопка: возврат 7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xmlns="" id="{7CAE7659-E427-E063-A1EC-4F07B812443C}"/>
              </a:ext>
            </a:extLst>
          </p:cNvPr>
          <p:cNvSpPr/>
          <p:nvPr/>
        </p:nvSpPr>
        <p:spPr>
          <a:xfrm>
            <a:off x="7815772" y="6026198"/>
            <a:ext cx="1856509" cy="637838"/>
          </a:xfrm>
          <a:prstGeom prst="actionButtonReturn">
            <a:avLst/>
          </a:prstGeom>
          <a:solidFill>
            <a:srgbClr val="6600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4631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93D25C-B888-9509-160F-9B04ECF9B0A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C04118F-3AA2-948E-24F0-A0F1E5301286}"/>
              </a:ext>
            </a:extLst>
          </p:cNvPr>
          <p:cNvSpPr txBox="1"/>
          <p:nvPr/>
        </p:nvSpPr>
        <p:spPr>
          <a:xfrm>
            <a:off x="6650182" y="471055"/>
            <a:ext cx="4211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Миля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1CD32CE-B07A-1AE5-49EB-9FB3DE7CAB16}"/>
              </a:ext>
            </a:extLst>
          </p:cNvPr>
          <p:cNvSpPr txBox="1"/>
          <p:nvPr/>
        </p:nvSpPr>
        <p:spPr>
          <a:xfrm>
            <a:off x="5095835" y="1230405"/>
            <a:ext cx="65576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Данная единица длины в настоящее время используется для измерения длины дорог и скорости</a:t>
            </a: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Слово миля произошло от латинского «</a:t>
            </a:r>
            <a:r>
              <a:rPr lang="ru-RU" sz="2400" dirty="0" err="1">
                <a:solidFill>
                  <a:schemeClr val="bg1"/>
                </a:solidFill>
              </a:rPr>
              <a:t>mille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passuum</a:t>
            </a:r>
            <a:r>
              <a:rPr lang="ru-RU" sz="2400" dirty="0">
                <a:solidFill>
                  <a:schemeClr val="bg1"/>
                </a:solidFill>
              </a:rPr>
              <a:t>», что переводится как «тысяча двойных шагов римских солдат в полном облачении на марше» 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миля = 1852 м</a:t>
            </a:r>
          </a:p>
        </p:txBody>
      </p:sp>
      <p:pic>
        <p:nvPicPr>
          <p:cNvPr id="7" name="Рисунок 6">
            <a:hlinkClick r:id="rId3" action="ppaction://hlinksldjump"/>
            <a:extLst>
              <a:ext uri="{FF2B5EF4-FFF2-40B4-BE49-F238E27FC236}">
                <a16:creationId xmlns:a16="http://schemas.microsoft.com/office/drawing/2014/main" xmlns="" id="{E5EE60F9-D3DC-06AF-823C-B86ADD55241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8" name="Управляющая кнопка: возврат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7CAE7659-E427-E063-A1EC-4F07B812443C}"/>
              </a:ext>
            </a:extLst>
          </p:cNvPr>
          <p:cNvSpPr/>
          <p:nvPr/>
        </p:nvSpPr>
        <p:spPr>
          <a:xfrm>
            <a:off x="7815772" y="6026198"/>
            <a:ext cx="1856509" cy="637838"/>
          </a:xfrm>
          <a:prstGeom prst="actionButtonReturn">
            <a:avLst/>
          </a:prstGeom>
          <a:solidFill>
            <a:srgbClr val="6600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F3B1D72-7D49-AA77-4C91-C31ECB7B90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75000"/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88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614" y="1230405"/>
            <a:ext cx="4700339" cy="417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3640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93D25C-B888-9509-160F-9B04ECF9B0A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C04118F-3AA2-948E-24F0-A0F1E5301286}"/>
              </a:ext>
            </a:extLst>
          </p:cNvPr>
          <p:cNvSpPr txBox="1"/>
          <p:nvPr/>
        </p:nvSpPr>
        <p:spPr>
          <a:xfrm>
            <a:off x="6650182" y="471055"/>
            <a:ext cx="4211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Ярд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1CD32CE-B07A-1AE5-49EB-9FB3DE7CAB16}"/>
              </a:ext>
            </a:extLst>
          </p:cNvPr>
          <p:cNvSpPr txBox="1"/>
          <p:nvPr/>
        </p:nvSpPr>
        <p:spPr>
          <a:xfrm>
            <a:off x="5192817" y="1117386"/>
            <a:ext cx="655764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Существует несколько версий происхождения этой единицы измерения. По одной из них ярд ввёл английский король Эдуард (X век), и он был равен расстоянию от кончика носа короля до кончика среднего пальца вытянутой в сторону руки. Но со сменой монарха менялась величина ярда, так как один король мог быть крупнее другого. Поэтому в 1101 году Генрих I принял закон о постоянной длине ярда. 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ярд = 0,9144 м</a:t>
            </a:r>
          </a:p>
        </p:txBody>
      </p:sp>
      <p:pic>
        <p:nvPicPr>
          <p:cNvPr id="7" name="Рисунок 6">
            <a:hlinkClick r:id="rId3" action="ppaction://hlinksldjump"/>
            <a:extLst>
              <a:ext uri="{FF2B5EF4-FFF2-40B4-BE49-F238E27FC236}">
                <a16:creationId xmlns:a16="http://schemas.microsoft.com/office/drawing/2014/main" xmlns="" id="{E5EE60F9-D3DC-06AF-823C-B86ADD55241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8" name="Управляющая кнопка: возврат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7CAE7659-E427-E063-A1EC-4F07B812443C}"/>
              </a:ext>
            </a:extLst>
          </p:cNvPr>
          <p:cNvSpPr/>
          <p:nvPr/>
        </p:nvSpPr>
        <p:spPr>
          <a:xfrm>
            <a:off x="7815772" y="6026198"/>
            <a:ext cx="1856509" cy="637838"/>
          </a:xfrm>
          <a:prstGeom prst="actionButtonReturn">
            <a:avLst/>
          </a:prstGeom>
          <a:solidFill>
            <a:srgbClr val="6600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1CDB935-6ADF-CBAA-426A-54D86B52DC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</a:blip>
          <a:stretch>
            <a:fillRect/>
          </a:stretch>
        </p:blipFill>
        <p:spPr>
          <a:xfrm>
            <a:off x="106469" y="910323"/>
            <a:ext cx="4570014" cy="511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7629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93D25C-B888-9509-160F-9B04ECF9B0A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C04118F-3AA2-948E-24F0-A0F1E5301286}"/>
              </a:ext>
            </a:extLst>
          </p:cNvPr>
          <p:cNvSpPr txBox="1"/>
          <p:nvPr/>
        </p:nvSpPr>
        <p:spPr>
          <a:xfrm>
            <a:off x="6650182" y="471055"/>
            <a:ext cx="4211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Фут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1CD32CE-B07A-1AE5-49EB-9FB3DE7CAB16}"/>
              </a:ext>
            </a:extLst>
          </p:cNvPr>
          <p:cNvSpPr txBox="1"/>
          <p:nvPr/>
        </p:nvSpPr>
        <p:spPr>
          <a:xfrm>
            <a:off x="5192817" y="1117386"/>
            <a:ext cx="655764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Эта единица измерения произошла от английского слова «</a:t>
            </a:r>
            <a:r>
              <a:rPr lang="ru-RU" sz="2400" dirty="0" err="1">
                <a:solidFill>
                  <a:schemeClr val="bg1"/>
                </a:solidFill>
              </a:rPr>
              <a:t>foot</a:t>
            </a:r>
            <a:r>
              <a:rPr lang="ru-RU" sz="2400" dirty="0">
                <a:solidFill>
                  <a:schemeClr val="bg1"/>
                </a:solidFill>
              </a:rPr>
              <a:t>», что значит «стопа». Изначально фут приравнивали к ширине 64 зерен ячменя, потом – как средняя длина ступни человека. 16 англичан выстраивались в цепочку таким образом, что каждый следующий касался концами пальцев своих ног пяток предыдущего. Одна шестнадцатая часть такой цепочки и составляла один фут.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фут = 30,48 см</a:t>
            </a:r>
          </a:p>
        </p:txBody>
      </p:sp>
      <p:pic>
        <p:nvPicPr>
          <p:cNvPr id="7" name="Рисунок 6">
            <a:hlinkClick r:id="rId3" action="ppaction://hlinksldjump"/>
            <a:extLst>
              <a:ext uri="{FF2B5EF4-FFF2-40B4-BE49-F238E27FC236}">
                <a16:creationId xmlns:a16="http://schemas.microsoft.com/office/drawing/2014/main" xmlns="" id="{E5EE60F9-D3DC-06AF-823C-B86ADD55241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8" name="Управляющая кнопка: возврат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7CAE7659-E427-E063-A1EC-4F07B812443C}"/>
              </a:ext>
            </a:extLst>
          </p:cNvPr>
          <p:cNvSpPr/>
          <p:nvPr/>
        </p:nvSpPr>
        <p:spPr>
          <a:xfrm>
            <a:off x="7815772" y="6026198"/>
            <a:ext cx="1856509" cy="637838"/>
          </a:xfrm>
          <a:prstGeom prst="actionButtonReturn">
            <a:avLst/>
          </a:prstGeom>
          <a:solidFill>
            <a:srgbClr val="6600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5E306BBB-A805-8E24-CB77-69B2F2985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382" y="293948"/>
            <a:ext cx="4228674" cy="6270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1820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93D25C-B888-9509-160F-9B04ECF9B0A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C04118F-3AA2-948E-24F0-A0F1E5301286}"/>
              </a:ext>
            </a:extLst>
          </p:cNvPr>
          <p:cNvSpPr txBox="1"/>
          <p:nvPr/>
        </p:nvSpPr>
        <p:spPr>
          <a:xfrm>
            <a:off x="6650182" y="471055"/>
            <a:ext cx="4211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Дюйм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1CD32CE-B07A-1AE5-49EB-9FB3DE7CAB16}"/>
              </a:ext>
            </a:extLst>
          </p:cNvPr>
          <p:cNvSpPr txBox="1"/>
          <p:nvPr/>
        </p:nvSpPr>
        <p:spPr>
          <a:xfrm>
            <a:off x="5192817" y="1117386"/>
            <a:ext cx="65576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Есть три теории происхождения этой меры. По одной из них, дюйм – это мера, равная длине верхней фаланги большого пальца на руке у взрослого мужчины. По второй версии дюймом считается величина, равная 1/12 фута. По третей версии считается, что дюйм равен трём зёрнышкам ячменя, вынутым из колоса и приставленным друг к другу своими концами. </a:t>
            </a: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 </a:t>
            </a: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фут = 2,54 см</a:t>
            </a:r>
          </a:p>
        </p:txBody>
      </p:sp>
      <p:pic>
        <p:nvPicPr>
          <p:cNvPr id="7" name="Рисунок 6">
            <a:hlinkClick r:id="rId3" action="ppaction://hlinksldjump"/>
            <a:extLst>
              <a:ext uri="{FF2B5EF4-FFF2-40B4-BE49-F238E27FC236}">
                <a16:creationId xmlns:a16="http://schemas.microsoft.com/office/drawing/2014/main" xmlns="" id="{E5EE60F9-D3DC-06AF-823C-B86ADD55241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8" name="Управляющая кнопка: возврат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7CAE7659-E427-E063-A1EC-4F07B812443C}"/>
              </a:ext>
            </a:extLst>
          </p:cNvPr>
          <p:cNvSpPr/>
          <p:nvPr/>
        </p:nvSpPr>
        <p:spPr>
          <a:xfrm>
            <a:off x="7815772" y="6026198"/>
            <a:ext cx="1856509" cy="637838"/>
          </a:xfrm>
          <a:prstGeom prst="actionButtonReturn">
            <a:avLst/>
          </a:prstGeom>
          <a:solidFill>
            <a:srgbClr val="6600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0FD712D-154D-11BA-E3AB-07D4AB41968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</a:blip>
          <a:stretch>
            <a:fillRect/>
          </a:stretch>
        </p:blipFill>
        <p:spPr>
          <a:xfrm>
            <a:off x="0" y="471054"/>
            <a:ext cx="4709217" cy="538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5746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B918524-BC3F-1A68-03BD-2459DA05ED00}"/>
              </a:ext>
            </a:extLst>
          </p:cNvPr>
          <p:cNvSpPr txBox="1"/>
          <p:nvPr/>
        </p:nvSpPr>
        <p:spPr>
          <a:xfrm>
            <a:off x="6539345" y="468281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Аршин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9ACDC90-FA60-552D-4D94-BAC002726C1C}"/>
              </a:ext>
            </a:extLst>
          </p:cNvPr>
          <p:cNvSpPr txBox="1"/>
          <p:nvPr/>
        </p:nvSpPr>
        <p:spPr>
          <a:xfrm>
            <a:off x="5957454" y="1500479"/>
            <a:ext cx="54586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Равен полной длине руки среднего взрослого человека.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Если дело касалось измерения земли, то за аршин принимали шаг взрослого человека.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аршин = 71 см</a:t>
            </a:r>
          </a:p>
        </p:txBody>
      </p:sp>
      <p:pic>
        <p:nvPicPr>
          <p:cNvPr id="5" name="Рисунок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24903B85-4BBC-0560-BAB4-1FE8B9836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391" b="97193" l="2174" r="98370">
                        <a14:foregroundMark x1="11522" y1="48129" x2="3152" y2="27235"/>
                        <a14:foregroundMark x1="3152" y1="27235" x2="7065" y2="19647"/>
                        <a14:foregroundMark x1="7065" y1="19647" x2="8804" y2="19023"/>
                        <a14:foregroundMark x1="3913" y1="32744" x2="2174" y2="25052"/>
                        <a14:foregroundMark x1="2174" y1="25052" x2="3152" y2="23181"/>
                        <a14:foregroundMark x1="34620" y1="8445" x2="44783" y2="6549"/>
                        <a14:foregroundMark x1="44783" y1="6549" x2="51739" y2="2703"/>
                        <a14:foregroundMark x1="51739" y1="2703" x2="58696" y2="7692"/>
                        <a14:foregroundMark x1="58696" y1="7692" x2="58913" y2="7900"/>
                        <a14:foregroundMark x1="50000" y1="3430" x2="56739" y2="4470"/>
                        <a14:foregroundMark x1="2717" y1="21206" x2="10761" y2="17048"/>
                        <a14:foregroundMark x1="10761" y1="17048" x2="22174" y2="15385"/>
                        <a14:foregroundMark x1="22174" y1="15385" x2="24828" y2="11795"/>
                        <a14:foregroundMark x1="35212" y1="7293" x2="50652" y2="2391"/>
                        <a14:foregroundMark x1="50652" y1="2391" x2="58955" y2="3730"/>
                        <a14:foregroundMark x1="34565" y1="89501" x2="38587" y2="96050"/>
                        <a14:foregroundMark x1="38587" y1="96050" x2="48539" y2="96531"/>
                        <a14:foregroundMark x1="57749" y1="91888" x2="51413" y2="89397"/>
                        <a14:foregroundMark x1="51413" y1="89397" x2="39022" y2="90956"/>
                        <a14:foregroundMark x1="38152" y1="94699" x2="50217" y2="92931"/>
                        <a14:foregroundMark x1="42609" y1="97401" x2="39457" y2="95530"/>
                        <a14:foregroundMark x1="93913" y1="61435" x2="99022" y2="70166"/>
                        <a14:foregroundMark x1="99022" y1="70166" x2="94783" y2="75884"/>
                        <a14:foregroundMark x1="94783" y1="75884" x2="93478" y2="75364"/>
                        <a14:foregroundMark x1="98152" y1="69127" x2="98370" y2="71726"/>
                        <a14:foregroundMark x1="10326" y1="16736" x2="34130" y2="8316"/>
                        <a14:backgroundMark x1="23587" y1="10707" x2="24089" y2="10600"/>
                        <a14:backgroundMark x1="27730" y1="9312" x2="26522" y2="9459"/>
                        <a14:backgroundMark x1="59674" y1="3638" x2="62935" y2="8732"/>
                        <a14:backgroundMark x1="62500" y1="5613" x2="59674" y2="3846"/>
                        <a14:backgroundMark x1="48913" y1="97193" x2="57391" y2="95218"/>
                        <a14:backgroundMark x1="57391" y1="95218" x2="58913" y2="93139"/>
                        <a14:backgroundMark x1="60109" y1="93971" x2="59457" y2="93347"/>
                        <a14:backgroundMark x1="60543" y1="93139" x2="61196" y2="93347"/>
                        <a14:backgroundMark x1="62065" y1="92516" x2="59348" y2="93971"/>
                        <a14:backgroundMark x1="57391" y1="94906" x2="58913" y2="94179"/>
                        <a14:backgroundMark x1="48152" y1="97193" x2="49130" y2="96985"/>
                        <a14:backgroundMark x1="59674" y1="92516" x2="58696" y2="92931"/>
                        <a14:backgroundMark x1="59674" y1="4262" x2="58913" y2="3638"/>
                        <a14:backgroundMark x1="34741" y1="7193" x2="35435" y2="68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51797" y="4689257"/>
            <a:ext cx="1974199" cy="2064326"/>
          </a:xfrm>
          <a:prstGeom prst="rect">
            <a:avLst/>
          </a:prstGeom>
        </p:spPr>
      </p:pic>
      <p:sp>
        <p:nvSpPr>
          <p:cNvPr id="6" name="Управляющая кнопка: возврат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856BAE06-2ACF-77E3-0EC7-37848D8F1836}"/>
              </a:ext>
            </a:extLst>
          </p:cNvPr>
          <p:cNvSpPr/>
          <p:nvPr/>
        </p:nvSpPr>
        <p:spPr>
          <a:xfrm>
            <a:off x="7329054" y="6054436"/>
            <a:ext cx="1842654" cy="554182"/>
          </a:xfrm>
          <a:prstGeom prst="actionButtonReturn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9D2A8F08-CED1-9AB4-3DAD-468FF8E2C6E4}"/>
              </a:ext>
            </a:extLst>
          </p:cNvPr>
          <p:cNvSpPr/>
          <p:nvPr/>
        </p:nvSpPr>
        <p:spPr>
          <a:xfrm>
            <a:off x="0" y="0"/>
            <a:ext cx="4862947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7A71929-CD89-2606-FD05-7D55B83ECB1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2985" y="2157112"/>
            <a:ext cx="4618458" cy="225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5089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A701915-D8BE-9F3A-E03E-F7FB9F34362E}"/>
              </a:ext>
            </a:extLst>
          </p:cNvPr>
          <p:cNvSpPr txBox="1"/>
          <p:nvPr/>
        </p:nvSpPr>
        <p:spPr>
          <a:xfrm>
            <a:off x="3754582" y="424979"/>
            <a:ext cx="514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chemeClr val="bg1"/>
                </a:solidFill>
              </a:rPr>
              <a:t>Греция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DAEEFF6-F864-6EC6-EB2F-D16840DF2ACD}"/>
              </a:ext>
            </a:extLst>
          </p:cNvPr>
          <p:cNvSpPr txBox="1"/>
          <p:nvPr/>
        </p:nvSpPr>
        <p:spPr>
          <a:xfrm>
            <a:off x="3926031" y="794218"/>
            <a:ext cx="4339937" cy="784830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/>
            <a:endParaRPr lang="ru-RU" sz="2400" dirty="0">
              <a:solidFill>
                <a:schemeClr val="bg1"/>
              </a:solidFill>
            </a:endParaRPr>
          </a:p>
          <a:p>
            <a:pPr algn="ctr"/>
            <a:r>
              <a:rPr lang="ru-RU" sz="2400" dirty="0">
                <a:solidFill>
                  <a:schemeClr val="bg1"/>
                </a:solidFill>
              </a:rPr>
              <a:t>Единицы измерения:</a:t>
            </a:r>
          </a:p>
          <a:p>
            <a:pPr algn="ctr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Дактил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Оргия</a:t>
            </a:r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Пальм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Пехис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u="sng" dirty="0" err="1">
                <a:solidFill>
                  <a:schemeClr val="bg1"/>
                </a:solidFill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Плетр</a:t>
            </a:r>
            <a:endParaRPr lang="ru-RU" sz="2400" u="sng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Пус</a:t>
            </a:r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  <a:hlinkClick r:id="rId8" action="ppaction://hlinksldjump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Стадий </a:t>
            </a:r>
            <a:r>
              <a:rPr lang="ru-RU" sz="2400" dirty="0">
                <a:solidFill>
                  <a:schemeClr val="bg1"/>
                </a:solidFill>
              </a:rPr>
              <a:t>                                                               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8774BA-2B02-7AB2-88AE-D1E319342AF6}"/>
              </a:ext>
            </a:extLst>
          </p:cNvPr>
          <p:cNvSpPr txBox="1"/>
          <p:nvPr/>
        </p:nvSpPr>
        <p:spPr>
          <a:xfrm>
            <a:off x="7176655" y="2202874"/>
            <a:ext cx="31311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6" name="Рисунок 5">
            <a:hlinkClick r:id="rId9" action="ppaction://hlinksldjump"/>
            <a:extLst>
              <a:ext uri="{FF2B5EF4-FFF2-40B4-BE49-F238E27FC236}">
                <a16:creationId xmlns:a16="http://schemas.microsoft.com/office/drawing/2014/main" xmlns="" id="{73BC7E77-6FE4-75C5-895B-E56DEE4E7BD3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047788" y="6013448"/>
            <a:ext cx="187773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59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FF2614B-418E-B6C0-1EE8-2091F3B5106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Стадий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05F540E-C767-B54D-3884-35746EEDC1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</a:blip>
          <a:stretch>
            <a:fillRect/>
          </a:stretch>
        </p:blipFill>
        <p:spPr>
          <a:xfrm>
            <a:off x="0" y="1006550"/>
            <a:ext cx="4782952" cy="47680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Расстояние, которое человек проходит спокойным шагом за промежуток времени от появления первого луча солнца при восходе его до того момента, когда весь солнечный диск окажется над горизонтом.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стадий = 178 м</a:t>
            </a:r>
          </a:p>
        </p:txBody>
      </p:sp>
      <p:pic>
        <p:nvPicPr>
          <p:cNvPr id="7" name="Рисунок 6">
            <a:hlinkClick r:id="rId4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8" name="Рисунок 7">
            <a:hlinkClick r:id="rId6" action="ppaction://hlinksldjump"/>
            <a:extLst>
              <a:ext uri="{FF2B5EF4-FFF2-40B4-BE49-F238E27FC236}">
                <a16:creationId xmlns:a16="http://schemas.microsoft.com/office/drawing/2014/main" xmlns="" id="{F7D70ED6-2799-8270-8B74-7FE1AD7D17C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080107" y="6080442"/>
            <a:ext cx="1877346" cy="63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8661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FF2614B-418E-B6C0-1EE8-2091F3B5106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Плетр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 длины в Древней Греции и Византии. Древнегреческий </a:t>
            </a:r>
            <a:r>
              <a:rPr lang="ru-RU" sz="2400" dirty="0" err="1">
                <a:solidFill>
                  <a:schemeClr val="bg1"/>
                </a:solidFill>
              </a:rPr>
              <a:t>плетр</a:t>
            </a:r>
            <a:r>
              <a:rPr lang="ru-RU" sz="2400" dirty="0">
                <a:solidFill>
                  <a:schemeClr val="bg1"/>
                </a:solidFill>
              </a:rPr>
              <a:t> равнялся 100 греческим или 104 римским футам (ступням).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плетр</a:t>
            </a:r>
            <a:r>
              <a:rPr lang="ru-RU" sz="2400" dirty="0">
                <a:solidFill>
                  <a:schemeClr val="bg1"/>
                </a:solidFill>
              </a:rPr>
              <a:t> = 30,65 м</a:t>
            </a:r>
          </a:p>
        </p:txBody>
      </p:sp>
      <p:pic>
        <p:nvPicPr>
          <p:cNvPr id="7" name="Рисунок 6">
            <a:hlinkClick r:id="rId3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xmlns="" id="{F7D70ED6-2799-8270-8B74-7FE1AD7D17C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80107" y="6080442"/>
            <a:ext cx="1877346" cy="637838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CE33E8E1-C8E8-EDF1-084D-077D632BE0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270"/>
          <a:stretch/>
        </p:blipFill>
        <p:spPr bwMode="auto">
          <a:xfrm>
            <a:off x="405382" y="293948"/>
            <a:ext cx="4228674" cy="4873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1138A4F-3561-3A41-A787-4049B9945DDC}"/>
              </a:ext>
            </a:extLst>
          </p:cNvPr>
          <p:cNvSpPr txBox="1"/>
          <p:nvPr/>
        </p:nvSpPr>
        <p:spPr>
          <a:xfrm>
            <a:off x="514185" y="4875357"/>
            <a:ext cx="3754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 100</a:t>
            </a:r>
          </a:p>
        </p:txBody>
      </p:sp>
    </p:spTree>
    <p:extLst>
      <p:ext uri="{BB962C8B-B14F-4D97-AF65-F5344CB8AC3E}">
        <p14:creationId xmlns:p14="http://schemas.microsoft.com/office/powerpoint/2010/main" xmlns="" val="2770347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Дактил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 измерения длины, которую определяли при помощи ширины пальца.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дактил</a:t>
            </a:r>
            <a:r>
              <a:rPr lang="ru-RU" sz="2400" dirty="0">
                <a:solidFill>
                  <a:schemeClr val="bg1"/>
                </a:solidFill>
              </a:rPr>
              <a:t> = 1,85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8" name="Рисунок 7">
            <a:hlinkClick r:id="rId4" action="ppaction://hlinksldjump"/>
            <a:extLst>
              <a:ext uri="{FF2B5EF4-FFF2-40B4-BE49-F238E27FC236}">
                <a16:creationId xmlns:a16="http://schemas.microsoft.com/office/drawing/2014/main" xmlns="" id="{F7D70ED6-2799-8270-8B74-7FE1AD7D17C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80107" y="6080442"/>
            <a:ext cx="1877346" cy="637838"/>
          </a:xfrm>
          <a:prstGeom prst="rect">
            <a:avLst/>
          </a:prstGeom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C915B68E-D17C-B265-F0CD-956D6D22E91F}"/>
              </a:ext>
            </a:extLst>
          </p:cNvPr>
          <p:cNvGrpSpPr/>
          <p:nvPr/>
        </p:nvGrpSpPr>
        <p:grpSpPr>
          <a:xfrm>
            <a:off x="0" y="0"/>
            <a:ext cx="4782953" cy="6858000"/>
            <a:chOff x="0" y="0"/>
            <a:chExt cx="4782953" cy="6858000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xmlns="" id="{AF88E304-078E-D3A7-19A7-6E78A5106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xmlns="" id="{A37C828B-1017-EB0A-821F-13766A58CC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13" y="1487253"/>
              <a:ext cx="4650840" cy="4650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8" name="Прямая со стрелкой 17">
              <a:extLst>
                <a:ext uri="{FF2B5EF4-FFF2-40B4-BE49-F238E27FC236}">
                  <a16:creationId xmlns:a16="http://schemas.microsoft.com/office/drawing/2014/main" xmlns="" id="{78859587-1D8E-7124-0834-4A9D6E99AB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09454" y="1070989"/>
              <a:ext cx="540327" cy="13854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xmlns="" id="{CA2BC079-33DF-2659-4FF6-F0BE5D2BFDF1}"/>
                </a:ext>
              </a:extLst>
            </p:cNvPr>
            <p:cNvCxnSpPr>
              <a:cxnSpLocks/>
            </p:cNvCxnSpPr>
            <p:nvPr/>
          </p:nvCxnSpPr>
          <p:spPr>
            <a:xfrm>
              <a:off x="3602183" y="938537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xmlns="" id="{795DF356-21A9-D982-8DB5-C339D265CECA}"/>
                </a:ext>
              </a:extLst>
            </p:cNvPr>
            <p:cNvCxnSpPr/>
            <p:nvPr/>
          </p:nvCxnSpPr>
          <p:spPr>
            <a:xfrm>
              <a:off x="2798619" y="938537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052935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Пальм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 измерения длины, которую определяли при помощи ширины ладони.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пальм = 7,4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8" name="Рисунок 7">
            <a:hlinkClick r:id="rId4" action="ppaction://hlinksldjump"/>
            <a:extLst>
              <a:ext uri="{FF2B5EF4-FFF2-40B4-BE49-F238E27FC236}">
                <a16:creationId xmlns:a16="http://schemas.microsoft.com/office/drawing/2014/main" xmlns="" id="{F7D70ED6-2799-8270-8B74-7FE1AD7D17C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80107" y="6080442"/>
            <a:ext cx="1877346" cy="637838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CF2CB97D-ACF5-AC0A-931F-70B480550C3A}"/>
              </a:ext>
            </a:extLst>
          </p:cNvPr>
          <p:cNvGrpSpPr/>
          <p:nvPr/>
        </p:nvGrpSpPr>
        <p:grpSpPr>
          <a:xfrm>
            <a:off x="0" y="0"/>
            <a:ext cx="4782953" cy="6858000"/>
            <a:chOff x="0" y="0"/>
            <a:chExt cx="4782953" cy="6858000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5A236A02-906F-FB5A-17FA-15790AAFBB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xmlns="" id="{B8786AB7-C8D6-7D4B-FAF6-FA51278947A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63241"/>
            <a:stretch/>
          </p:blipFill>
          <p:spPr bwMode="auto">
            <a:xfrm>
              <a:off x="1136072" y="714466"/>
              <a:ext cx="2872923" cy="5182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Прямая со стрелкой 8">
              <a:extLst>
                <a:ext uri="{FF2B5EF4-FFF2-40B4-BE49-F238E27FC236}">
                  <a16:creationId xmlns:a16="http://schemas.microsoft.com/office/drawing/2014/main" xmlns="" id="{D584F7CD-F92E-4AA7-355E-45465E5A6888}"/>
                </a:ext>
              </a:extLst>
            </p:cNvPr>
            <p:cNvCxnSpPr>
              <a:cxnSpLocks/>
            </p:cNvCxnSpPr>
            <p:nvPr/>
          </p:nvCxnSpPr>
          <p:spPr>
            <a:xfrm>
              <a:off x="1400013" y="3805302"/>
              <a:ext cx="2350576" cy="0"/>
            </a:xfrm>
            <a:prstGeom prst="straightConnector1">
              <a:avLst/>
            </a:prstGeom>
            <a:ln w="2032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718358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Оргия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 измерения длины в Древней Греции, равная расстоянию между концами средних пальцев раскинутых рук мужчины.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оргия = 1,79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8" name="Рисунок 7">
            <a:hlinkClick r:id="rId4" action="ppaction://hlinksldjump"/>
            <a:extLst>
              <a:ext uri="{FF2B5EF4-FFF2-40B4-BE49-F238E27FC236}">
                <a16:creationId xmlns:a16="http://schemas.microsoft.com/office/drawing/2014/main" xmlns="" id="{F7D70ED6-2799-8270-8B74-7FE1AD7D17C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80107" y="6080442"/>
            <a:ext cx="1877346" cy="6378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AEC0B3E-0152-D3B1-6AF2-B015983AABE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FB39D9C-21CD-A993-2ED7-7DAD29406E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l="58776" t="46263" r="2335" b="6667"/>
          <a:stretch/>
        </p:blipFill>
        <p:spPr>
          <a:xfrm>
            <a:off x="176486" y="1717965"/>
            <a:ext cx="4375567" cy="396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4859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Пус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 Ступня в древнегреческой системе мер. Он бывает аттический, олимпийский, пергамский, </a:t>
            </a:r>
            <a:r>
              <a:rPr lang="ru-RU" sz="2400" dirty="0" err="1">
                <a:solidFill>
                  <a:schemeClr val="bg1"/>
                </a:solidFill>
              </a:rPr>
              <a:t>эгинский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аттический </a:t>
            </a:r>
            <a:r>
              <a:rPr lang="ru-RU" sz="2400" dirty="0" err="1">
                <a:solidFill>
                  <a:schemeClr val="bg1"/>
                </a:solidFill>
              </a:rPr>
              <a:t>пус</a:t>
            </a:r>
            <a:r>
              <a:rPr lang="ru-RU" sz="2400" dirty="0">
                <a:solidFill>
                  <a:schemeClr val="bg1"/>
                </a:solidFill>
              </a:rPr>
              <a:t> = 29,57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8" name="Рисунок 7">
            <a:hlinkClick r:id="rId4" action="ppaction://hlinksldjump"/>
            <a:extLst>
              <a:ext uri="{FF2B5EF4-FFF2-40B4-BE49-F238E27FC236}">
                <a16:creationId xmlns:a16="http://schemas.microsoft.com/office/drawing/2014/main" xmlns="" id="{F7D70ED6-2799-8270-8B74-7FE1AD7D17C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80107" y="6080442"/>
            <a:ext cx="1877346" cy="6378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AEC0B3E-0152-D3B1-6AF2-B015983AABE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575E5111-B098-CE4E-2BE2-9CA5706024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7674" b="69767" l="6897" r="90000">
                        <a14:foregroundMark x1="10780" y1="40198" x2="13448" y2="24186"/>
                        <a14:foregroundMark x1="10000" y1="44883" x2="10092" y2="44328"/>
                        <a14:foregroundMark x1="9711" y1="46617" x2="9884" y2="45579"/>
                        <a14:foregroundMark x1="6552" y1="65581" x2="8199" y2="55691"/>
                        <a14:foregroundMark x1="13448" y1="24186" x2="13103" y2="16279"/>
                        <a14:foregroundMark x1="13103" y1="16279" x2="22759" y2="11395"/>
                        <a14:foregroundMark x1="22759" y1="11395" x2="39655" y2="12326"/>
                        <a14:foregroundMark x1="39655" y1="12326" x2="29310" y2="53256"/>
                        <a14:foregroundMark x1="29310" y1="53256" x2="46552" y2="59302"/>
                        <a14:foregroundMark x1="46552" y1="59302" x2="83793" y2="65116"/>
                        <a14:foregroundMark x1="83793" y1="65116" x2="13793" y2="67907"/>
                        <a14:foregroundMark x1="13793" y1="67907" x2="6897" y2="63953"/>
                        <a14:backgroundMark x1="7241" y1="54651" x2="10000" y2="46047"/>
                        <a14:backgroundMark x1="6897" y1="55581" x2="10690" y2="51628"/>
                        <a14:backgroundMark x1="7586" y1="56512" x2="11379" y2="46977"/>
                        <a14:backgroundMark x1="11379" y1="46977" x2="10345" y2="39302"/>
                        <a14:backgroundMark x1="8276" y1="49070" x2="8276" y2="54419"/>
                        <a14:backgroundMark x1="9655" y1="47209" x2="8621" y2="43953"/>
                        <a14:backgroundMark x1="10000" y1="45814" x2="9655" y2="44186"/>
                        <a14:backgroundMark x1="10690" y1="41163" x2="10345" y2="36047"/>
                        <a14:backgroundMark x1="8621" y1="47907" x2="11034" y2="434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270"/>
          <a:stretch/>
        </p:blipFill>
        <p:spPr bwMode="auto">
          <a:xfrm>
            <a:off x="471055" y="571039"/>
            <a:ext cx="4228674" cy="4873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1704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Пехис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Мера длины, применявшаяся в античные времена, представляет собой расстояние от кончиков пальцев до локтя (локоть). 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пехис</a:t>
            </a:r>
            <a:r>
              <a:rPr lang="ru-RU" sz="2400" dirty="0">
                <a:solidFill>
                  <a:schemeClr val="bg1"/>
                </a:solidFill>
              </a:rPr>
              <a:t>= 44,4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8" name="Рисунок 7">
            <a:hlinkClick r:id="rId4" action="ppaction://hlinksldjump"/>
            <a:extLst>
              <a:ext uri="{FF2B5EF4-FFF2-40B4-BE49-F238E27FC236}">
                <a16:creationId xmlns:a16="http://schemas.microsoft.com/office/drawing/2014/main" xmlns="" id="{F7D70ED6-2799-8270-8B74-7FE1AD7D17C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80107" y="6080442"/>
            <a:ext cx="1877346" cy="6378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AEC0B3E-0152-D3B1-6AF2-B015983AABE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737C7F01-D293-D7CE-29F5-419C9BDA4393}"/>
              </a:ext>
            </a:extLst>
          </p:cNvPr>
          <p:cNvGrpSpPr/>
          <p:nvPr/>
        </p:nvGrpSpPr>
        <p:grpSpPr>
          <a:xfrm>
            <a:off x="-1" y="0"/>
            <a:ext cx="4782954" cy="6858000"/>
            <a:chOff x="-1" y="0"/>
            <a:chExt cx="4782954" cy="6858000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xmlns="" id="{07C041C2-0521-62FB-ED0E-4958F3098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xmlns="" id="{0FAE82AE-2D79-6C70-90E9-54C0344DF5C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biLevel thresh="75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333" r="50000" b="31717"/>
            <a:stretch/>
          </p:blipFill>
          <p:spPr bwMode="auto">
            <a:xfrm>
              <a:off x="-1" y="2036618"/>
              <a:ext cx="4782953" cy="25074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242895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A701915-D8BE-9F3A-E03E-F7FB9F34362E}"/>
              </a:ext>
            </a:extLst>
          </p:cNvPr>
          <p:cNvSpPr txBox="1"/>
          <p:nvPr/>
        </p:nvSpPr>
        <p:spPr>
          <a:xfrm>
            <a:off x="3754582" y="424979"/>
            <a:ext cx="514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chemeClr val="bg1"/>
                </a:solidFill>
              </a:rPr>
              <a:t>Индия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DAEEFF6-F864-6EC6-EB2F-D16840DF2ACD}"/>
              </a:ext>
            </a:extLst>
          </p:cNvPr>
          <p:cNvSpPr txBox="1"/>
          <p:nvPr/>
        </p:nvSpPr>
        <p:spPr>
          <a:xfrm>
            <a:off x="3926031" y="1071310"/>
            <a:ext cx="4339937" cy="784830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/>
            <a:endParaRPr lang="ru-RU" sz="2400" dirty="0">
              <a:solidFill>
                <a:schemeClr val="bg1"/>
              </a:solidFill>
            </a:endParaRPr>
          </a:p>
          <a:p>
            <a:pPr algn="ctr"/>
            <a:r>
              <a:rPr lang="ru-RU" sz="2400" dirty="0">
                <a:solidFill>
                  <a:schemeClr val="bg1"/>
                </a:solidFill>
              </a:rPr>
              <a:t>Единицы измерения:</a:t>
            </a:r>
          </a:p>
          <a:p>
            <a:pPr algn="ctr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Ангул</a:t>
            </a:r>
            <a:r>
              <a:rPr lang="ru-RU" sz="2400" dirty="0">
                <a:solidFill>
                  <a:schemeClr val="bg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 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Витасти</a:t>
            </a:r>
            <a:r>
              <a:rPr lang="ru-RU" sz="2400" dirty="0">
                <a:solidFill>
                  <a:schemeClr val="bg1"/>
                </a:solidFill>
              </a:rPr>
              <a:t>                                                           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Гирах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Дхана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Дхануш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Йоджана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8774BA-2B02-7AB2-88AE-D1E319342AF6}"/>
              </a:ext>
            </a:extLst>
          </p:cNvPr>
          <p:cNvSpPr txBox="1"/>
          <p:nvPr/>
        </p:nvSpPr>
        <p:spPr>
          <a:xfrm>
            <a:off x="7176655" y="2202874"/>
            <a:ext cx="313112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Налва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Раджда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Тасу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Хаста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1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Чаппа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возврат 4">
            <a:hlinkClick r:id="rId14" action="ppaction://hlinksldjump" highlightClick="1"/>
            <a:extLst>
              <a:ext uri="{FF2B5EF4-FFF2-40B4-BE49-F238E27FC236}">
                <a16:creationId xmlns:a16="http://schemas.microsoft.com/office/drawing/2014/main" xmlns="" id="{E80B2862-C7A0-0EB2-1061-1379E3A95861}"/>
              </a:ext>
            </a:extLst>
          </p:cNvPr>
          <p:cNvSpPr/>
          <p:nvPr/>
        </p:nvSpPr>
        <p:spPr>
          <a:xfrm>
            <a:off x="10061641" y="5964957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6591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Ангул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 измерения, равная ширине одного пальца.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ангул</a:t>
            </a:r>
            <a:r>
              <a:rPr lang="ru-RU" sz="2400" dirty="0">
                <a:solidFill>
                  <a:schemeClr val="bg1"/>
                </a:solidFill>
              </a:rPr>
              <a:t> = 1,9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A6689686-7F9A-EF45-6434-FCB4A9D4F2C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80E2B41D-FB25-B94E-7244-246DF994FCF7}"/>
              </a:ext>
            </a:extLst>
          </p:cNvPr>
          <p:cNvGrpSpPr/>
          <p:nvPr/>
        </p:nvGrpSpPr>
        <p:grpSpPr>
          <a:xfrm>
            <a:off x="0" y="0"/>
            <a:ext cx="4782953" cy="6858000"/>
            <a:chOff x="0" y="0"/>
            <a:chExt cx="4782953" cy="6858000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B1353881-82B5-BF96-EAD8-224B6E406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xmlns="" id="{6232B24E-6EEF-5156-BF65-B7454595AC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13" y="1487253"/>
              <a:ext cx="4650840" cy="4650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Прямая со стрелкой 13">
              <a:extLst>
                <a:ext uri="{FF2B5EF4-FFF2-40B4-BE49-F238E27FC236}">
                  <a16:creationId xmlns:a16="http://schemas.microsoft.com/office/drawing/2014/main" xmlns="" id="{E66E53FB-6A5B-E153-0B94-36CB326A87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09454" y="1070989"/>
              <a:ext cx="540327" cy="13854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>
              <a:extLst>
                <a:ext uri="{FF2B5EF4-FFF2-40B4-BE49-F238E27FC236}">
                  <a16:creationId xmlns:a16="http://schemas.microsoft.com/office/drawing/2014/main" xmlns="" id="{A6E42A64-66FB-CBD2-B183-354FECFA4164}"/>
                </a:ext>
              </a:extLst>
            </p:cNvPr>
            <p:cNvCxnSpPr>
              <a:cxnSpLocks/>
            </p:cNvCxnSpPr>
            <p:nvPr/>
          </p:nvCxnSpPr>
          <p:spPr>
            <a:xfrm>
              <a:off x="3602183" y="938537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xmlns="" id="{DBB59882-29C8-CB98-ED63-D7A58CF12104}"/>
                </a:ext>
              </a:extLst>
            </p:cNvPr>
            <p:cNvCxnSpPr/>
            <p:nvPr/>
          </p:nvCxnSpPr>
          <p:spPr>
            <a:xfrm>
              <a:off x="2798619" y="938537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447198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CA91BE72-BC2B-13C0-2B50-F62C1383AA21}"/>
              </a:ext>
            </a:extLst>
          </p:cNvPr>
          <p:cNvSpPr/>
          <p:nvPr/>
        </p:nvSpPr>
        <p:spPr>
          <a:xfrm>
            <a:off x="-8221" y="0"/>
            <a:ext cx="4860362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FAE7E-85F9-C655-8CF9-A0D90E4ED7CB}"/>
              </a:ext>
            </a:extLst>
          </p:cNvPr>
          <p:cNvSpPr txBox="1"/>
          <p:nvPr/>
        </p:nvSpPr>
        <p:spPr>
          <a:xfrm>
            <a:off x="5690879" y="441567"/>
            <a:ext cx="5957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Вершок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2C69842-BAC8-88D2-172C-424EC505A515}"/>
              </a:ext>
            </a:extLst>
          </p:cNvPr>
          <p:cNvSpPr txBox="1"/>
          <p:nvPr/>
        </p:nvSpPr>
        <p:spPr>
          <a:xfrm>
            <a:off x="6244535" y="1687655"/>
            <a:ext cx="457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Равняется длине основной фаланги указательного пальца.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1 вершок = 4,5 см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xmlns="" id="{192F930A-5093-27C6-5D63-F3B85F6E4E2D}"/>
              </a:ext>
            </a:extLst>
          </p:cNvPr>
          <p:cNvGrpSpPr/>
          <p:nvPr/>
        </p:nvGrpSpPr>
        <p:grpSpPr>
          <a:xfrm>
            <a:off x="203474" y="877347"/>
            <a:ext cx="4994566" cy="4887035"/>
            <a:chOff x="6899561" y="1884218"/>
            <a:chExt cx="3948548" cy="3940644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xmlns="" id="{AB5E3354-FDC3-C127-9B15-755A075EF0C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23568" b="57422" l="11230" r="36523">
                          <a14:foregroundMark x1="12988" y1="51563" x2="27637" y2="34635"/>
                          <a14:foregroundMark x1="27637" y1="34635" x2="23195" y2="35607"/>
                          <a14:foregroundMark x1="21994" y1="36733" x2="26660" y2="48568"/>
                          <a14:foregroundMark x1="26660" y1="48568" x2="19238" y2="50000"/>
                          <a14:foregroundMark x1="19238" y1="50000" x2="25098" y2="47786"/>
                          <a14:foregroundMark x1="25098" y1="47786" x2="17969" y2="44792"/>
                          <a14:foregroundMark x1="17969" y1="44792" x2="23242" y2="42448"/>
                          <a14:foregroundMark x1="23242" y1="42448" x2="20215" y2="49479"/>
                          <a14:foregroundMark x1="20215" y1="49479" x2="15039" y2="51172"/>
                          <a14:foregroundMark x1="15039" y1="51172" x2="18457" y2="48307"/>
                          <a14:foregroundMark x1="13379" y1="51693" x2="15727" y2="53664"/>
                          <a14:foregroundMark x1="21740" y1="53399" x2="24121" y2="51302"/>
                          <a14:foregroundMark x1="24121" y1="51302" x2="16895" y2="50000"/>
                          <a14:foregroundMark x1="16895" y1="50000" x2="21387" y2="51693"/>
                          <a14:foregroundMark x1="12891" y1="50521" x2="15014" y2="53776"/>
                          <a14:foregroundMark x1="23828" y1="39583" x2="26367" y2="45703"/>
                          <a14:foregroundMark x1="26367" y1="45703" x2="26367" y2="45833"/>
                          <a14:foregroundMark x1="21484" y1="36979" x2="22168" y2="36589"/>
                          <a14:foregroundMark x1="18164" y1="53385" x2="13184" y2="52734"/>
                          <a14:foregroundMark x1="13184" y1="52734" x2="16699" y2="57422"/>
                          <a14:foregroundMark x1="18164" y1="54948" x2="18359" y2="54557"/>
                          <a14:foregroundMark x1="18066" y1="55339" x2="18750" y2="54167"/>
                          <a14:foregroundMark x1="18750" y1="54557" x2="18750" y2="53906"/>
                          <a14:foregroundMark x1="19238" y1="53906" x2="19531" y2="53906"/>
                          <a14:foregroundMark x1="19824" y1="54167" x2="16504" y2="55729"/>
                          <a14:foregroundMark x1="12598" y1="50651" x2="13184" y2="53125"/>
                          <a14:foregroundMark x1="13379" y1="53125" x2="15723" y2="55729"/>
                          <a14:backgroundMark x1="22461" y1="28906" x2="26696" y2="28906"/>
                          <a14:backgroundMark x1="29724" y1="28385" x2="30957" y2="26432"/>
                          <a14:backgroundMark x1="27832" y1="24870" x2="27832" y2="26042"/>
                          <a14:backgroundMark x1="28223" y1="24609" x2="28516" y2="25260"/>
                          <a14:backgroundMark x1="28320" y1="25000" x2="26660" y2="25260"/>
                          <a14:backgroundMark x1="27148" y1="25521" x2="26953" y2="24479"/>
                          <a14:backgroundMark x1="27441" y1="25260" x2="23633" y2="27734"/>
                          <a14:backgroundMark x1="26660" y1="27083" x2="28516" y2="26042"/>
                          <a14:backgroundMark x1="21484" y1="35417" x2="22077" y2="35417"/>
                          <a14:backgroundMark x1="20437" y1="55173" x2="21484" y2="53776"/>
                          <a14:backgroundMark x1="18066" y1="58333" x2="19254" y2="56749"/>
                          <a14:backgroundMark x1="20533" y1="55331" x2="21680" y2="55208"/>
                          <a14:backgroundMark x1="22168" y1="35807" x2="22168" y2="35807"/>
                          <a14:backgroundMark x1="22852" y1="35156" x2="21973" y2="35938"/>
                          <a14:backgroundMark x1="29199" y1="29297" x2="26367" y2="31250"/>
                          <a14:backgroundMark x1="26074" y1="32161" x2="26172" y2="31901"/>
                          <a14:backgroundMark x1="25879" y1="32292" x2="26855" y2="31510"/>
                          <a14:backgroundMark x1="30176" y1="29948" x2="29688" y2="295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182" t="19596" r="60151" b="39592"/>
            <a:stretch/>
          </p:blipFill>
          <p:spPr bwMode="auto">
            <a:xfrm>
              <a:off x="6899561" y="1884218"/>
              <a:ext cx="3948548" cy="3940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xmlns="" id="{150E68B4-7657-D8F4-E281-1DAC071668B2}"/>
                </a:ext>
              </a:extLst>
            </p:cNvPr>
            <p:cNvGrpSpPr/>
            <p:nvPr/>
          </p:nvGrpSpPr>
          <p:grpSpPr>
            <a:xfrm>
              <a:off x="8569035" y="2355519"/>
              <a:ext cx="1018476" cy="775607"/>
              <a:chOff x="8569035" y="2355520"/>
              <a:chExt cx="1018476" cy="751208"/>
            </a:xfrm>
          </p:grpSpPr>
          <p:cxnSp>
            <p:nvCxnSpPr>
              <p:cNvPr id="5" name="Прямая со стрелкой 4">
                <a:extLst>
                  <a:ext uri="{FF2B5EF4-FFF2-40B4-BE49-F238E27FC236}">
                    <a16:creationId xmlns:a16="http://schemas.microsoft.com/office/drawing/2014/main" xmlns="" id="{257EB4B9-9C53-2F9A-922D-1CFC1F3CE9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97635" y="2531880"/>
                <a:ext cx="537834" cy="400250"/>
              </a:xfrm>
              <a:prstGeom prst="straightConnector1">
                <a:avLst/>
              </a:prstGeom>
              <a:ln w="508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>
                <a:extLst>
                  <a:ext uri="{FF2B5EF4-FFF2-40B4-BE49-F238E27FC236}">
                    <a16:creationId xmlns:a16="http://schemas.microsoft.com/office/drawing/2014/main" xmlns="" id="{D9B6F2EA-9DCD-2AEF-A3AA-20F5CF1EE965}"/>
                  </a:ext>
                </a:extLst>
              </p:cNvPr>
              <p:cNvCxnSpPr/>
              <p:nvPr/>
            </p:nvCxnSpPr>
            <p:spPr>
              <a:xfrm>
                <a:off x="8569035" y="2774219"/>
                <a:ext cx="304800" cy="33250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Рисунок 10">
                <a:extLst>
                  <a:ext uri="{FF2B5EF4-FFF2-40B4-BE49-F238E27FC236}">
                    <a16:creationId xmlns:a16="http://schemas.microsoft.com/office/drawing/2014/main" xmlns="" id="{CF308BBD-C5AA-EA9D-D97D-1DA867C783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 rot="373521">
                <a:off x="9258298" y="2355520"/>
                <a:ext cx="329213" cy="359695"/>
              </a:xfrm>
              <a:prstGeom prst="rect">
                <a:avLst/>
              </a:prstGeom>
            </p:spPr>
          </p:pic>
        </p:grpSp>
      </p:grpSp>
      <p:pic>
        <p:nvPicPr>
          <p:cNvPr id="18" name="Рисунок 17">
            <a:hlinkClick r:id="rId5" action="ppaction://hlinksldjump"/>
            <a:extLst>
              <a:ext uri="{FF2B5EF4-FFF2-40B4-BE49-F238E27FC236}">
                <a16:creationId xmlns:a16="http://schemas.microsoft.com/office/drawing/2014/main" xmlns="" id="{60535852-20DC-E39E-BFC9-ACE15FB6BCB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642764" y="4647412"/>
            <a:ext cx="1975275" cy="2066723"/>
          </a:xfrm>
          <a:prstGeom prst="rect">
            <a:avLst/>
          </a:prstGeom>
        </p:spPr>
      </p:pic>
      <p:pic>
        <p:nvPicPr>
          <p:cNvPr id="19" name="Рисунок 18">
            <a:hlinkClick r:id="rId7" action="ppaction://hlinksldjump"/>
            <a:extLst>
              <a:ext uri="{FF2B5EF4-FFF2-40B4-BE49-F238E27FC236}">
                <a16:creationId xmlns:a16="http://schemas.microsoft.com/office/drawing/2014/main" xmlns="" id="{16BAC454-1405-C100-58A0-CF5D2E2EB69F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31639" y="6034184"/>
            <a:ext cx="1859441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6395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Тасу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 измерения, равная ширине двух пальцев.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тасу</a:t>
            </a:r>
            <a:r>
              <a:rPr lang="ru-RU" sz="2400" dirty="0">
                <a:solidFill>
                  <a:schemeClr val="bg1"/>
                </a:solidFill>
              </a:rPr>
              <a:t> = 3,8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A6689686-7F9A-EF45-6434-FCB4A9D4F2C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E98A7FC9-E56C-2006-F2A3-EBDCF6D87371}"/>
              </a:ext>
            </a:extLst>
          </p:cNvPr>
          <p:cNvGrpSpPr/>
          <p:nvPr/>
        </p:nvGrpSpPr>
        <p:grpSpPr>
          <a:xfrm>
            <a:off x="-33573" y="0"/>
            <a:ext cx="4782953" cy="6858000"/>
            <a:chOff x="221674" y="498764"/>
            <a:chExt cx="4782953" cy="6858000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xmlns="" id="{80E2B41D-FB25-B94E-7244-246DF994FCF7}"/>
                </a:ext>
              </a:extLst>
            </p:cNvPr>
            <p:cNvGrpSpPr/>
            <p:nvPr/>
          </p:nvGrpSpPr>
          <p:grpSpPr>
            <a:xfrm>
              <a:off x="221674" y="498764"/>
              <a:ext cx="4782953" cy="6858000"/>
              <a:chOff x="0" y="0"/>
              <a:chExt cx="4782953" cy="6858000"/>
            </a:xfrm>
          </p:grpSpPr>
          <p:pic>
            <p:nvPicPr>
              <p:cNvPr id="12" name="Рисунок 11">
                <a:extLst>
                  <a:ext uri="{FF2B5EF4-FFF2-40B4-BE49-F238E27FC236}">
                    <a16:creationId xmlns:a16="http://schemas.microsoft.com/office/drawing/2014/main" xmlns="" id="{B1353881-82B5-BF96-EAD8-224B6E4068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0"/>
                <a:ext cx="4782953" cy="6858000"/>
              </a:xfrm>
              <a:prstGeom prst="rect">
                <a:avLst/>
              </a:prstGeom>
            </p:spPr>
          </p:pic>
          <p:cxnSp>
            <p:nvCxnSpPr>
              <p:cNvPr id="14" name="Прямая со стрелкой 13">
                <a:extLst>
                  <a:ext uri="{FF2B5EF4-FFF2-40B4-BE49-F238E27FC236}">
                    <a16:creationId xmlns:a16="http://schemas.microsoft.com/office/drawing/2014/main" xmlns="" id="{E66E53FB-6A5B-E153-0B94-36CB326A875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87238" y="1096912"/>
                <a:ext cx="540327" cy="13854"/>
              </a:xfrm>
              <a:prstGeom prst="straightConnector1">
                <a:avLst/>
              </a:prstGeom>
              <a:ln w="508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>
                <a:extLst>
                  <a:ext uri="{FF2B5EF4-FFF2-40B4-BE49-F238E27FC236}">
                    <a16:creationId xmlns:a16="http://schemas.microsoft.com/office/drawing/2014/main" xmlns="" id="{A6E42A64-66FB-CBD2-B183-354FECFA41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1529" y="831889"/>
                <a:ext cx="0" cy="55775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xmlns="" id="{DBB59882-29C8-CB98-ED63-D7A58CF12104}"/>
                  </a:ext>
                </a:extLst>
              </p:cNvPr>
              <p:cNvCxnSpPr/>
              <p:nvPr/>
            </p:nvCxnSpPr>
            <p:spPr>
              <a:xfrm>
                <a:off x="1593274" y="831889"/>
                <a:ext cx="0" cy="55775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819CF884-E630-7E3A-4153-A088549F23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0835" y="1759331"/>
              <a:ext cx="4336865" cy="43368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631072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Гирах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 измерения, равная ширине трёх пальцев.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гирах</a:t>
            </a:r>
            <a:r>
              <a:rPr lang="ru-RU" sz="2400" dirty="0">
                <a:solidFill>
                  <a:schemeClr val="bg1"/>
                </a:solidFill>
              </a:rPr>
              <a:t> = 5,7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A6689686-7F9A-EF45-6434-FCB4A9D4F2C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80E2B41D-FB25-B94E-7244-246DF994FCF7}"/>
              </a:ext>
            </a:extLst>
          </p:cNvPr>
          <p:cNvGrpSpPr/>
          <p:nvPr/>
        </p:nvGrpSpPr>
        <p:grpSpPr>
          <a:xfrm>
            <a:off x="0" y="0"/>
            <a:ext cx="4782953" cy="6858000"/>
            <a:chOff x="0" y="0"/>
            <a:chExt cx="4782953" cy="6858000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B1353881-82B5-BF96-EAD8-224B6E406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cxnSp>
          <p:nvCxnSpPr>
            <p:cNvPr id="14" name="Прямая со стрелкой 13">
              <a:extLst>
                <a:ext uri="{FF2B5EF4-FFF2-40B4-BE49-F238E27FC236}">
                  <a16:creationId xmlns:a16="http://schemas.microsoft.com/office/drawing/2014/main" xmlns="" id="{E66E53FB-6A5B-E153-0B94-36CB326A875F}"/>
                </a:ext>
              </a:extLst>
            </p:cNvPr>
            <p:cNvCxnSpPr>
              <a:cxnSpLocks/>
            </p:cNvCxnSpPr>
            <p:nvPr/>
          </p:nvCxnSpPr>
          <p:spPr>
            <a:xfrm>
              <a:off x="1787238" y="1110766"/>
              <a:ext cx="890917" cy="0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>
              <a:extLst>
                <a:ext uri="{FF2B5EF4-FFF2-40B4-BE49-F238E27FC236}">
                  <a16:creationId xmlns:a16="http://schemas.microsoft.com/office/drawing/2014/main" xmlns="" id="{A6E42A64-66FB-CBD2-B183-354FECFA4164}"/>
                </a:ext>
              </a:extLst>
            </p:cNvPr>
            <p:cNvCxnSpPr>
              <a:cxnSpLocks/>
            </p:cNvCxnSpPr>
            <p:nvPr/>
          </p:nvCxnSpPr>
          <p:spPr>
            <a:xfrm>
              <a:off x="2770911" y="778873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xmlns="" id="{DBB59882-29C8-CB98-ED63-D7A58CF12104}"/>
                </a:ext>
              </a:extLst>
            </p:cNvPr>
            <p:cNvCxnSpPr/>
            <p:nvPr/>
          </p:nvCxnSpPr>
          <p:spPr>
            <a:xfrm>
              <a:off x="1593274" y="831889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DE8F239-FBB1-15A0-2FA0-D57F9B83C6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0000" b="90909" l="10000" r="90000">
                        <a14:foregroundMark x1="40595" y1="90303" x2="37976" y2="64697"/>
                        <a14:foregroundMark x1="41456" y1="36320" x2="44405" y2="12273"/>
                        <a14:foregroundMark x1="37976" y1="64697" x2="39006" y2="56302"/>
                        <a14:foregroundMark x1="44405" y1="12273" x2="54167" y2="17879"/>
                        <a14:foregroundMark x1="61817" y1="60188" x2="63810" y2="71212"/>
                        <a14:foregroundMark x1="54167" y1="17879" x2="61473" y2="58287"/>
                        <a14:foregroundMark x1="63810" y1="71212" x2="61190" y2="89394"/>
                        <a14:foregroundMark x1="61190" y1="89394" x2="60119" y2="90909"/>
                        <a14:foregroundMark x1="39762" y1="30445" x2="41071" y2="16970"/>
                        <a14:foregroundMark x1="41071" y1="16970" x2="46071" y2="32424"/>
                        <a14:foregroundMark x1="48434" y1="25336" x2="49405" y2="22424"/>
                        <a14:foregroundMark x1="48216" y1="25990" x2="48317" y2="25688"/>
                        <a14:foregroundMark x1="46071" y1="32424" x2="47091" y2="29364"/>
                        <a14:foregroundMark x1="51187" y1="81233" x2="51310" y2="85303"/>
                        <a14:foregroundMark x1="50931" y1="72790" x2="50976" y2="74278"/>
                        <a14:foregroundMark x1="50699" y1="65144" x2="50907" y2="72018"/>
                        <a14:foregroundMark x1="49405" y1="22424" x2="50522" y2="59299"/>
                        <a14:foregroundMark x1="56388" y1="84730" x2="60714" y2="84242"/>
                        <a14:foregroundMark x1="51310" y1="85303" x2="52239" y2="85198"/>
                        <a14:foregroundMark x1="55685" y1="69551" x2="55476" y2="68939"/>
                        <a14:foregroundMark x1="57037" y1="73499" x2="55708" y2="69618"/>
                        <a14:foregroundMark x1="59140" y1="79643" x2="57068" y2="73590"/>
                        <a14:foregroundMark x1="60714" y1="84242" x2="59723" y2="81347"/>
                        <a14:foregroundMark x1="51631" y1="82906" x2="43690" y2="76818"/>
                        <a14:foregroundMark x1="41630" y1="67053" x2="40238" y2="60455"/>
                        <a14:foregroundMark x1="41883" y1="68255" x2="41777" y2="67755"/>
                        <a14:foregroundMark x1="43690" y1="76818" x2="42499" y2="71171"/>
                        <a14:foregroundMark x1="40238" y1="60455" x2="51071" y2="55606"/>
                        <a14:foregroundMark x1="51071" y1="55606" x2="51310" y2="55606"/>
                        <a14:foregroundMark x1="43095" y1="68788" x2="51667" y2="63485"/>
                        <a14:foregroundMark x1="51667" y1="63485" x2="51667" y2="63485"/>
                        <a14:backgroundMark x1="53095" y1="84091" x2="55119" y2="71667"/>
                        <a14:backgroundMark x1="55119" y1="71667" x2="54643" y2="70000"/>
                        <a14:backgroundMark x1="42857" y1="81818" x2="40357" y2="71061"/>
                        <a14:backgroundMark x1="52067" y1="62454" x2="57262" y2="58636"/>
                        <a14:backgroundMark x1="40357" y1="71061" x2="42953" y2="69153"/>
                        <a14:backgroundMark x1="42143" y1="65758" x2="51667" y2="60455"/>
                        <a14:backgroundMark x1="51667" y1="60455" x2="51905" y2="60455"/>
                        <a14:backgroundMark x1="39286" y1="59242" x2="43095" y2="44091"/>
                        <a14:backgroundMark x1="43095" y1="44091" x2="38571" y2="30455"/>
                        <a14:backgroundMark x1="38571" y1="30455" x2="38690" y2="55758"/>
                        <a14:backgroundMark x1="38690" y1="55758" x2="38810" y2="56364"/>
                        <a14:backgroundMark x1="41429" y1="44697" x2="38810" y2="30909"/>
                        <a14:backgroundMark x1="38810" y1="30909" x2="40476" y2="45909"/>
                        <a14:backgroundMark x1="46786" y1="36515" x2="47976" y2="24394"/>
                        <a14:backgroundMark x1="47976" y1="24394" x2="47024" y2="16667"/>
                        <a14:backgroundMark x1="54643" y1="36212" x2="54643" y2="21970"/>
                        <a14:backgroundMark x1="61429" y1="61667" x2="62857" y2="49545"/>
                        <a14:backgroundMark x1="62857" y1="49545" x2="62619" y2="49545"/>
                        <a14:backgroundMark x1="58929" y1="79091" x2="51429" y2="74091"/>
                        <a14:backgroundMark x1="51429" y1="74091" x2="54524" y2="85758"/>
                        <a14:backgroundMark x1="54524" y1="85758" x2="56548" y2="75303"/>
                        <a14:backgroundMark x1="56548" y1="75303" x2="55595" y2="696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52298" y="831889"/>
            <a:ext cx="5687548" cy="446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9883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Чаппа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 измерения, равная ширине четырёх пальцев.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чаппа</a:t>
            </a:r>
            <a:r>
              <a:rPr lang="ru-RU" sz="2400" dirty="0">
                <a:solidFill>
                  <a:schemeClr val="bg1"/>
                </a:solidFill>
              </a:rPr>
              <a:t> = 7,6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A6689686-7F9A-EF45-6434-FCB4A9D4F2C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80E2B41D-FB25-B94E-7244-246DF994FCF7}"/>
              </a:ext>
            </a:extLst>
          </p:cNvPr>
          <p:cNvGrpSpPr/>
          <p:nvPr/>
        </p:nvGrpSpPr>
        <p:grpSpPr>
          <a:xfrm>
            <a:off x="0" y="0"/>
            <a:ext cx="4782953" cy="6858000"/>
            <a:chOff x="0" y="0"/>
            <a:chExt cx="4782953" cy="6858000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B1353881-82B5-BF96-EAD8-224B6E406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82953" cy="6858000"/>
            </a:xfrm>
            <a:prstGeom prst="rect">
              <a:avLst/>
            </a:prstGeom>
          </p:spPr>
        </p:pic>
        <p:cxnSp>
          <p:nvCxnSpPr>
            <p:cNvPr id="14" name="Прямая со стрелкой 13">
              <a:extLst>
                <a:ext uri="{FF2B5EF4-FFF2-40B4-BE49-F238E27FC236}">
                  <a16:creationId xmlns:a16="http://schemas.microsoft.com/office/drawing/2014/main" xmlns="" id="{E66E53FB-6A5B-E153-0B94-36CB326A875F}"/>
                </a:ext>
              </a:extLst>
            </p:cNvPr>
            <p:cNvCxnSpPr>
              <a:cxnSpLocks/>
            </p:cNvCxnSpPr>
            <p:nvPr/>
          </p:nvCxnSpPr>
          <p:spPr>
            <a:xfrm>
              <a:off x="917229" y="1168587"/>
              <a:ext cx="2937162" cy="0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>
              <a:extLst>
                <a:ext uri="{FF2B5EF4-FFF2-40B4-BE49-F238E27FC236}">
                  <a16:creationId xmlns:a16="http://schemas.microsoft.com/office/drawing/2014/main" xmlns="" id="{A6E42A64-66FB-CBD2-B183-354FECFA4164}"/>
                </a:ext>
              </a:extLst>
            </p:cNvPr>
            <p:cNvCxnSpPr>
              <a:cxnSpLocks/>
            </p:cNvCxnSpPr>
            <p:nvPr/>
          </p:nvCxnSpPr>
          <p:spPr>
            <a:xfrm>
              <a:off x="3948547" y="1006550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xmlns="" id="{DBB59882-29C8-CB98-ED63-D7A58CF12104}"/>
                </a:ext>
              </a:extLst>
            </p:cNvPr>
            <p:cNvCxnSpPr/>
            <p:nvPr/>
          </p:nvCxnSpPr>
          <p:spPr>
            <a:xfrm>
              <a:off x="900547" y="889710"/>
              <a:ext cx="0" cy="55775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414F2B9-A049-A89D-7AEA-F4D9707E30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</a:blip>
          <a:stretch>
            <a:fillRect/>
          </a:stretch>
        </p:blipFill>
        <p:spPr>
          <a:xfrm>
            <a:off x="363047" y="1406236"/>
            <a:ext cx="4045527" cy="404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633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Дхануш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Мера, равная расстоянию между концами лука.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дхануш</a:t>
            </a:r>
            <a:r>
              <a:rPr lang="ru-RU" sz="2400" dirty="0">
                <a:solidFill>
                  <a:schemeClr val="bg1"/>
                </a:solidFill>
              </a:rPr>
              <a:t> = 1,83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A6689686-7F9A-EF45-6434-FCB4A9D4F2C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2F9B1B0-882B-E1C2-3FB7-11B04F4965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</a:blip>
          <a:stretch>
            <a:fillRect/>
          </a:stretch>
        </p:blipFill>
        <p:spPr>
          <a:xfrm>
            <a:off x="119330" y="1156854"/>
            <a:ext cx="4544291" cy="454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7954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Витасти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 длины, измеряемая расстоянием между вытянутыми большим пальцем и мизинцем.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витасти</a:t>
            </a:r>
            <a:r>
              <a:rPr lang="ru-RU" sz="2400" dirty="0">
                <a:solidFill>
                  <a:schemeClr val="bg1"/>
                </a:solidFill>
              </a:rPr>
              <a:t> = 22,75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A6689686-7F9A-EF45-6434-FCB4A9D4F2C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424D24DD-3D4D-47BC-87DC-CA83E945F7FD}"/>
              </a:ext>
            </a:extLst>
          </p:cNvPr>
          <p:cNvGrpSpPr/>
          <p:nvPr/>
        </p:nvGrpSpPr>
        <p:grpSpPr>
          <a:xfrm>
            <a:off x="173147" y="1565564"/>
            <a:ext cx="4429944" cy="3449782"/>
            <a:chOff x="358307" y="1717964"/>
            <a:chExt cx="4548116" cy="3214253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xmlns="" id="{E90A9466-4FC4-F314-D70C-0B9B91CD8F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63103" b="77184" l="37793" r="55762">
                          <a14:foregroundMark x1="52396" y1="74048" x2="52195" y2="73881"/>
                          <a14:foregroundMark x1="54590" y1="75880" x2="54263" y2="75607"/>
                          <a14:foregroundMark x1="51465" y1="73272" x2="51074" y2="67536"/>
                          <a14:foregroundMark x1="51074" y1="67536" x2="51310" y2="65257"/>
                          <a14:foregroundMark x1="50767" y1="64827" x2="49512" y2="66754"/>
                          <a14:foregroundMark x1="51953" y1="67666" x2="52349" y2="66081"/>
                          <a14:foregroundMark x1="51359" y1="63655" x2="50488" y2="63364"/>
                          <a14:foregroundMark x1="52287" y1="66032" x2="52148" y2="66623"/>
                          <a14:foregroundMark x1="53027" y1="67014" x2="52872" y2="66495"/>
                          <a14:foregroundMark x1="55027" y1="74738" x2="55762" y2="75228"/>
                          <a14:foregroundMark x1="39406" y1="74982" x2="39941" y2="74446"/>
                          <a14:foregroundMark x1="51270" y1="63755" x2="53223" y2="66493"/>
                          <a14:foregroundMark x1="53223" y1="66493" x2="53223" y2="66493"/>
                          <a14:foregroundMark x1="37988" y1="74576" x2="37793" y2="74446"/>
                          <a14:backgroundMark x1="39751" y1="75008" x2="40723" y2="74967"/>
                          <a14:backgroundMark x1="40723" y1="74967" x2="44336" y2="76402"/>
                          <a14:backgroundMark x1="44336" y1="76402" x2="51660" y2="75098"/>
                          <a14:backgroundMark x1="51660" y1="75098" x2="53613" y2="76532"/>
                          <a14:backgroundMark x1="37500" y1="75750" x2="39021" y2="77780"/>
                          <a14:backgroundMark x1="37305" y1="74446" x2="37988" y2="76141"/>
                          <a14:backgroundMark x1="54688" y1="66623" x2="54688" y2="66884"/>
                          <a14:backgroundMark x1="54785" y1="66493" x2="54785" y2="65059"/>
                          <a14:backgroundMark x1="54785" y1="66884" x2="54785" y2="66493"/>
                          <a14:backgroundMark x1="55273" y1="66362" x2="55078" y2="66362"/>
                          <a14:backgroundMark x1="54883" y1="65711" x2="55273" y2="66623"/>
                          <a14:backgroundMark x1="51758" y1="63103" x2="54883" y2="65580"/>
                          <a14:backgroundMark x1="56152" y1="76402" x2="55762" y2="76662"/>
                        </a14:backgroundRemoval>
                      </a14:imgEffect>
                    </a14:imgLayer>
                  </a14:imgProps>
                </a:ext>
              </a:extLst>
            </a:blip>
            <a:srcRect l="36079" t="61414" r="42737" b="21010"/>
            <a:stretch/>
          </p:blipFill>
          <p:spPr>
            <a:xfrm>
              <a:off x="358307" y="1717964"/>
              <a:ext cx="4548116" cy="2826330"/>
            </a:xfrm>
            <a:prstGeom prst="rect">
              <a:avLst/>
            </a:prstGeom>
          </p:spPr>
        </p:pic>
        <p:cxnSp>
          <p:nvCxnSpPr>
            <p:cNvPr id="10" name="Прямая со стрелкой 9">
              <a:extLst>
                <a:ext uri="{FF2B5EF4-FFF2-40B4-BE49-F238E27FC236}">
                  <a16:creationId xmlns:a16="http://schemas.microsoft.com/office/drawing/2014/main" xmlns="" id="{0CBFCD67-444A-6605-5448-32455C0FB1C8}"/>
                </a:ext>
              </a:extLst>
            </p:cNvPr>
            <p:cNvCxnSpPr>
              <a:cxnSpLocks/>
            </p:cNvCxnSpPr>
            <p:nvPr/>
          </p:nvCxnSpPr>
          <p:spPr>
            <a:xfrm>
              <a:off x="942109" y="4509652"/>
              <a:ext cx="3600269" cy="0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xmlns="" id="{65BA0C41-05AE-7631-3B51-DD8F25FB8AC5}"/>
                </a:ext>
              </a:extLst>
            </p:cNvPr>
            <p:cNvCxnSpPr/>
            <p:nvPr/>
          </p:nvCxnSpPr>
          <p:spPr>
            <a:xfrm>
              <a:off x="734291" y="4087089"/>
              <a:ext cx="0" cy="84512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>
              <a:extLst>
                <a:ext uri="{FF2B5EF4-FFF2-40B4-BE49-F238E27FC236}">
                  <a16:creationId xmlns:a16="http://schemas.microsoft.com/office/drawing/2014/main" xmlns="" id="{D8B5073A-577B-9F8E-2FAE-BB6274F7F9F1}"/>
                </a:ext>
              </a:extLst>
            </p:cNvPr>
            <p:cNvCxnSpPr/>
            <p:nvPr/>
          </p:nvCxnSpPr>
          <p:spPr>
            <a:xfrm>
              <a:off x="4724400" y="4087090"/>
              <a:ext cx="0" cy="84512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658482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Йоджана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Базовая мера длины Древней Индии. Используется и в современном индуизме. Согласно древнеиндийским астрономическим трактатам </a:t>
            </a:r>
            <a:r>
              <a:rPr lang="ru-RU" sz="2400" dirty="0" err="1">
                <a:solidFill>
                  <a:schemeClr val="bg1"/>
                </a:solidFill>
              </a:rPr>
              <a:t>йоджана</a:t>
            </a:r>
            <a:r>
              <a:rPr lang="ru-RU" sz="2400" dirty="0">
                <a:solidFill>
                  <a:schemeClr val="bg1"/>
                </a:solidFill>
              </a:rPr>
              <a:t> отражает взаимоотношения астрономического движения небесных светил и Земли.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йоджана</a:t>
            </a:r>
            <a:r>
              <a:rPr lang="ru-RU" sz="2400" dirty="0">
                <a:solidFill>
                  <a:schemeClr val="bg1"/>
                </a:solidFill>
              </a:rPr>
              <a:t> = 14,62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A6689686-7F9A-EF45-6434-FCB4A9D4F2C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6AD392A-2B53-6F6E-D125-BD0BEDF4EB1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0000"/>
          <a:stretch/>
        </p:blipFill>
        <p:spPr>
          <a:xfrm>
            <a:off x="304827" y="989959"/>
            <a:ext cx="4173297" cy="469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1657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Хаста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Традиционная индийская единица длины, измеряемая от локтя до кончика среднего пальца.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хаста</a:t>
            </a:r>
            <a:r>
              <a:rPr lang="ru-RU" sz="2400" dirty="0">
                <a:solidFill>
                  <a:schemeClr val="bg1"/>
                </a:solidFill>
              </a:rPr>
              <a:t> = 45,7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A6689686-7F9A-EF45-6434-FCB4A9D4F2C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22288B4D-BC4D-B2D9-93AD-DDB8CE96B9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333" r="50000" b="31717"/>
          <a:stretch/>
        </p:blipFill>
        <p:spPr bwMode="auto">
          <a:xfrm>
            <a:off x="-1" y="2036618"/>
            <a:ext cx="4782953" cy="250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148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Дхана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Единица, равная четырём </a:t>
            </a:r>
            <a:r>
              <a:rPr lang="ru-RU" sz="2400" dirty="0" err="1">
                <a:solidFill>
                  <a:schemeClr val="bg1"/>
                </a:solidFill>
              </a:rPr>
              <a:t>хастам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дхана</a:t>
            </a:r>
            <a:r>
              <a:rPr lang="ru-RU" sz="2400" dirty="0">
                <a:solidFill>
                  <a:schemeClr val="bg1"/>
                </a:solidFill>
              </a:rPr>
              <a:t> = 1,828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A6689686-7F9A-EF45-6434-FCB4A9D4F2C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22288B4D-BC4D-B2D9-93AD-DDB8CE96B9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333" r="50000" b="31717"/>
          <a:stretch/>
        </p:blipFill>
        <p:spPr bwMode="auto">
          <a:xfrm>
            <a:off x="-1" y="2036618"/>
            <a:ext cx="4782953" cy="250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593273" y="4738238"/>
            <a:ext cx="1842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Х 4</a:t>
            </a:r>
          </a:p>
        </p:txBody>
      </p:sp>
    </p:spTree>
    <p:extLst>
      <p:ext uri="{BB962C8B-B14F-4D97-AF65-F5344CB8AC3E}">
        <p14:creationId xmlns:p14="http://schemas.microsoft.com/office/powerpoint/2010/main" xmlns="" val="2774500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Налва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Единица, равная 400 </a:t>
            </a:r>
            <a:r>
              <a:rPr lang="ru-RU" sz="2400" dirty="0" err="1">
                <a:solidFill>
                  <a:schemeClr val="bg1"/>
                </a:solidFill>
              </a:rPr>
              <a:t>хастам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налва</a:t>
            </a:r>
            <a:r>
              <a:rPr lang="ru-RU" sz="2400" dirty="0">
                <a:solidFill>
                  <a:schemeClr val="bg1"/>
                </a:solidFill>
              </a:rPr>
              <a:t> = 182,8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A6689686-7F9A-EF45-6434-FCB4A9D4F2C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22288B4D-BC4D-B2D9-93AD-DDB8CE96B9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333" r="50000" b="31717"/>
          <a:stretch/>
        </p:blipFill>
        <p:spPr bwMode="auto">
          <a:xfrm>
            <a:off x="-1" y="2036618"/>
            <a:ext cx="4782953" cy="250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593273" y="4738238"/>
            <a:ext cx="1842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Х 400</a:t>
            </a:r>
          </a:p>
        </p:txBody>
      </p:sp>
    </p:spTree>
    <p:extLst>
      <p:ext uri="{BB962C8B-B14F-4D97-AF65-F5344CB8AC3E}">
        <p14:creationId xmlns:p14="http://schemas.microsoft.com/office/powerpoint/2010/main" xmlns="" val="1737952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Раджда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2436" y="1316182"/>
            <a:ext cx="6428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Единица, равная восьми </a:t>
            </a:r>
            <a:r>
              <a:rPr lang="ru-RU" sz="2400" dirty="0" err="1">
                <a:solidFill>
                  <a:schemeClr val="bg1"/>
                </a:solidFill>
              </a:rPr>
              <a:t>хастам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раджда</a:t>
            </a:r>
            <a:r>
              <a:rPr lang="ru-RU" sz="2400" dirty="0">
                <a:solidFill>
                  <a:schemeClr val="bg1"/>
                </a:solidFill>
              </a:rPr>
              <a:t> = 3,656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A6689686-7F9A-EF45-6434-FCB4A9D4F2C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22288B4D-BC4D-B2D9-93AD-DDB8CE96B9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333" r="50000" b="31717"/>
          <a:stretch/>
        </p:blipFill>
        <p:spPr bwMode="auto">
          <a:xfrm>
            <a:off x="-1" y="2036618"/>
            <a:ext cx="4782953" cy="250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593273" y="4738238"/>
            <a:ext cx="1842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Х 8</a:t>
            </a:r>
          </a:p>
        </p:txBody>
      </p:sp>
    </p:spTree>
    <p:extLst>
      <p:ext uri="{BB962C8B-B14F-4D97-AF65-F5344CB8AC3E}">
        <p14:creationId xmlns:p14="http://schemas.microsoft.com/office/powerpoint/2010/main" xmlns="" val="2618701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2" action="ppaction://hlinksldjump"/>
            <a:extLst>
              <a:ext uri="{FF2B5EF4-FFF2-40B4-BE49-F238E27FC236}">
                <a16:creationId xmlns:a16="http://schemas.microsoft.com/office/drawing/2014/main" xmlns="" id="{F5F408D8-61C8-82EF-A0C1-6A33CCB9D0C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12352" y="6138093"/>
            <a:ext cx="1859441" cy="5669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A688E63-61FE-C088-D259-7FF18E49BA30}"/>
              </a:ext>
            </a:extLst>
          </p:cNvPr>
          <p:cNvSpPr txBox="1"/>
          <p:nvPr/>
        </p:nvSpPr>
        <p:spPr>
          <a:xfrm>
            <a:off x="4232563" y="554182"/>
            <a:ext cx="3726873" cy="651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Пядь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CB5B5E5-147B-0DAA-2246-4125EE6CE662}"/>
              </a:ext>
            </a:extLst>
          </p:cNvPr>
          <p:cNvSpPr txBox="1"/>
          <p:nvPr/>
        </p:nvSpPr>
        <p:spPr>
          <a:xfrm>
            <a:off x="706582" y="1870364"/>
            <a:ext cx="63315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Большая пядь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Пядь с кувырком</a:t>
            </a:r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Малая пядь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2370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A701915-D8BE-9F3A-E03E-F7FB9F34362E}"/>
              </a:ext>
            </a:extLst>
          </p:cNvPr>
          <p:cNvSpPr txBox="1"/>
          <p:nvPr/>
        </p:nvSpPr>
        <p:spPr>
          <a:xfrm>
            <a:off x="3754580" y="-3912"/>
            <a:ext cx="514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chemeClr val="bg1"/>
                </a:solidFill>
              </a:rPr>
              <a:t>Япония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DAEEFF6-F864-6EC6-EB2F-D16840DF2ACD}"/>
              </a:ext>
            </a:extLst>
          </p:cNvPr>
          <p:cNvSpPr txBox="1"/>
          <p:nvPr/>
        </p:nvSpPr>
        <p:spPr>
          <a:xfrm>
            <a:off x="2216726" y="503873"/>
            <a:ext cx="8215744" cy="1117228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Единицы измерения:</a:t>
            </a:r>
          </a:p>
          <a:p>
            <a:pPr algn="ctr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Бу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Дзё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Дзинь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Кайри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Кудзирадзяку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Кэн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  <a:hlinkClick r:id="rId8" action="ppaction://hlinksldjump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Мо</a:t>
            </a:r>
            <a:r>
              <a:rPr lang="ru-RU" sz="2400" dirty="0">
                <a:solidFill>
                  <a:schemeClr val="bg1"/>
                </a:solidFill>
              </a:rPr>
              <a:t> 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</a:rPr>
              <a:t>  </a:t>
            </a:r>
            <a:r>
              <a:rPr lang="ru-RU" sz="2400" dirty="0">
                <a:solidFill>
                  <a:schemeClr val="bg1"/>
                </a:solidFill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Ри</a:t>
            </a:r>
            <a:r>
              <a:rPr lang="ru-RU" sz="2400" dirty="0">
                <a:solidFill>
                  <a:schemeClr val="bg1"/>
                </a:solidFill>
              </a:rPr>
              <a:t>                                                           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8774BA-2B02-7AB2-88AE-D1E319342AF6}"/>
              </a:ext>
            </a:extLst>
          </p:cNvPr>
          <p:cNvSpPr txBox="1"/>
          <p:nvPr/>
        </p:nvSpPr>
        <p:spPr>
          <a:xfrm>
            <a:off x="8243456" y="869383"/>
            <a:ext cx="346363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Рин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Сун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Сяку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1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Тан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14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Тё</a:t>
            </a:r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15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Хики</a:t>
            </a:r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16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Хиро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xmlns="" id="{FBC9536A-EB44-AD80-98BE-B76028C7E12F}"/>
              </a:ext>
            </a:extLst>
          </p:cNvPr>
          <p:cNvSpPr/>
          <p:nvPr/>
        </p:nvSpPr>
        <p:spPr>
          <a:xfrm>
            <a:off x="10130916" y="5988617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3216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Мо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299363" y="654208"/>
            <a:ext cx="64285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мо</a:t>
            </a:r>
            <a:r>
              <a:rPr lang="ru-RU" sz="2400" dirty="0">
                <a:solidFill>
                  <a:schemeClr val="bg1"/>
                </a:solidFill>
              </a:rPr>
              <a:t> = 30 микрометров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235405" y="1421613"/>
            <a:ext cx="23121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毛</a:t>
            </a:r>
            <a:r>
              <a:rPr lang="en-US" altLang="ja-JP" sz="12000" b="1" dirty="0"/>
              <a:t> </a:t>
            </a:r>
            <a:r>
              <a:rPr lang="ja-JP" altLang="en-US" sz="12000" b="1" dirty="0"/>
              <a:t>毫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4509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Рин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465618" y="636783"/>
            <a:ext cx="64285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рин</a:t>
            </a:r>
            <a:r>
              <a:rPr lang="ru-RU" sz="2400" dirty="0">
                <a:solidFill>
                  <a:schemeClr val="bg1"/>
                </a:solidFill>
              </a:rPr>
              <a:t> = 0,3 мм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235405" y="2206443"/>
            <a:ext cx="23121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厘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0249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Бу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465618" y="664492"/>
            <a:ext cx="64285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бу</a:t>
            </a:r>
            <a:r>
              <a:rPr lang="ru-RU" sz="2400" dirty="0">
                <a:solidFill>
                  <a:schemeClr val="bg1"/>
                </a:solidFill>
              </a:rPr>
              <a:t> = 3 мм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235405" y="2206443"/>
            <a:ext cx="23121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分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4480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Сун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465618" y="867615"/>
            <a:ext cx="64285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Использовали для измерения тканей.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сун</a:t>
            </a:r>
            <a:r>
              <a:rPr lang="ru-RU" sz="2400" dirty="0">
                <a:solidFill>
                  <a:schemeClr val="bg1"/>
                </a:solidFill>
              </a:rPr>
              <a:t> = 3,03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235405" y="2206443"/>
            <a:ext cx="23121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寸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9861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Сяку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465618" y="664492"/>
            <a:ext cx="642850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Считается японским эквивалентом британского фута.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сяку</a:t>
            </a:r>
            <a:r>
              <a:rPr lang="ru-RU" sz="2400" dirty="0">
                <a:solidFill>
                  <a:schemeClr val="bg1"/>
                </a:solidFill>
              </a:rPr>
              <a:t> = 30,3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235405" y="2206443"/>
            <a:ext cx="23121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尺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8281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Кэн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465618" y="664492"/>
            <a:ext cx="64285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кэн</a:t>
            </a:r>
            <a:r>
              <a:rPr lang="ru-RU" sz="2400" dirty="0">
                <a:solidFill>
                  <a:schemeClr val="bg1"/>
                </a:solidFill>
              </a:rPr>
              <a:t> = 1,8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235405" y="2206443"/>
            <a:ext cx="23121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石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3315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Дзё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465618" y="1006550"/>
            <a:ext cx="6428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Использовали для измерения тканей.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дзё</a:t>
            </a:r>
            <a:r>
              <a:rPr lang="ru-RU" sz="2400" dirty="0">
                <a:solidFill>
                  <a:schemeClr val="bg1"/>
                </a:solidFill>
              </a:rPr>
              <a:t> = 3,03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235405" y="2206443"/>
            <a:ext cx="23121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丈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726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Тё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465618" y="1006550"/>
            <a:ext cx="6428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тё</a:t>
            </a:r>
            <a:r>
              <a:rPr lang="ru-RU" sz="2400" dirty="0">
                <a:solidFill>
                  <a:schemeClr val="bg1"/>
                </a:solidFill>
              </a:rPr>
              <a:t> = 109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235405" y="2206443"/>
            <a:ext cx="23121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町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7831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Ри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465618" y="1006550"/>
            <a:ext cx="6428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ри = 3,9 км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235405" y="2206443"/>
            <a:ext cx="23121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里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2344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7E62E8A1-60ED-91D4-E52D-22767D1D0C5A}"/>
              </a:ext>
            </a:extLst>
          </p:cNvPr>
          <p:cNvSpPr/>
          <p:nvPr/>
        </p:nvSpPr>
        <p:spPr>
          <a:xfrm>
            <a:off x="1" y="0"/>
            <a:ext cx="4776236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5502A6A-39CD-5679-E09C-26C697B22BBD}"/>
              </a:ext>
            </a:extLst>
          </p:cNvPr>
          <p:cNvSpPr txBox="1"/>
          <p:nvPr/>
        </p:nvSpPr>
        <p:spPr>
          <a:xfrm>
            <a:off x="6629399" y="271170"/>
            <a:ext cx="4197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Большая пядь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CBB91E6-0044-C953-6339-468FE9D7560B}"/>
              </a:ext>
            </a:extLst>
          </p:cNvPr>
          <p:cNvSpPr txBox="1"/>
          <p:nvPr/>
        </p:nvSpPr>
        <p:spPr>
          <a:xfrm>
            <a:off x="5818908" y="1731818"/>
            <a:ext cx="48906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Расстояние между концами большого пальца и мизинца.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1 большая пядь = 22 см или 23 см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xmlns="" id="{3BD4CDD4-D14E-235E-88BD-FECE8E4BB910}"/>
              </a:ext>
            </a:extLst>
          </p:cNvPr>
          <p:cNvGrpSpPr/>
          <p:nvPr/>
        </p:nvGrpSpPr>
        <p:grpSpPr>
          <a:xfrm>
            <a:off x="173147" y="1565564"/>
            <a:ext cx="4429944" cy="3449782"/>
            <a:chOff x="358307" y="1717964"/>
            <a:chExt cx="4548116" cy="3214253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92050154-2B8B-6FD1-3D64-38BDDBEC2F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63103" b="77184" l="37793" r="55762">
                          <a14:foregroundMark x1="52396" y1="74048" x2="52195" y2="73881"/>
                          <a14:foregroundMark x1="54590" y1="75880" x2="54263" y2="75607"/>
                          <a14:foregroundMark x1="51465" y1="73272" x2="51074" y2="67536"/>
                          <a14:foregroundMark x1="51074" y1="67536" x2="51310" y2="65257"/>
                          <a14:foregroundMark x1="50767" y1="64827" x2="49512" y2="66754"/>
                          <a14:foregroundMark x1="51953" y1="67666" x2="52349" y2="66081"/>
                          <a14:foregroundMark x1="51359" y1="63655" x2="50488" y2="63364"/>
                          <a14:foregroundMark x1="52287" y1="66032" x2="52148" y2="66623"/>
                          <a14:foregroundMark x1="53027" y1="67014" x2="52872" y2="66495"/>
                          <a14:foregroundMark x1="55027" y1="74738" x2="55762" y2="75228"/>
                          <a14:foregroundMark x1="39406" y1="74982" x2="39941" y2="74446"/>
                          <a14:foregroundMark x1="51270" y1="63755" x2="53223" y2="66493"/>
                          <a14:foregroundMark x1="53223" y1="66493" x2="53223" y2="66493"/>
                          <a14:foregroundMark x1="37988" y1="74576" x2="37793" y2="74446"/>
                          <a14:backgroundMark x1="39751" y1="75008" x2="40723" y2="74967"/>
                          <a14:backgroundMark x1="40723" y1="74967" x2="44336" y2="76402"/>
                          <a14:backgroundMark x1="44336" y1="76402" x2="51660" y2="75098"/>
                          <a14:backgroundMark x1="51660" y1="75098" x2="53613" y2="76532"/>
                          <a14:backgroundMark x1="37500" y1="75750" x2="39021" y2="77780"/>
                          <a14:backgroundMark x1="37305" y1="74446" x2="37988" y2="76141"/>
                          <a14:backgroundMark x1="54688" y1="66623" x2="54688" y2="66884"/>
                          <a14:backgroundMark x1="54785" y1="66493" x2="54785" y2="65059"/>
                          <a14:backgroundMark x1="54785" y1="66884" x2="54785" y2="66493"/>
                          <a14:backgroundMark x1="55273" y1="66362" x2="55078" y2="66362"/>
                          <a14:backgroundMark x1="54883" y1="65711" x2="55273" y2="66623"/>
                          <a14:backgroundMark x1="51758" y1="63103" x2="54883" y2="65580"/>
                          <a14:backgroundMark x1="56152" y1="76402" x2="55762" y2="76662"/>
                        </a14:backgroundRemoval>
                      </a14:imgEffect>
                    </a14:imgLayer>
                  </a14:imgProps>
                </a:ext>
              </a:extLst>
            </a:blip>
            <a:srcRect l="36079" t="61414" r="42737" b="21010"/>
            <a:stretch/>
          </p:blipFill>
          <p:spPr>
            <a:xfrm>
              <a:off x="358307" y="1717964"/>
              <a:ext cx="4548116" cy="2826330"/>
            </a:xfrm>
            <a:prstGeom prst="rect">
              <a:avLst/>
            </a:prstGeom>
          </p:spPr>
        </p:pic>
        <p:cxnSp>
          <p:nvCxnSpPr>
            <p:cNvPr id="6" name="Прямая со стрелкой 5">
              <a:extLst>
                <a:ext uri="{FF2B5EF4-FFF2-40B4-BE49-F238E27FC236}">
                  <a16:creationId xmlns:a16="http://schemas.microsoft.com/office/drawing/2014/main" xmlns="" id="{4466A2C9-C1F9-DC03-44BA-559234EB9F20}"/>
                </a:ext>
              </a:extLst>
            </p:cNvPr>
            <p:cNvCxnSpPr>
              <a:cxnSpLocks/>
            </p:cNvCxnSpPr>
            <p:nvPr/>
          </p:nvCxnSpPr>
          <p:spPr>
            <a:xfrm>
              <a:off x="942109" y="4509652"/>
              <a:ext cx="3600269" cy="0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xmlns="" id="{27EB6E20-903B-536E-AC3E-F0F52CA0A287}"/>
                </a:ext>
              </a:extLst>
            </p:cNvPr>
            <p:cNvCxnSpPr/>
            <p:nvPr/>
          </p:nvCxnSpPr>
          <p:spPr>
            <a:xfrm>
              <a:off x="734291" y="4087089"/>
              <a:ext cx="0" cy="84512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xmlns="" id="{6190743E-292C-455F-7761-09530E550032}"/>
                </a:ext>
              </a:extLst>
            </p:cNvPr>
            <p:cNvCxnSpPr/>
            <p:nvPr/>
          </p:nvCxnSpPr>
          <p:spPr>
            <a:xfrm>
              <a:off x="4724400" y="4087090"/>
              <a:ext cx="0" cy="84512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Рисунок 13">
            <a:hlinkClick r:id="rId4" action="ppaction://hlinksldjump"/>
            <a:extLst>
              <a:ext uri="{FF2B5EF4-FFF2-40B4-BE49-F238E27FC236}">
                <a16:creationId xmlns:a16="http://schemas.microsoft.com/office/drawing/2014/main" xmlns="" id="{F27AAF93-1814-0AF1-567C-1F729D6A61A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15890" y="4612923"/>
            <a:ext cx="1975275" cy="2066723"/>
          </a:xfrm>
          <a:prstGeom prst="rect">
            <a:avLst/>
          </a:prstGeom>
        </p:spPr>
      </p:pic>
      <p:pic>
        <p:nvPicPr>
          <p:cNvPr id="15" name="Рисунок 14">
            <a:hlinkClick r:id="rId6" action="ppaction://hlinksldjump"/>
            <a:extLst>
              <a:ext uri="{FF2B5EF4-FFF2-40B4-BE49-F238E27FC236}">
                <a16:creationId xmlns:a16="http://schemas.microsoft.com/office/drawing/2014/main" xmlns="" id="{9CAA44B8-20FD-2510-C79B-205C570B798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98643" y="6112669"/>
            <a:ext cx="1859441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2884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Кудзирадзяку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521035" y="1187857"/>
            <a:ext cx="64671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Использовали для измерения тканей. </a:t>
            </a:r>
            <a:r>
              <a:rPr lang="ru-RU" sz="2400" b="0" i="0" dirty="0">
                <a:solidFill>
                  <a:schemeClr val="bg1"/>
                </a:solidFill>
                <a:effectLst/>
                <a:latin typeface="PT Sans" panose="020B0503020203020204" pitchFamily="34" charset="-52"/>
              </a:rPr>
              <a:t>Означает "китовый </a:t>
            </a:r>
            <a:r>
              <a:rPr lang="ru-RU" sz="2400" b="0" i="0" dirty="0" err="1">
                <a:solidFill>
                  <a:schemeClr val="bg1"/>
                </a:solidFill>
                <a:effectLst/>
                <a:latin typeface="PT Sans" panose="020B0503020203020204" pitchFamily="34" charset="-52"/>
              </a:rPr>
              <a:t>сяку</a:t>
            </a:r>
            <a:r>
              <a:rPr lang="ru-RU" sz="2400" b="0" i="0" dirty="0">
                <a:solidFill>
                  <a:schemeClr val="bg1"/>
                </a:solidFill>
                <a:effectLst/>
                <a:latin typeface="PT Sans" panose="020B0503020203020204" pitchFamily="34" charset="-52"/>
              </a:rPr>
              <a:t>", поскольку линейки для измерения ткани изготовлялись из китового уса.</a:t>
            </a:r>
            <a:r>
              <a:rPr lang="ru-RU" sz="2400" dirty="0">
                <a:solidFill>
                  <a:schemeClr val="bg1"/>
                </a:solidFill>
              </a:rPr>
              <a:t>  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кудзирадзяку</a:t>
            </a:r>
            <a:r>
              <a:rPr lang="ru-RU" sz="2400" dirty="0">
                <a:solidFill>
                  <a:schemeClr val="bg1"/>
                </a:solidFill>
              </a:rPr>
              <a:t> = 37,8 см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235405" y="1652261"/>
            <a:ext cx="23121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鯨尺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1231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Кайри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521035" y="1187857"/>
            <a:ext cx="64671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Является морской милей.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кайри</a:t>
            </a:r>
            <a:r>
              <a:rPr lang="ru-RU" sz="2400" dirty="0">
                <a:solidFill>
                  <a:schemeClr val="bg1"/>
                </a:solidFill>
              </a:rPr>
              <a:t> = 1853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415514" y="765901"/>
            <a:ext cx="231214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キリー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8005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Хики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521035" y="1187857"/>
            <a:ext cx="64671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Использовали для измерения тканей.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хики</a:t>
            </a:r>
            <a:r>
              <a:rPr lang="ru-RU" sz="2400" dirty="0">
                <a:solidFill>
                  <a:schemeClr val="bg1"/>
                </a:solidFill>
              </a:rPr>
              <a:t> = 21,2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373950" y="0"/>
            <a:ext cx="2312142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ヒッキー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2074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Тан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521035" y="1187857"/>
            <a:ext cx="64671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Использовали для измерения тканей.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тан</a:t>
            </a:r>
            <a:r>
              <a:rPr lang="ru-RU" sz="2400" dirty="0">
                <a:solidFill>
                  <a:schemeClr val="bg1"/>
                </a:solidFill>
              </a:rPr>
              <a:t> = 10,6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360095" y="1536174"/>
            <a:ext cx="23121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タン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4929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Хиро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521035" y="1187857"/>
            <a:ext cx="64671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Использовали для измерения длины верёвок, глубины воды и т.п.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</a:t>
            </a:r>
            <a:r>
              <a:rPr lang="ru-RU" sz="2400" dirty="0" err="1">
                <a:solidFill>
                  <a:schemeClr val="bg1"/>
                </a:solidFill>
              </a:rPr>
              <a:t>хиро</a:t>
            </a:r>
            <a:r>
              <a:rPr lang="ru-RU" sz="2400" dirty="0">
                <a:solidFill>
                  <a:schemeClr val="bg1"/>
                </a:solidFill>
              </a:rPr>
              <a:t> = 1,81 м</a:t>
            </a: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360095" y="1536174"/>
            <a:ext cx="23121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ヒロ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2277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59154-59DF-6FB9-9EAC-F5B9DBF5BB7F}"/>
              </a:ext>
            </a:extLst>
          </p:cNvPr>
          <p:cNvSpPr txBox="1"/>
          <p:nvPr/>
        </p:nvSpPr>
        <p:spPr>
          <a:xfrm>
            <a:off x="6774873" y="36021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Дзинь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BF3676-FD45-7496-5EEE-691C01E833D2}"/>
              </a:ext>
            </a:extLst>
          </p:cNvPr>
          <p:cNvSpPr txBox="1"/>
          <p:nvPr/>
        </p:nvSpPr>
        <p:spPr>
          <a:xfrm>
            <a:off x="5521035" y="1187857"/>
            <a:ext cx="64671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Использовали для измерения ввысь и вглубь.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1 дзинь = 1) 2,12 м</a:t>
            </a:r>
          </a:p>
          <a:p>
            <a:pPr marL="803275" indent="-82550" algn="just"/>
            <a:r>
              <a:rPr lang="ru-RU" sz="2400" dirty="0">
                <a:solidFill>
                  <a:schemeClr val="bg1"/>
                </a:solidFill>
              </a:rPr>
              <a:t>        2) 1,21 м или 1,55 м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E82779-4B25-4D89-0B87-A0385B6DE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58FDCD-B1F3-B6B7-F60A-11BF003192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8295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FAD21-E8F6-0616-DFE2-0FB88CD02062}"/>
              </a:ext>
            </a:extLst>
          </p:cNvPr>
          <p:cNvSpPr txBox="1"/>
          <p:nvPr/>
        </p:nvSpPr>
        <p:spPr>
          <a:xfrm>
            <a:off x="1235405" y="2242756"/>
            <a:ext cx="23121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/>
              <a:t>丁</a:t>
            </a:r>
            <a:endParaRPr lang="ru-RU" sz="12000" b="1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BB54CDCF-1CAD-E555-8C94-20477D51093E}"/>
              </a:ext>
            </a:extLst>
          </p:cNvPr>
          <p:cNvSpPr/>
          <p:nvPr/>
        </p:nvSpPr>
        <p:spPr>
          <a:xfrm>
            <a:off x="8079722" y="6078144"/>
            <a:ext cx="1877731" cy="640136"/>
          </a:xfrm>
          <a:prstGeom prst="actionButtonReturn">
            <a:avLst/>
          </a:prstGeom>
          <a:solidFill>
            <a:srgbClr val="CC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9095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32238A-4792-D291-8C58-145DEE45957F}"/>
              </a:ext>
            </a:extLst>
          </p:cNvPr>
          <p:cNvSpPr txBox="1"/>
          <p:nvPr/>
        </p:nvSpPr>
        <p:spPr>
          <a:xfrm>
            <a:off x="3981157" y="365760"/>
            <a:ext cx="4801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sng" dirty="0"/>
              <a:t>Калькулятор перевода</a:t>
            </a:r>
          </a:p>
        </p:txBody>
      </p:sp>
      <p:pic>
        <p:nvPicPr>
          <p:cNvPr id="2" name="Рисунок 1">
            <a:hlinkClick r:id="rId3" action="ppaction://hlinkfile"/>
            <a:extLst>
              <a:ext uri="{FF2B5EF4-FFF2-40B4-BE49-F238E27FC236}">
                <a16:creationId xmlns:a16="http://schemas.microsoft.com/office/drawing/2014/main" xmlns="" id="{E403523A-6935-7338-AAE4-69265B74B4D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0181" y="1206730"/>
            <a:ext cx="5051638" cy="5285510"/>
          </a:xfrm>
          <a:prstGeom prst="rect">
            <a:avLst/>
          </a:prstGeom>
        </p:spPr>
      </p:pic>
      <p:sp>
        <p:nvSpPr>
          <p:cNvPr id="4" name="Управляющая кнопка: возврат 3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71D50EF5-2919-C980-677D-28697A1FA156}"/>
              </a:ext>
            </a:extLst>
          </p:cNvPr>
          <p:cNvSpPr/>
          <p:nvPr/>
        </p:nvSpPr>
        <p:spPr>
          <a:xfrm>
            <a:off x="9762978" y="5838092"/>
            <a:ext cx="2067951" cy="654148"/>
          </a:xfrm>
          <a:prstGeom prst="actionButtonRetur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3973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24C0EBC-18C9-B8CA-10EB-E0ACCE6FD673}"/>
              </a:ext>
            </a:extLst>
          </p:cNvPr>
          <p:cNvSpPr txBox="1"/>
          <p:nvPr/>
        </p:nvSpPr>
        <p:spPr>
          <a:xfrm>
            <a:off x="6096000" y="512618"/>
            <a:ext cx="3893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Малая пядь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FDB078E-40DB-2153-0ED3-C46777974926}"/>
              </a:ext>
            </a:extLst>
          </p:cNvPr>
          <p:cNvSpPr txBox="1"/>
          <p:nvPr/>
        </p:nvSpPr>
        <p:spPr>
          <a:xfrm>
            <a:off x="5346970" y="1539939"/>
            <a:ext cx="62761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Расстояние между концами расставленных большого и указательного (или среднего) пальцев.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1 малая пядь = 17 см – 19 см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5F50E21-62DE-52AB-53F0-EC9FA875899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62061" cy="6858000"/>
          </a:xfrm>
          <a:prstGeom prst="rect">
            <a:avLst/>
          </a:prstGeom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0B785C59-503C-7D0E-B6D7-28E97E5134CA}"/>
              </a:ext>
            </a:extLst>
          </p:cNvPr>
          <p:cNvGrpSpPr/>
          <p:nvPr/>
        </p:nvGrpSpPr>
        <p:grpSpPr>
          <a:xfrm>
            <a:off x="457200" y="1828800"/>
            <a:ext cx="4006543" cy="2966030"/>
            <a:chOff x="1218393" y="2479964"/>
            <a:chExt cx="3134514" cy="2259448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xmlns="" id="{AD6DF1F9-E8DA-8F44-415A-4D4BCB3AC1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62321" b="76141" l="7324" r="25684">
                          <a14:foregroundMark x1="13602" y1="73045" x2="15918" y2="71969"/>
                          <a14:foregroundMark x1="15918" y1="71969" x2="14551" y2="67275"/>
                          <a14:foregroundMark x1="14551" y1="67275" x2="18066" y2="66362"/>
                          <a14:foregroundMark x1="18066" y1="66362" x2="19629" y2="62321"/>
                          <a14:foregroundMark x1="19629" y1="62321" x2="23242" y2="63625"/>
                          <a14:foregroundMark x1="23242" y1="63625" x2="20410" y2="67014"/>
                          <a14:foregroundMark x1="20410" y1="67014" x2="22656" y2="72099"/>
                          <a14:foregroundMark x1="24976" y1="74532" x2="25391" y2="74967"/>
                          <a14:foregroundMark x1="22656" y1="72099" x2="24542" y2="74077"/>
                          <a14:foregroundMark x1="19494" y1="73440" x2="12305" y2="71578"/>
                          <a14:foregroundMark x1="22421" y1="74198" x2="20846" y2="73790"/>
                          <a14:foregroundMark x1="25391" y1="74967" x2="24883" y2="74835"/>
                          <a14:foregroundMark x1="10818" y1="72787" x2="10451" y2="73085"/>
                          <a14:foregroundMark x1="12305" y1="71578" x2="10930" y2="72695"/>
                          <a14:foregroundMark x1="8626" y1="74742" x2="7324" y2="74576"/>
                          <a14:foregroundMark x1="16602" y1="74967" x2="10840" y2="74185"/>
                          <a14:foregroundMark x1="10840" y1="74185" x2="12695" y2="74055"/>
                          <a14:backgroundMark x1="25586" y1="76402" x2="16725" y2="75243"/>
                          <a14:backgroundMark x1="11195" y1="74979" x2="9277" y2="76793"/>
                          <a14:backgroundMark x1="19727" y1="74967" x2="20801" y2="73924"/>
                          <a14:backgroundMark x1="20898" y1="74316" x2="19434" y2="73272"/>
                          <a14:backgroundMark x1="20996" y1="74576" x2="19336" y2="73533"/>
                          <a14:backgroundMark x1="36230" y1="66362" x2="36230" y2="66362"/>
                        </a14:backgroundRemoval>
                      </a14:imgEffect>
                    </a14:imgLayer>
                  </a14:imgProps>
                </a:ext>
              </a:extLst>
            </a:blip>
            <a:srcRect l="6787" t="60964" r="72180" b="22031"/>
            <a:stretch/>
          </p:blipFill>
          <p:spPr>
            <a:xfrm>
              <a:off x="1218393" y="2479964"/>
              <a:ext cx="3134514" cy="1898072"/>
            </a:xfrm>
            <a:prstGeom prst="rect">
              <a:avLst/>
            </a:prstGeom>
          </p:spPr>
        </p:pic>
        <p:cxnSp>
          <p:nvCxnSpPr>
            <p:cNvPr id="17" name="Прямая со стрелкой 16">
              <a:extLst>
                <a:ext uri="{FF2B5EF4-FFF2-40B4-BE49-F238E27FC236}">
                  <a16:creationId xmlns:a16="http://schemas.microsoft.com/office/drawing/2014/main" xmlns="" id="{95F0E140-97FC-5E73-7EFA-4ACA65E14E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06226" y="4361764"/>
              <a:ext cx="2477320" cy="6404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xmlns="" id="{0F91256B-5260-0A73-258D-82BB6B6A5215}"/>
                </a:ext>
              </a:extLst>
            </p:cNvPr>
            <p:cNvCxnSpPr/>
            <p:nvPr/>
          </p:nvCxnSpPr>
          <p:spPr>
            <a:xfrm>
              <a:off x="4003963" y="4018341"/>
              <a:ext cx="0" cy="70658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xmlns="" id="{47D49710-DB10-2B60-9DB4-86A0D7D65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61424" y="4020022"/>
              <a:ext cx="24386" cy="719390"/>
            </a:xfrm>
            <a:prstGeom prst="rect">
              <a:avLst/>
            </a:prstGeom>
          </p:spPr>
        </p:pic>
      </p:grpSp>
      <p:pic>
        <p:nvPicPr>
          <p:cNvPr id="24" name="Рисунок 23">
            <a:hlinkClick r:id="rId6" action="ppaction://hlinksldjump"/>
            <a:extLst>
              <a:ext uri="{FF2B5EF4-FFF2-40B4-BE49-F238E27FC236}">
                <a16:creationId xmlns:a16="http://schemas.microsoft.com/office/drawing/2014/main" xmlns="" id="{AF0E3ECD-FE40-5615-040E-2D8F6B87181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07035" y="6061893"/>
            <a:ext cx="1859441" cy="566977"/>
          </a:xfrm>
          <a:prstGeom prst="rect">
            <a:avLst/>
          </a:prstGeom>
        </p:spPr>
      </p:pic>
      <p:pic>
        <p:nvPicPr>
          <p:cNvPr id="25" name="Рисунок 24">
            <a:hlinkClick r:id="rId8" action="ppaction://hlinksldjump"/>
            <a:extLst>
              <a:ext uri="{FF2B5EF4-FFF2-40B4-BE49-F238E27FC236}">
                <a16:creationId xmlns:a16="http://schemas.microsoft.com/office/drawing/2014/main" xmlns="" id="{A753BE6E-35A4-BB5D-C538-74622C44F9A3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902004" y="4562147"/>
            <a:ext cx="1975275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7352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2C4C44B-3FFB-0DC1-DE8D-1696A0ED34D8}"/>
              </a:ext>
            </a:extLst>
          </p:cNvPr>
          <p:cNvSpPr txBox="1"/>
          <p:nvPr/>
        </p:nvSpPr>
        <p:spPr>
          <a:xfrm>
            <a:off x="6733310" y="277092"/>
            <a:ext cx="3851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Пядь с кувырком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E594C8D-2021-3D98-F26A-4A0A81E20FA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" y="0"/>
            <a:ext cx="4782953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9C10F63-C426-34A5-FB9A-2768C0AAFCCC}"/>
              </a:ext>
            </a:extLst>
          </p:cNvPr>
          <p:cNvSpPr txBox="1"/>
          <p:nvPr/>
        </p:nvSpPr>
        <p:spPr>
          <a:xfrm>
            <a:off x="6096000" y="1593273"/>
            <a:ext cx="46828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Равняется </a:t>
            </a:r>
            <a:r>
              <a:rPr lang="ru-RU" sz="2400" kern="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пяди с прибавкой двух суставов указательного пальца.</a:t>
            </a:r>
          </a:p>
          <a:p>
            <a:endParaRPr lang="ru-RU" sz="2400" kern="0" dirty="0">
              <a:solidFill>
                <a:schemeClr val="bg1"/>
              </a:solidFill>
            </a:endParaRPr>
          </a:p>
          <a:p>
            <a:endParaRPr lang="ru-RU" sz="2400" kern="0" dirty="0">
              <a:solidFill>
                <a:schemeClr val="bg1"/>
              </a:solidFill>
            </a:endParaRPr>
          </a:p>
          <a:p>
            <a:r>
              <a:rPr lang="ru-RU" sz="2400" kern="0" dirty="0">
                <a:solidFill>
                  <a:schemeClr val="bg1"/>
                </a:solidFill>
              </a:rPr>
              <a:t>1 пядь с кувырком = 27 см – 31 см</a:t>
            </a:r>
            <a:endParaRPr lang="ru-RU" sz="2400" dirty="0">
              <a:solidFill>
                <a:schemeClr val="bg1"/>
              </a:solidFill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DFD88BDE-A1A9-E1AE-1D50-43541EC795C4}"/>
              </a:ext>
            </a:extLst>
          </p:cNvPr>
          <p:cNvGrpSpPr/>
          <p:nvPr/>
        </p:nvGrpSpPr>
        <p:grpSpPr>
          <a:xfrm>
            <a:off x="223818" y="1870363"/>
            <a:ext cx="4559133" cy="2667556"/>
            <a:chOff x="402861" y="2124141"/>
            <a:chExt cx="4335315" cy="2482364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xmlns="" id="{CE3B8102-6FDA-B797-E2FF-7D95750BEA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l="68159" t="61273" r="2788" b="23232"/>
            <a:stretch/>
          </p:blipFill>
          <p:spPr>
            <a:xfrm>
              <a:off x="402861" y="2124141"/>
              <a:ext cx="4335315" cy="1731818"/>
            </a:xfrm>
            <a:prstGeom prst="rect">
              <a:avLst/>
            </a:prstGeom>
          </p:spPr>
        </p:pic>
        <p:cxnSp>
          <p:nvCxnSpPr>
            <p:cNvPr id="8" name="Прямая со стрелкой 7">
              <a:extLst>
                <a:ext uri="{FF2B5EF4-FFF2-40B4-BE49-F238E27FC236}">
                  <a16:creationId xmlns:a16="http://schemas.microsoft.com/office/drawing/2014/main" xmlns="" id="{72499E33-2C88-5AF7-FDF2-86FD14CB27DD}"/>
                </a:ext>
              </a:extLst>
            </p:cNvPr>
            <p:cNvCxnSpPr>
              <a:cxnSpLocks/>
              <a:endCxn id="11" idx="1"/>
            </p:cNvCxnSpPr>
            <p:nvPr/>
          </p:nvCxnSpPr>
          <p:spPr>
            <a:xfrm flipV="1">
              <a:off x="805292" y="4109373"/>
              <a:ext cx="3336503" cy="33936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xmlns="" id="{4923EA9F-90B6-7FF3-EE5E-4A17BBACF257}"/>
                </a:ext>
              </a:extLst>
            </p:cNvPr>
            <p:cNvCxnSpPr>
              <a:cxnSpLocks/>
            </p:cNvCxnSpPr>
            <p:nvPr/>
          </p:nvCxnSpPr>
          <p:spPr>
            <a:xfrm>
              <a:off x="710912" y="3751918"/>
              <a:ext cx="0" cy="83127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xmlns="" id="{6A8A54C2-6441-AE84-4B91-992CEAB009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241956">
              <a:off x="4131169" y="3728605"/>
              <a:ext cx="329213" cy="877900"/>
            </a:xfrm>
            <a:prstGeom prst="rect">
              <a:avLst/>
            </a:prstGeom>
          </p:spPr>
        </p:pic>
      </p:grpSp>
      <p:pic>
        <p:nvPicPr>
          <p:cNvPr id="16" name="Рисунок 15">
            <a:hlinkClick r:id="rId5" action="ppaction://hlinksldjump"/>
            <a:extLst>
              <a:ext uri="{FF2B5EF4-FFF2-40B4-BE49-F238E27FC236}">
                <a16:creationId xmlns:a16="http://schemas.microsoft.com/office/drawing/2014/main" xmlns="" id="{4E7C34EF-DC45-8F63-6A3F-6D433A60A8C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81770" y="6138093"/>
            <a:ext cx="1859441" cy="566977"/>
          </a:xfrm>
          <a:prstGeom prst="rect">
            <a:avLst/>
          </a:prstGeom>
        </p:spPr>
      </p:pic>
      <p:pic>
        <p:nvPicPr>
          <p:cNvPr id="17" name="Рисунок 16">
            <a:hlinkClick r:id="rId7" action="ppaction://hlinksldjump"/>
            <a:extLst>
              <a:ext uri="{FF2B5EF4-FFF2-40B4-BE49-F238E27FC236}">
                <a16:creationId xmlns:a16="http://schemas.microsoft.com/office/drawing/2014/main" xmlns="" id="{844A2291-8D3A-A3ED-EDC9-0C5AEF0138FA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957453" y="4651557"/>
            <a:ext cx="1975275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1875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A441AD9-C54A-47E2-A7DD-05D0A7C7EBD9}"/>
              </a:ext>
            </a:extLst>
          </p:cNvPr>
          <p:cNvSpPr txBox="1"/>
          <p:nvPr/>
        </p:nvSpPr>
        <p:spPr>
          <a:xfrm>
            <a:off x="3394364" y="651164"/>
            <a:ext cx="6234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chemeClr val="bg1"/>
                </a:solidFill>
              </a:rPr>
              <a:t>Сажень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F7BB436-C1E0-4B38-B4BA-CEA635141659}"/>
              </a:ext>
            </a:extLst>
          </p:cNvPr>
          <p:cNvSpPr txBox="1"/>
          <p:nvPr/>
        </p:nvSpPr>
        <p:spPr>
          <a:xfrm>
            <a:off x="803564" y="2161309"/>
            <a:ext cx="59020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Простая сажень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Косая сажень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Маховая сажень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hlinkClick r:id="rId5" action="ppaction://hlinksldjump"/>
            <a:extLst>
              <a:ext uri="{FF2B5EF4-FFF2-40B4-BE49-F238E27FC236}">
                <a16:creationId xmlns:a16="http://schemas.microsoft.com/office/drawing/2014/main" xmlns="" id="{A84C3468-8C18-7ECB-4433-02AB3BBF916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73806" y="6110384"/>
            <a:ext cx="1859441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4025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</TotalTime>
  <Words>1286</Words>
  <Application>Microsoft Office PowerPoint</Application>
  <PresentationFormat>Произвольный</PresentationFormat>
  <Paragraphs>454</Paragraphs>
  <Slides>66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pc</cp:lastModifiedBy>
  <cp:revision>30</cp:revision>
  <dcterms:created xsi:type="dcterms:W3CDTF">2023-06-22T13:35:51Z</dcterms:created>
  <dcterms:modified xsi:type="dcterms:W3CDTF">2024-04-04T15:21:29Z</dcterms:modified>
</cp:coreProperties>
</file>