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2" r:id="rId6"/>
    <p:sldId id="261" r:id="rId7"/>
    <p:sldId id="271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2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08BA3-4763-4B88-AB8D-093C6DC1E568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7AE000-3D6F-44E8-9804-D19D759A2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147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AE000-3D6F-44E8-9804-D19D759A263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115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3551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946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6001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7009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706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2981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897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45381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9358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719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765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272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391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59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40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7725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67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54A7DBC-4A27-41A3-9D81-E57A407C89C6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AC70B90-608E-454F-9BED-C5B3182142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6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871132"/>
            <a:ext cx="6815669" cy="74328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Исследовательский проект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3438659"/>
            <a:ext cx="6825089" cy="1790163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собенности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женского эпистолярного жанра 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половины 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XIX 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века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sz="2600" b="1" dirty="0" smtClean="0">
                <a:solidFill>
                  <a:srgbClr val="B15E2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(на примере писем </a:t>
            </a:r>
            <a:r>
              <a:rPr lang="ru-RU" sz="2600" b="1" dirty="0" err="1">
                <a:solidFill>
                  <a:srgbClr val="B15E2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В.П.Тургеневой</a:t>
            </a:r>
            <a:r>
              <a:rPr lang="ru-RU" sz="2600" b="1" dirty="0">
                <a:solidFill>
                  <a:srgbClr val="B15E2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 сыну </a:t>
            </a:r>
            <a:r>
              <a:rPr lang="ru-RU" sz="2600" b="1" dirty="0" err="1" smtClean="0">
                <a:solidFill>
                  <a:srgbClr val="B15E2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И.С.Тургеневу</a:t>
            </a:r>
            <a:r>
              <a:rPr lang="ru-RU" sz="2600" b="1" dirty="0" smtClean="0">
                <a:solidFill>
                  <a:srgbClr val="B15E28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570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8501" y="759853"/>
            <a:ext cx="74053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Евангельские сюжеты в письмах </a:t>
            </a:r>
            <a:r>
              <a:rPr lang="ru-RU" sz="4400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В.П.Тургеневой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406" y="2518647"/>
            <a:ext cx="3364419" cy="25419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263" y="2532309"/>
            <a:ext cx="32258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05318" y="1416677"/>
            <a:ext cx="768868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</a:rPr>
              <a:t>Письмо </a:t>
            </a:r>
            <a:r>
              <a:rPr lang="ru-RU" sz="2600" dirty="0">
                <a:solidFill>
                  <a:schemeClr val="accent4">
                    <a:lumMod val="50000"/>
                  </a:schemeClr>
                </a:solidFill>
              </a:rPr>
              <a:t>от </a:t>
            </a:r>
            <a:r>
              <a:rPr lang="ru-RU" sz="2600" b="1" dirty="0">
                <a:solidFill>
                  <a:schemeClr val="accent4">
                    <a:lumMod val="50000"/>
                  </a:schemeClr>
                </a:solidFill>
              </a:rPr>
              <a:t>23 августа 1838г</a:t>
            </a:r>
            <a:r>
              <a:rPr lang="ru-RU" sz="2600" dirty="0">
                <a:solidFill>
                  <a:schemeClr val="accent4">
                    <a:lumMod val="50000"/>
                  </a:schemeClr>
                </a:solidFill>
              </a:rPr>
              <a:t> Варвара Петровна упоминает ветхозаветную притчу о блудном сыне: 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«Мы готовимся встречать дорогого гостя и угощать, семь лет не бывалого, как блудного сына угощали — свиней откармливали». </a:t>
            </a:r>
            <a:endParaRPr lang="ru-RU" sz="2600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</a:rPr>
              <a:t>В </a:t>
            </a:r>
            <a:r>
              <a:rPr lang="ru-RU" sz="2600" dirty="0">
                <a:solidFill>
                  <a:schemeClr val="accent4">
                    <a:lumMod val="50000"/>
                  </a:schemeClr>
                </a:solidFill>
              </a:rPr>
              <a:t>письме от </a:t>
            </a:r>
            <a:r>
              <a:rPr lang="ru-RU" sz="2600" b="1" dirty="0">
                <a:solidFill>
                  <a:schemeClr val="accent4">
                    <a:lumMod val="50000"/>
                  </a:schemeClr>
                </a:solidFill>
              </a:rPr>
              <a:t>30 июля 1838г</a:t>
            </a:r>
            <a:r>
              <a:rPr lang="ru-RU" sz="2600" dirty="0">
                <a:solidFill>
                  <a:schemeClr val="accent4">
                    <a:lumMod val="50000"/>
                  </a:schemeClr>
                </a:solidFill>
              </a:rPr>
              <a:t> Варвара Петровна пишет: 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« Всякий несёт свой крест! - А мой, хотя и тяжёл, но золотой!». Это выражение восходит к истории казни Иисуса Христа. По древнему иудейскому обычаю, приговорённые сами несли крест к месту казни.</a:t>
            </a:r>
          </a:p>
        </p:txBody>
      </p:sp>
    </p:spTree>
    <p:extLst>
      <p:ext uri="{BB962C8B-B14F-4D97-AF65-F5344CB8AC3E}">
        <p14:creationId xmlns:p14="http://schemas.microsoft.com/office/powerpoint/2010/main" val="14171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5161" y="811368"/>
            <a:ext cx="9839459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Персональный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риторический приём использования противительного союза «но» с восклицательным знаком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endParaRPr lang="ru-RU" sz="32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Кандидат филологических наук Е.Н. Левина во вступительной статье к книге «Твой друг и мать Варвара Тургенева» пишет: </a:t>
            </a:r>
            <a:r>
              <a:rPr lang="ru-RU" sz="2800" i="1" dirty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2800" b="1" i="1" dirty="0">
                <a:solidFill>
                  <a:schemeClr val="accent4">
                    <a:lumMod val="50000"/>
                  </a:schemeClr>
                </a:solidFill>
              </a:rPr>
              <a:t>Но!</a:t>
            </a:r>
            <a:r>
              <a:rPr lang="ru-RU" sz="2800" i="1" dirty="0">
                <a:solidFill>
                  <a:schemeClr val="accent4">
                    <a:lumMod val="50000"/>
                  </a:schemeClr>
                </a:solidFill>
              </a:rPr>
              <a:t>»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- в качестве синтаксически выделенного компонента письменной речи, наделённого подчёркнутой экспрессией восклицания, в котором, с одной стороны, сказываются особенности личной и социальной психологии пишущего, материнской и барской воли, а с другой, проступают следы языковой архаики, столь естественной у человека, родившегося ещё в 18 столетии». </a:t>
            </a:r>
          </a:p>
        </p:txBody>
      </p:sp>
    </p:spTree>
    <p:extLst>
      <p:ext uri="{BB962C8B-B14F-4D97-AF65-F5344CB8AC3E}">
        <p14:creationId xmlns:p14="http://schemas.microsoft.com/office/powerpoint/2010/main" val="86022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1831" y="940158"/>
            <a:ext cx="844854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Выдержки с использованием «Но!»</a:t>
            </a:r>
          </a:p>
          <a:p>
            <a:pPr algn="ctr"/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Письмо от 26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ноября 1840г 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800" i="1" u="sng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«Вот три недели нет! от тебя ни строчки. Я могу одну почту тебе извинить и отнести лени, другую — дороге и разным обстоятельствам. Но! Когда придёт третья и всё нет письма, - отчаяние овладеет мною, тоска меня мучит...».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письме от 30 ноября 1840г читаем: </a:t>
            </a:r>
            <a:r>
              <a:rPr lang="ru-RU" sz="2800" i="1" u="sng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одном из моих писем я тебя просила очень для меня нужную вещь заказать или похлопотать о подарке мне от тебя. Деньги на оное будут мои, но! хлопоты твои.»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754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0011" y="953906"/>
            <a:ext cx="9144000" cy="156966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Письма Варвары Петровны Тургеневой – это образец ЖИВОГО,ОБРАЗНОГО И ВЕЛИКОГО русского языка!</a:t>
            </a:r>
            <a:endParaRPr lang="ru-RU" sz="3200" b="1" u="sng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685817" y="2154578"/>
            <a:ext cx="1957414" cy="35438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60059" y="2945984"/>
            <a:ext cx="1689409" cy="3341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8703978" y="4929307"/>
            <a:ext cx="33892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Конверт от письма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В.П.Тургеневой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к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И.С.Тургеневу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от 17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/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29 августа 1840г.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92439" y="5483305"/>
            <a:ext cx="2047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Оттиск печати В.П. Тургеневой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10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8859" y="5351488"/>
            <a:ext cx="9743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</a:t>
            </a:r>
            <a:r>
              <a:rPr lang="ru-RU" sz="3600" b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нига «Твой друг и мать Варвара Тургенева». </a:t>
            </a:r>
            <a:endParaRPr lang="ru-RU" sz="3600" b="1" u="sng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293" y="994842"/>
            <a:ext cx="3490514" cy="451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3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18" y="748887"/>
            <a:ext cx="4451729" cy="540195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230" y="943759"/>
            <a:ext cx="3597638" cy="5055382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969275" y="973118"/>
            <a:ext cx="23954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Тургенева Варвара Петровна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86246" y="4584879"/>
            <a:ext cx="1961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Тургенев Иван Сергеевич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5726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06" y="1015518"/>
            <a:ext cx="7289442" cy="48477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39448" y="1015518"/>
            <a:ext cx="361896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ФГБУК Государственный мемориальный 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природный музей-заповедник 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И.С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Тургенева Спасское-</a:t>
            </a:r>
            <a:r>
              <a:rPr lang="ru-RU" sz="3200" b="1" dirty="0" err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Лутовиново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398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3493" y="927280"/>
            <a:ext cx="976218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«Письма Варвары Петровны — это явление женской эпистолярной литературы, которое способно заинтересовать современного филолога». 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kern="5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Язык посланий яркий, красочный благодаря использованию </a:t>
            </a:r>
            <a:r>
              <a:rPr lang="ru-RU" sz="2400" b="1" kern="5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изобразительно-выразительных </a:t>
            </a:r>
            <a:r>
              <a:rPr lang="ru-RU" sz="2400" b="1" kern="5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средств</a:t>
            </a:r>
            <a:r>
              <a:rPr lang="ru-RU" sz="2400" b="1" kern="5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Эпитеты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Метафоры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Пословицы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Поговорки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Просторечные слова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Синтаксические средства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ru-RU" sz="2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534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7285" y="940157"/>
            <a:ext cx="868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Изобразительно-выразительные средства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3341" y="1524932"/>
            <a:ext cx="100841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Эпитеты:</a:t>
            </a:r>
          </a:p>
          <a:p>
            <a:r>
              <a:rPr lang="ru-RU" sz="2600" b="1" dirty="0">
                <a:solidFill>
                  <a:schemeClr val="accent4">
                    <a:lumMod val="50000"/>
                  </a:schemeClr>
                </a:solidFill>
              </a:rPr>
              <a:t>Письмо 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от </a:t>
            </a:r>
            <a:r>
              <a:rPr lang="ru-RU" sz="2600" b="1" dirty="0">
                <a:solidFill>
                  <a:schemeClr val="accent4">
                    <a:lumMod val="50000"/>
                  </a:schemeClr>
                </a:solidFill>
              </a:rPr>
              <a:t>29 ноября 1838г</a:t>
            </a:r>
            <a:r>
              <a:rPr lang="ru-RU" sz="2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« Мои </a:t>
            </a:r>
            <a:r>
              <a:rPr lang="ru-RU" sz="2600" i="1" u="sng" dirty="0">
                <a:solidFill>
                  <a:schemeClr val="accent4">
                    <a:lumMod val="50000"/>
                  </a:schemeClr>
                </a:solidFill>
              </a:rPr>
              <a:t>бесподобные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. Да, точно, милые дети, вы заслуживаете сего названья — </a:t>
            </a:r>
            <a:r>
              <a:rPr lang="ru-RU" sz="2600" i="1" u="sng" dirty="0">
                <a:solidFill>
                  <a:schemeClr val="accent4">
                    <a:lumMod val="50000"/>
                  </a:schemeClr>
                </a:solidFill>
              </a:rPr>
              <a:t>бесподобные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». </a:t>
            </a:r>
            <a:endParaRPr lang="ru-RU" sz="2600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600" b="1" dirty="0">
                <a:solidFill>
                  <a:schemeClr val="accent4">
                    <a:lumMod val="50000"/>
                  </a:schemeClr>
                </a:solidFill>
              </a:rPr>
              <a:t>Письмо от 24 апреля 1842г </a:t>
            </a:r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</a:rPr>
              <a:t>: 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«Я тебя прошу на нужное денег не жалеть, а на то, что можно отложить или повременить, пожалуйста, повремени...Вы знаете, где </a:t>
            </a:r>
            <a:r>
              <a:rPr lang="ru-RU" sz="2600" i="1" u="sng" dirty="0">
                <a:solidFill>
                  <a:schemeClr val="accent4">
                    <a:lumMod val="50000"/>
                  </a:schemeClr>
                </a:solidFill>
              </a:rPr>
              <a:t>благодетельный 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источник — хотя я не желала бы чтобы без большой крайности вы к оному </a:t>
            </a:r>
            <a:r>
              <a:rPr lang="ru-RU" sz="2600" i="1" dirty="0" err="1">
                <a:solidFill>
                  <a:schemeClr val="accent4">
                    <a:lumMod val="50000"/>
                  </a:schemeClr>
                </a:solidFill>
              </a:rPr>
              <a:t>прибегнули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». </a:t>
            </a:r>
            <a:endParaRPr lang="ru-RU" sz="2600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600" b="1" dirty="0">
                <a:solidFill>
                  <a:schemeClr val="accent4">
                    <a:lumMod val="50000"/>
                  </a:schemeClr>
                </a:solidFill>
              </a:rPr>
              <a:t>Письмо от 11 июля 1842г</a:t>
            </a:r>
            <a:r>
              <a:rPr lang="ru-RU" sz="2600" dirty="0">
                <a:solidFill>
                  <a:schemeClr val="accent4">
                    <a:lumMod val="50000"/>
                  </a:schemeClr>
                </a:solidFill>
              </a:rPr>
              <a:t> : 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« Всякую ночь я не просыпаю двух часов ночи. Проснусь и до трёх не сплю, хожу по комнатам. Мне </a:t>
            </a:r>
            <a:r>
              <a:rPr lang="ru-RU" sz="2600" i="1" dirty="0" err="1">
                <a:solidFill>
                  <a:schemeClr val="accent4">
                    <a:lumMod val="50000"/>
                  </a:schemeClr>
                </a:solidFill>
              </a:rPr>
              <a:t>ндравится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600" i="1" u="sng" dirty="0">
                <a:solidFill>
                  <a:schemeClr val="accent4">
                    <a:lumMod val="50000"/>
                  </a:schemeClr>
                </a:solidFill>
              </a:rPr>
              <a:t>гробовая</a:t>
            </a:r>
            <a:r>
              <a:rPr lang="ru-RU" sz="2600" i="1" dirty="0">
                <a:solidFill>
                  <a:schemeClr val="accent4">
                    <a:lumMod val="50000"/>
                  </a:schemeClr>
                </a:solidFill>
              </a:rPr>
              <a:t> тишина эта. Я не ода, но! С милыми мне беседую. С тобою, с отцом...». </a:t>
            </a:r>
            <a:endParaRPr lang="ru-RU" sz="2600" i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189" y="1674253"/>
            <a:ext cx="101614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E09C4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Метафоры </a:t>
            </a:r>
            <a:r>
              <a:rPr lang="ru-RU" sz="3600" b="1" dirty="0">
                <a:solidFill>
                  <a:srgbClr val="E09C4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сравнения</a:t>
            </a:r>
            <a:r>
              <a:rPr lang="ru-RU" sz="3600" b="1" dirty="0" smtClean="0">
                <a:solidFill>
                  <a:srgbClr val="E09C4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lvl="0"/>
            <a:endParaRPr lang="ru-RU" sz="2600" b="1" dirty="0" smtClean="0">
              <a:solidFill>
                <a:srgbClr val="E09C41">
                  <a:lumMod val="50000"/>
                </a:srgbClr>
              </a:solidFill>
            </a:endParaRPr>
          </a:p>
          <a:p>
            <a:pPr lvl="0"/>
            <a:r>
              <a:rPr lang="ru-RU" sz="2600" b="1" dirty="0" smtClean="0">
                <a:solidFill>
                  <a:srgbClr val="E09C41">
                    <a:lumMod val="50000"/>
                  </a:srgbClr>
                </a:solidFill>
              </a:rPr>
              <a:t>Письмо от 18 </a:t>
            </a:r>
            <a:r>
              <a:rPr lang="ru-RU" sz="2600" b="1" dirty="0">
                <a:solidFill>
                  <a:srgbClr val="E09C41">
                    <a:lumMod val="50000"/>
                  </a:srgbClr>
                </a:solidFill>
              </a:rPr>
              <a:t>мая 1844</a:t>
            </a:r>
            <a:r>
              <a:rPr lang="ru-RU" sz="2600" b="1" dirty="0">
                <a:solidFill>
                  <a:srgbClr val="E09C4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i="1" dirty="0" smtClean="0">
                <a:solidFill>
                  <a:srgbClr val="E09C41">
                    <a:lumMod val="50000"/>
                  </a:srgbClr>
                </a:solidFill>
              </a:rPr>
              <a:t>:«</a:t>
            </a:r>
            <a:r>
              <a:rPr lang="ru-RU" sz="2600" i="1" dirty="0">
                <a:solidFill>
                  <a:srgbClr val="E09C41">
                    <a:lumMod val="50000"/>
                  </a:srgbClr>
                </a:solidFill>
              </a:rPr>
              <a:t>Твоими письмами я не избалована, хотя </a:t>
            </a:r>
            <a:r>
              <a:rPr lang="ru-RU" sz="2600" i="1" u="sng" dirty="0">
                <a:solidFill>
                  <a:srgbClr val="E09C41">
                    <a:lumMod val="50000"/>
                  </a:srgbClr>
                </a:solidFill>
              </a:rPr>
              <a:t>ты лён, из которого тянется нить моей жизни</a:t>
            </a:r>
            <a:r>
              <a:rPr lang="ru-RU" sz="2600" i="1" u="sng" dirty="0" smtClean="0">
                <a:solidFill>
                  <a:srgbClr val="E09C41">
                    <a:lumMod val="50000"/>
                  </a:srgbClr>
                </a:solidFill>
              </a:rPr>
              <a:t>»</a:t>
            </a:r>
          </a:p>
          <a:p>
            <a:pPr lvl="0"/>
            <a:r>
              <a:rPr lang="ru-RU" sz="2600" b="1" dirty="0">
                <a:solidFill>
                  <a:srgbClr val="E09C41">
                    <a:lumMod val="50000"/>
                  </a:srgbClr>
                </a:solidFill>
              </a:rPr>
              <a:t>Письмо от 28 марта </a:t>
            </a:r>
            <a:r>
              <a:rPr lang="ru-RU" sz="2600" b="1" dirty="0" smtClean="0">
                <a:solidFill>
                  <a:srgbClr val="E09C41">
                    <a:lumMod val="50000"/>
                  </a:srgbClr>
                </a:solidFill>
              </a:rPr>
              <a:t>1843г: </a:t>
            </a:r>
            <a:r>
              <a:rPr lang="ru-RU" sz="2600" i="1" dirty="0" smtClean="0">
                <a:solidFill>
                  <a:srgbClr val="E09C41">
                    <a:lumMod val="50000"/>
                  </a:srgbClr>
                </a:solidFill>
              </a:rPr>
              <a:t>«</a:t>
            </a:r>
            <a:r>
              <a:rPr lang="ru-RU" sz="2600" i="1" u="sng" dirty="0">
                <a:solidFill>
                  <a:srgbClr val="E09C41">
                    <a:lumMod val="50000"/>
                  </a:srgbClr>
                </a:solidFill>
              </a:rPr>
              <a:t>Гнев матери — дым, малейший ветерок и пронёс его</a:t>
            </a:r>
            <a:r>
              <a:rPr lang="ru-RU" sz="2600" i="1" dirty="0">
                <a:solidFill>
                  <a:srgbClr val="E09C41">
                    <a:lumMod val="50000"/>
                  </a:srgbClr>
                </a:solidFill>
              </a:rPr>
              <a:t>. А любовь родительская неограниченна. Сквозь этот дым, как бы он ни ел глаз, надо видеть любовь, которая с колыбели вкоренилась в сердце».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80317" y="850004"/>
            <a:ext cx="9143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Изобразительно-выразительные средства</a:t>
            </a:r>
          </a:p>
        </p:txBody>
      </p:sp>
    </p:spTree>
    <p:extLst>
      <p:ext uri="{BB962C8B-B14F-4D97-AF65-F5344CB8AC3E}">
        <p14:creationId xmlns:p14="http://schemas.microsoft.com/office/powerpoint/2010/main" val="377428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3950" y="940158"/>
            <a:ext cx="97106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Варвара Петровна часто использовала в своих письмах пословицы и поговорки.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77662" y="2241995"/>
            <a:ext cx="9543246" cy="35394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800" b="1" i="1" dirty="0">
                <a:ln/>
                <a:solidFill>
                  <a:schemeClr val="accent4">
                    <a:lumMod val="50000"/>
                  </a:schemeClr>
                </a:solidFill>
              </a:rPr>
              <a:t>« Решил назваться груздем – полезай в кузов» </a:t>
            </a:r>
            <a:r>
              <a:rPr lang="ru-RU" sz="2800" dirty="0">
                <a:ln/>
                <a:solidFill>
                  <a:schemeClr val="accent4">
                    <a:lumMod val="50000"/>
                  </a:schemeClr>
                </a:solidFill>
              </a:rPr>
              <a:t>(письмо от 26 октября 1838г</a:t>
            </a:r>
            <a:r>
              <a:rPr lang="ru-RU" sz="2800" dirty="0" smtClean="0">
                <a:ln/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r>
              <a:rPr lang="ru-RU" sz="2800" b="1" i="1" dirty="0" smtClean="0">
                <a:ln/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2800" b="1" i="1" dirty="0">
                <a:ln/>
                <a:solidFill>
                  <a:schemeClr val="accent4">
                    <a:lumMod val="50000"/>
                  </a:schemeClr>
                </a:solidFill>
              </a:rPr>
              <a:t>Белая деньга про черный день» </a:t>
            </a:r>
            <a:r>
              <a:rPr lang="ru-RU" sz="2800" b="1" i="1" dirty="0" smtClean="0">
                <a:ln/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ln/>
                <a:solidFill>
                  <a:schemeClr val="accent4">
                    <a:lumMod val="50000"/>
                  </a:schemeClr>
                </a:solidFill>
              </a:rPr>
              <a:t>(письмо </a:t>
            </a:r>
            <a:r>
              <a:rPr lang="ru-RU" sz="2800" dirty="0">
                <a:ln/>
                <a:solidFill>
                  <a:schemeClr val="accent4">
                    <a:lumMod val="50000"/>
                  </a:schemeClr>
                </a:solidFill>
              </a:rPr>
              <a:t>от 25 ноября 1838г) </a:t>
            </a:r>
          </a:p>
          <a:p>
            <a:r>
              <a:rPr lang="ru-RU" sz="2800" b="1" dirty="0">
                <a:ln/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2800" b="1" i="1" dirty="0">
                <a:ln/>
                <a:solidFill>
                  <a:schemeClr val="accent4">
                    <a:lumMod val="50000"/>
                  </a:schemeClr>
                </a:solidFill>
              </a:rPr>
              <a:t>Терпи казак- атаман будешь» </a:t>
            </a:r>
            <a:r>
              <a:rPr lang="ru-RU" sz="2800" dirty="0">
                <a:ln/>
                <a:solidFill>
                  <a:schemeClr val="accent4">
                    <a:lumMod val="50000"/>
                  </a:schemeClr>
                </a:solidFill>
              </a:rPr>
              <a:t>(письмо от 2 декабря 1838г)</a:t>
            </a:r>
          </a:p>
          <a:p>
            <a:r>
              <a:rPr lang="ru-RU" sz="2800" b="1" i="1" dirty="0">
                <a:ln/>
                <a:solidFill>
                  <a:schemeClr val="accent4">
                    <a:lumMod val="50000"/>
                  </a:schemeClr>
                </a:solidFill>
              </a:rPr>
              <a:t>« На людей поглядеть и себя показать» </a:t>
            </a:r>
            <a:r>
              <a:rPr lang="ru-RU" sz="2800" dirty="0">
                <a:ln/>
                <a:solidFill>
                  <a:schemeClr val="accent4">
                    <a:lumMod val="50000"/>
                  </a:schemeClr>
                </a:solidFill>
              </a:rPr>
              <a:t>(письмо от 2 декабря 1838г)</a:t>
            </a:r>
          </a:p>
          <a:p>
            <a:endParaRPr lang="ru-RU" sz="2800" b="1" dirty="0">
              <a:ln/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2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2434" y="914400"/>
            <a:ext cx="93500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</a:rPr>
              <a:t>« Скоро сказка сказывается , да не скоро дело делается» 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</a:rPr>
              <a:t>(письмо от 17 января 1839г)</a:t>
            </a:r>
          </a:p>
          <a:p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</a:rPr>
              <a:t>«Вот тебе бабушка и Юрьев день»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</a:rPr>
              <a:t> (письмо от 17 января 1839г)</a:t>
            </a:r>
          </a:p>
          <a:p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</a:rPr>
              <a:t>«Не учил сына, поколе поперек лавочки укладывался, а как во всю вытянулся – не научишь» 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</a:rPr>
              <a:t>(письмо от 17 января 1839г)</a:t>
            </a:r>
          </a:p>
          <a:p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</a:rPr>
              <a:t>« Залетела ворона в боярские хоромы» </a:t>
            </a:r>
            <a:r>
              <a:rPr lang="ru-RU" sz="3200" dirty="0">
                <a:solidFill>
                  <a:schemeClr val="accent4">
                    <a:lumMod val="50000"/>
                  </a:schemeClr>
                </a:solidFill>
              </a:rPr>
              <a:t>(письмо от 12 февраля 1839г)</a:t>
            </a:r>
          </a:p>
        </p:txBody>
      </p:sp>
    </p:spTree>
    <p:extLst>
      <p:ext uri="{BB962C8B-B14F-4D97-AF65-F5344CB8AC3E}">
        <p14:creationId xmlns:p14="http://schemas.microsoft.com/office/powerpoint/2010/main" val="420093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167</TotalTime>
  <Words>742</Words>
  <Application>Microsoft Office PowerPoint</Application>
  <PresentationFormat>Произвольный</PresentationFormat>
  <Paragraphs>48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Натуральные материалы</vt:lpstr>
      <vt:lpstr>Исследовательский проект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Бутыркина</dc:creator>
  <cp:lastModifiedBy>Учитель</cp:lastModifiedBy>
  <cp:revision>21</cp:revision>
  <dcterms:created xsi:type="dcterms:W3CDTF">2020-12-22T17:41:14Z</dcterms:created>
  <dcterms:modified xsi:type="dcterms:W3CDTF">2024-01-31T09:53:18Z</dcterms:modified>
</cp:coreProperties>
</file>