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9" r:id="rId4"/>
    <p:sldId id="257" r:id="rId5"/>
    <p:sldId id="280" r:id="rId6"/>
    <p:sldId id="259" r:id="rId7"/>
    <p:sldId id="274" r:id="rId8"/>
    <p:sldId id="278" r:id="rId9"/>
    <p:sldId id="27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00CC99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cat>
            <c:strRef>
              <c:f>Лист1!$A$2:$A$9</c:f>
              <c:strCache>
                <c:ptCount val="8"/>
                <c:pt idx="0">
                  <c:v>Вычислительные навыки</c:v>
                </c:pt>
                <c:pt idx="1">
                  <c:v>Кретивное мышление</c:v>
                </c:pt>
                <c:pt idx="2">
                  <c:v>Умение ставить цели</c:v>
                </c:pt>
                <c:pt idx="3">
                  <c:v>Умение управлять своим временем</c:v>
                </c:pt>
                <c:pt idx="4">
                  <c:v>Умение работать с информацией</c:v>
                </c:pt>
                <c:pt idx="5">
                  <c:v>Умение работать в команде</c:v>
                </c:pt>
                <c:pt idx="6">
                  <c:v>Умение видеть эмоции других</c:v>
                </c:pt>
                <c:pt idx="7">
                  <c:v>Умение управлять своими эмоциями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4</c:v>
                </c:pt>
                <c:pt idx="6">
                  <c:v>2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D4-4909-A9A6-BEC97D8B8DC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marker>
            <c:symbol val="none"/>
          </c:marker>
          <c:cat>
            <c:strRef>
              <c:f>Лист1!$A$2:$A$9</c:f>
              <c:strCache>
                <c:ptCount val="8"/>
                <c:pt idx="0">
                  <c:v>Вычислительные навыки</c:v>
                </c:pt>
                <c:pt idx="1">
                  <c:v>Кретивное мышление</c:v>
                </c:pt>
                <c:pt idx="2">
                  <c:v>Умение ставить цели</c:v>
                </c:pt>
                <c:pt idx="3">
                  <c:v>Умение управлять своим временем</c:v>
                </c:pt>
                <c:pt idx="4">
                  <c:v>Умение работать с информацией</c:v>
                </c:pt>
                <c:pt idx="5">
                  <c:v>Умение работать в команде</c:v>
                </c:pt>
                <c:pt idx="6">
                  <c:v>Умение видеть эмоции других</c:v>
                </c:pt>
                <c:pt idx="7">
                  <c:v>Умение управлять своими эмоциями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D4-4909-A9A6-BEC97D8B8D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4155776"/>
        <c:axId val="104171008"/>
      </c:radarChart>
      <c:catAx>
        <c:axId val="10415577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04171008"/>
        <c:crosses val="autoZero"/>
        <c:auto val="1"/>
        <c:lblAlgn val="ctr"/>
        <c:lblOffset val="100"/>
        <c:noMultiLvlLbl val="0"/>
      </c:catAx>
      <c:valAx>
        <c:axId val="104171008"/>
        <c:scaling>
          <c:orientation val="minMax"/>
        </c:scaling>
        <c:delete val="0"/>
        <c:axPos val="l"/>
        <c:majorGridlines/>
        <c:numFmt formatCode="General" sourceLinked="1"/>
        <c:majorTickMark val="cross"/>
        <c:minorTickMark val="none"/>
        <c:tickLblPos val="nextTo"/>
        <c:crossAx val="104155776"/>
        <c:crosses val="autoZero"/>
        <c:crossBetween val="between"/>
      </c:valAx>
    </c:plotArea>
    <c:legend>
      <c:legendPos val="r"/>
      <c:legendEntry>
        <c:idx val="1"/>
        <c:delete val="1"/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31640" y="1918574"/>
            <a:ext cx="730830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CC99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«Навыки 21 века: формула успеха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CC99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>
              <a:solidFill>
                <a:srgbClr val="00CC99"/>
              </a:solidFill>
              <a:latin typeface="Arial Narrow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CC99"/>
                </a:solidFill>
                <a:effectLst/>
                <a:latin typeface="Arial Narrow" pitchFamily="34" charset="0"/>
                <a:cs typeface="Arial" pitchFamily="34" charset="0"/>
              </a:rPr>
              <a:t>                                                           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CC99"/>
                </a:solidFill>
                <a:effectLst/>
                <a:latin typeface="Arial Narrow" pitchFamily="34" charset="0"/>
                <a:cs typeface="Arial" pitchFamily="34" charset="0"/>
              </a:rPr>
              <a:t>Поздеева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CC99"/>
                </a:solidFill>
                <a:effectLst/>
                <a:latin typeface="Arial Narrow" pitchFamily="34" charset="0"/>
                <a:cs typeface="Arial" pitchFamily="34" charset="0"/>
              </a:rPr>
              <a:t> Е.М.,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CC99"/>
                </a:solidFill>
                <a:effectLst/>
                <a:latin typeface="Arial Narrow" pitchFamily="34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solidFill>
                  <a:srgbClr val="00CC99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00CC99"/>
                </a:solidFill>
                <a:latin typeface="Arial Narrow" pitchFamily="34" charset="0"/>
                <a:cs typeface="Arial" pitchFamily="34" charset="0"/>
              </a:rPr>
              <a:t>                                                         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CC99"/>
                </a:solidFill>
                <a:effectLst/>
                <a:latin typeface="Arial Narrow" pitchFamily="34" charset="0"/>
                <a:cs typeface="Arial" pitchFamily="34" charset="0"/>
              </a:rPr>
              <a:t>к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CC99"/>
                </a:solidFill>
                <a:effectLst/>
                <a:latin typeface="Arial Narrow" pitchFamily="34" charset="0"/>
                <a:cs typeface="Arial" pitchFamily="34" charset="0"/>
              </a:rPr>
              <a:t>л.рук.10 класса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CC99"/>
              </a:solidFill>
              <a:effectLst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55679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Narrow" pitchFamily="34" charset="0"/>
              </a:rPr>
              <a:t>Классный час по теме</a:t>
            </a:r>
            <a:endParaRPr lang="ru-RU" sz="3200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4283968" y="332656"/>
            <a:ext cx="3960440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Arial Narrow" pitchFamily="34" charset="0"/>
              </a:rPr>
              <a:t>Критическое мышление</a:t>
            </a:r>
          </a:p>
          <a:p>
            <a:pPr algn="ctr"/>
            <a:endParaRPr lang="ru-RU" sz="2800" dirty="0">
              <a:latin typeface="Arial Narrow" pitchFamily="34" charset="0"/>
            </a:endParaRPr>
          </a:p>
        </p:txBody>
      </p:sp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4283968" y="1556792"/>
            <a:ext cx="4032448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Arial Narrow" pitchFamily="34" charset="0"/>
              </a:rPr>
              <a:t>Креативность</a:t>
            </a:r>
          </a:p>
          <a:p>
            <a:pPr algn="ctr"/>
            <a:endParaRPr lang="ru-RU" sz="2800" dirty="0">
              <a:latin typeface="Arial Narrow" pitchFamily="34" charset="0"/>
            </a:endParaRPr>
          </a:p>
        </p:txBody>
      </p:sp>
      <p:sp>
        <p:nvSpPr>
          <p:cNvPr id="14337" name="Rectangle 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283968" y="2708920"/>
            <a:ext cx="4032448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Коммуникация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" name="Прямоугольник 4">
            <a:hlinkClick r:id="" action="ppaction://noaction"/>
          </p:cNvPr>
          <p:cNvSpPr/>
          <p:nvPr/>
        </p:nvSpPr>
        <p:spPr>
          <a:xfrm>
            <a:off x="4283968" y="3861048"/>
            <a:ext cx="4032448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Arial Narrow" pitchFamily="34" charset="0"/>
              </a:rPr>
              <a:t>Командная работа (</a:t>
            </a:r>
            <a:r>
              <a:rPr lang="ru-RU" sz="2800" dirty="0" err="1" smtClean="0">
                <a:latin typeface="Arial Narrow" pitchFamily="34" charset="0"/>
              </a:rPr>
              <a:t>коллаборация</a:t>
            </a:r>
            <a:r>
              <a:rPr lang="ru-RU" sz="2800" dirty="0" smtClean="0">
                <a:latin typeface="Arial Narrow" pitchFamily="34" charset="0"/>
              </a:rPr>
              <a:t>)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14340" name="Picture 4" descr="http://stavdeti.ru/upload/72/9142/1.jpg"/>
          <p:cNvPicPr>
            <a:picLocks noChangeAspect="1" noChangeArrowheads="1"/>
          </p:cNvPicPr>
          <p:nvPr/>
        </p:nvPicPr>
        <p:blipFill>
          <a:blip r:embed="rId5" cstate="print"/>
          <a:srcRect l="10045" t="35300" r="30914" b="3801"/>
          <a:stretch>
            <a:fillRect/>
          </a:stretch>
        </p:blipFill>
        <p:spPr bwMode="auto">
          <a:xfrm>
            <a:off x="0" y="1700808"/>
            <a:ext cx="4176464" cy="3230954"/>
          </a:xfrm>
          <a:prstGeom prst="rect">
            <a:avLst/>
          </a:prstGeom>
          <a:noFill/>
        </p:spPr>
      </p:pic>
      <p:sp>
        <p:nvSpPr>
          <p:cNvPr id="14342" name="AutoShape 6" descr="https://peakxv.nl/wp-content/uploads/Rewarded-engagem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AutoShape 8" descr="https://static.bangkokpost.com/media/content/20140910/67835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971600" y="5301208"/>
            <a:ext cx="2265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Формула успеха</a:t>
            </a:r>
            <a:endParaRPr lang="ru-RU" sz="24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14" name="TextBox 13">
            <a:hlinkClick r:id="rId2" action="ppaction://hlinksldjump"/>
          </p:cNvPr>
          <p:cNvSpPr txBox="1"/>
          <p:nvPr/>
        </p:nvSpPr>
        <p:spPr>
          <a:xfrm>
            <a:off x="8460432" y="548680"/>
            <a:ext cx="407484" cy="58477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К</a:t>
            </a:r>
            <a:endParaRPr lang="ru-RU" sz="3200" dirty="0"/>
          </a:p>
        </p:txBody>
      </p:sp>
      <p:sp>
        <p:nvSpPr>
          <p:cNvPr id="15" name="TextBox 14">
            <a:hlinkClick r:id="rId3" action="ppaction://hlinksldjump"/>
          </p:cNvPr>
          <p:cNvSpPr txBox="1"/>
          <p:nvPr/>
        </p:nvSpPr>
        <p:spPr>
          <a:xfrm>
            <a:off x="8460432" y="1700808"/>
            <a:ext cx="407484" cy="58477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К</a:t>
            </a:r>
            <a:endParaRPr lang="ru-RU" sz="3200" dirty="0"/>
          </a:p>
        </p:txBody>
      </p:sp>
      <p:sp>
        <p:nvSpPr>
          <p:cNvPr id="16" name="TextBox 15">
            <a:hlinkClick r:id="" action="ppaction://noaction"/>
          </p:cNvPr>
          <p:cNvSpPr txBox="1"/>
          <p:nvPr/>
        </p:nvSpPr>
        <p:spPr>
          <a:xfrm>
            <a:off x="8460432" y="2852936"/>
            <a:ext cx="407484" cy="58477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К</a:t>
            </a:r>
            <a:endParaRPr lang="ru-RU" sz="3200" dirty="0"/>
          </a:p>
        </p:txBody>
      </p:sp>
      <p:sp>
        <p:nvSpPr>
          <p:cNvPr id="17" name="TextBox 16">
            <a:hlinkClick r:id="" action="ppaction://noaction"/>
          </p:cNvPr>
          <p:cNvSpPr txBox="1"/>
          <p:nvPr/>
        </p:nvSpPr>
        <p:spPr>
          <a:xfrm>
            <a:off x="8460432" y="4005064"/>
            <a:ext cx="407484" cy="58477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К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burningpants.com/wp-content/uploads/2007/04/2007-04-Great-Pow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60648"/>
            <a:ext cx="6804757" cy="45365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03648" y="5013176"/>
            <a:ext cx="7128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Умение работать в команде (</a:t>
            </a:r>
            <a:r>
              <a:rPr lang="ru-RU" sz="2800" dirty="0" err="1" smtClean="0">
                <a:latin typeface="Arial Narrow" pitchFamily="34" charset="0"/>
              </a:rPr>
              <a:t>коллаборация</a:t>
            </a:r>
            <a:r>
              <a:rPr lang="ru-RU" sz="2800" dirty="0" smtClean="0">
                <a:latin typeface="Arial Narrow" pitchFamily="34" charset="0"/>
              </a:rPr>
              <a:t>)</a:t>
            </a:r>
          </a:p>
          <a:p>
            <a:endParaRPr lang="ru-RU" sz="28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01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1960" y="260648"/>
            <a:ext cx="424847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Arial Narrow" pitchFamily="34" charset="0"/>
              </a:rPr>
              <a:t>Критическое мышление</a:t>
            </a:r>
            <a:endParaRPr lang="ru-RU" sz="2800" dirty="0"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39952" y="1340768"/>
            <a:ext cx="446449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Arial Narrow" pitchFamily="34" charset="0"/>
              </a:rPr>
              <a:t>В современном мире мы можем видеть огромный объём информационного «шума». По этой причине нужно научиться фильтровать поступающую информацию, извлекать из её огромного потока только то, что действительно важно, а всё второстепенное уметь  отсеивать.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4" name="Рисунок 3" descr="6783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76672"/>
            <a:ext cx="3675409" cy="5696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869160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Arial Narrow" pitchFamily="34" charset="0"/>
              </a:rPr>
              <a:t>    Люди с развитым эмоциональным интеллектом относятся друг к  другу с уважением и не совершают необдуманных действий в запале. Такие личности самодостаточны, ими невозможно управлять или навязать чужое мнение.</a:t>
            </a:r>
            <a:endParaRPr lang="ru-RU" sz="2800" dirty="0">
              <a:latin typeface="Arial Narrow" pitchFamily="34" charset="0"/>
            </a:endParaRPr>
          </a:p>
        </p:txBody>
      </p:sp>
      <p:sp>
        <p:nvSpPr>
          <p:cNvPr id="24578" name="AutoShape 2" descr="https://www.clipartmax.com/png/middle/187-1873958_two-stick-man-variants-shaking-hands-comments-people-shaking-hands-icon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187-1873958_two-stick-man-variants-shaking-hands-comments-people-shaking-hands-ic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404664"/>
            <a:ext cx="3139175" cy="42261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5" y="332657"/>
            <a:ext cx="4392487" cy="429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83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58968"/>
            <a:ext cx="3456384" cy="13849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Arial Narrow" pitchFamily="34" charset="0"/>
              </a:rPr>
              <a:t>Способность мыслить нестандартно и гибко</a:t>
            </a:r>
          </a:p>
          <a:p>
            <a:pPr algn="ctr"/>
            <a:r>
              <a:rPr lang="ru-RU" sz="2800" dirty="0" smtClean="0">
                <a:latin typeface="Arial Narrow" pitchFamily="34" charset="0"/>
              </a:rPr>
              <a:t>(креативность)</a:t>
            </a:r>
            <a:endParaRPr lang="ru-RU" sz="2800" dirty="0">
              <a:latin typeface="Arial Narrow" pitchFamily="34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067944" y="766156"/>
            <a:ext cx="468052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Если человек умеет мыслить нестандартно, а также подстраиваться под изменчивые условия, он может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solidFill>
                  <a:srgbClr val="000000"/>
                </a:solidFill>
                <a:latin typeface="Arial Narrow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максимально продуктивно разрешать</a:t>
            </a:r>
            <a:r>
              <a:rPr kumimoji="0" lang="ru-RU" sz="2800" b="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вопросы абсолютно любой сложности,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 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solidFill>
                  <a:srgbClr val="000000"/>
                </a:solidFill>
                <a:latin typeface="Arial Narrow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генерировать новые и креативные идеи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 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solidFill>
                  <a:srgbClr val="000000"/>
                </a:solidFill>
                <a:latin typeface="Arial Narrow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находить положительные стороны даже в самых, казалось бы, безвыходных ситуациях.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4" name="Рисунок 3" descr="ios-office-apps-title.png"/>
          <p:cNvPicPr>
            <a:picLocks noChangeAspect="1"/>
          </p:cNvPicPr>
          <p:nvPr/>
        </p:nvPicPr>
        <p:blipFill>
          <a:blip r:embed="rId2" cstate="print"/>
          <a:srcRect l="19600" r="18813"/>
          <a:stretch>
            <a:fillRect/>
          </a:stretch>
        </p:blipFill>
        <p:spPr>
          <a:xfrm>
            <a:off x="251520" y="2420888"/>
            <a:ext cx="3528392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3042" t="3571" r="12282"/>
          <a:stretch>
            <a:fillRect/>
          </a:stretch>
        </p:blipFill>
        <p:spPr bwMode="auto">
          <a:xfrm>
            <a:off x="539552" y="1052736"/>
            <a:ext cx="784887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627784" y="476672"/>
            <a:ext cx="34612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CC99"/>
                </a:solidFill>
                <a:latin typeface="Arial Narrow" pitchFamily="34" charset="0"/>
                <a:ea typeface="Times New Roman" pitchFamily="18" charset="0"/>
                <a:cs typeface="Arial" pitchFamily="34" charset="0"/>
              </a:rPr>
              <a:t>Навыки 21 века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28092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Формула успеха:</a:t>
            </a:r>
            <a:endParaRPr lang="ru-RU" sz="5400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Креативность +</a:t>
            </a:r>
            <a:endParaRPr lang="ru-RU" sz="54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критическое мышление </a:t>
            </a: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коммуникация </a:t>
            </a: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</a:p>
          <a:p>
            <a:pPr>
              <a:spcAft>
                <a:spcPts val="0"/>
              </a:spcAft>
            </a:pP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командная 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(</a:t>
            </a:r>
            <a:r>
              <a:rPr lang="ru-RU" sz="5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коллаборация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</a:t>
            </a:r>
            <a:endParaRPr lang="ru-RU" sz="5400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4 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–компетенции</a:t>
            </a:r>
            <a:endParaRPr lang="ru-RU" sz="5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19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251520" y="1097360"/>
          <a:ext cx="8424936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727730" y="0"/>
            <a:ext cx="34162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  <a:cs typeface="Arial" pitchFamily="34" charset="0"/>
              </a:rPr>
              <a:t>Навыки 21 века</a:t>
            </a:r>
          </a:p>
          <a:p>
            <a:pPr algn="ctr"/>
            <a:r>
              <a:rPr lang="ru-RU" sz="2800" b="1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10</a:t>
            </a:r>
            <a:r>
              <a:rPr lang="ru-RU" sz="2800" b="1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класс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154</Words>
  <Application>Microsoft Office PowerPoint</Application>
  <PresentationFormat>Экран (4:3)</PresentationFormat>
  <Paragraphs>32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Arial Narrow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User</cp:lastModifiedBy>
  <cp:revision>36</cp:revision>
  <dcterms:created xsi:type="dcterms:W3CDTF">2019-04-12T13:56:58Z</dcterms:created>
  <dcterms:modified xsi:type="dcterms:W3CDTF">2022-03-13T10:25:45Z</dcterms:modified>
</cp:coreProperties>
</file>