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56" r:id="rId2"/>
    <p:sldId id="297" r:id="rId3"/>
    <p:sldId id="274" r:id="rId4"/>
    <p:sldId id="295" r:id="rId5"/>
    <p:sldId id="263" r:id="rId6"/>
    <p:sldId id="292" r:id="rId7"/>
    <p:sldId id="299" r:id="rId8"/>
    <p:sldId id="277" r:id="rId9"/>
    <p:sldId id="278" r:id="rId10"/>
    <p:sldId id="300" r:id="rId11"/>
    <p:sldId id="293" r:id="rId12"/>
    <p:sldId id="310" r:id="rId13"/>
    <p:sldId id="304" r:id="rId14"/>
    <p:sldId id="308" r:id="rId15"/>
    <p:sldId id="307" r:id="rId16"/>
    <p:sldId id="309" r:id="rId17"/>
    <p:sldId id="311" r:id="rId18"/>
    <p:sldId id="282" r:id="rId19"/>
    <p:sldId id="301" r:id="rId20"/>
    <p:sldId id="302" r:id="rId21"/>
    <p:sldId id="285" r:id="rId22"/>
    <p:sldId id="305" r:id="rId23"/>
    <p:sldId id="281" r:id="rId24"/>
    <p:sldId id="303" r:id="rId25"/>
    <p:sldId id="294" r:id="rId26"/>
    <p:sldId id="270" r:id="rId27"/>
    <p:sldId id="298" r:id="rId28"/>
    <p:sldId id="287" r:id="rId29"/>
    <p:sldId id="29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624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93E16-55D6-45B0-9412-A57F440295D3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A14AC-932D-48A3-AF07-DB59018C8E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06E4B09-2220-4864-8679-8C154BDC69AA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CA14AC-932D-48A3-AF07-DB59018C8E3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22.05.2020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jpeg"/><Relationship Id="rId10" Type="http://schemas.openxmlformats.org/officeDocument/2006/relationships/image" Target="../media/image9.jpeg"/><Relationship Id="rId4" Type="http://schemas.openxmlformats.org/officeDocument/2006/relationships/image" Target="../media/image3.gif"/><Relationship Id="rId9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5" Type="http://schemas.openxmlformats.org/officeDocument/2006/relationships/image" Target="../media/image19.jpe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8208912" cy="93610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Путешествие </a:t>
            </a:r>
            <a:r>
              <a:rPr lang="ru-RU" smtClean="0">
                <a:solidFill>
                  <a:schemeClr val="accent1">
                    <a:lumMod val="50000"/>
                  </a:schemeClr>
                </a:solidFill>
              </a:rPr>
              <a:t>на Луну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52120" y="3645024"/>
            <a:ext cx="3168024" cy="259228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МАОУ СОШ №22</a:t>
            </a:r>
          </a:p>
          <a:p>
            <a:pPr algn="ctr"/>
            <a:r>
              <a:rPr lang="ru-RU" dirty="0" smtClean="0"/>
              <a:t>г. Тамбов</a:t>
            </a:r>
          </a:p>
          <a:p>
            <a:pPr algn="ctr"/>
            <a:r>
              <a:rPr lang="ru-RU" dirty="0" smtClean="0"/>
              <a:t>учитель начальной школы </a:t>
            </a:r>
          </a:p>
          <a:p>
            <a:pPr algn="ctr"/>
            <a:r>
              <a:rPr lang="ru-RU" dirty="0" smtClean="0"/>
              <a:t> Гаранина Светлана Алексеевна</a:t>
            </a:r>
            <a:endParaRPr lang="ru-RU" dirty="0"/>
          </a:p>
        </p:txBody>
      </p:sp>
      <p:pic>
        <p:nvPicPr>
          <p:cNvPr id="1028" name="Picture 4" descr="G:\открытый урок математика 1 класс\Картинки космоса\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5189739" cy="36004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987824" y="1196753"/>
            <a:ext cx="25169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</a:rPr>
              <a:t>Урок-игра</a:t>
            </a:r>
            <a:endParaRPr lang="ru-RU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K:\открытый урок математика 1 класс\картинки  устный счёт\76919561_large_000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980728"/>
            <a:ext cx="6722216" cy="4151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851920" y="4221088"/>
            <a:ext cx="38884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Созвездие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урок 23\урок 23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348880"/>
            <a:ext cx="8640960" cy="3156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935480"/>
            <a:ext cx="7829576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rgbClr val="7030A0"/>
                </a:solidFill>
              </a:rPr>
              <a:t>Разминка для глаз</a:t>
            </a:r>
            <a:endParaRPr lang="ru-RU" sz="3600" b="1" dirty="0">
              <a:solidFill>
                <a:srgbClr val="7030A0"/>
              </a:solidFill>
            </a:endParaRPr>
          </a:p>
        </p:txBody>
      </p:sp>
      <p:pic>
        <p:nvPicPr>
          <p:cNvPr id="4" name="Picture 2" descr="C:\Users\uzer\Desktop\tt66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924944"/>
            <a:ext cx="4579366" cy="27089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2132856"/>
            <a:ext cx="84249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На космодроме было </a:t>
            </a:r>
            <a:r>
              <a:rPr lang="ru-RU" sz="4000" b="1" dirty="0" smtClean="0"/>
              <a:t>7</a:t>
            </a:r>
            <a:r>
              <a:rPr lang="ru-RU" sz="4000" dirty="0" smtClean="0"/>
              <a:t> зелёных ракет, а синих на </a:t>
            </a:r>
            <a:r>
              <a:rPr lang="ru-RU" sz="4000" b="1" dirty="0" smtClean="0"/>
              <a:t>4</a:t>
            </a:r>
            <a:r>
              <a:rPr lang="ru-RU" sz="4000" dirty="0" smtClean="0"/>
              <a:t> меньше. Сколько синих ракет было на космодроме?</a:t>
            </a:r>
            <a:endParaRPr lang="ru-RU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555776" y="1196752"/>
            <a:ext cx="37435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Работа в парах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1475656" y="2420888"/>
            <a:ext cx="48768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475656" y="3789040"/>
            <a:ext cx="29718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1285950" y="2538586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6182494" y="2466578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1285950" y="3618706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4238278" y="3618706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1362150" y="3110458"/>
            <a:ext cx="2286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238278" y="2466578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4276378" y="3076550"/>
            <a:ext cx="3048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Левая круглая скобка 19"/>
          <p:cNvSpPr/>
          <p:nvPr/>
        </p:nvSpPr>
        <p:spPr>
          <a:xfrm rot="5400000">
            <a:off x="3761656" y="-225152"/>
            <a:ext cx="304800" cy="4876800"/>
          </a:xfrm>
          <a:prstGeom prst="leftBracket">
            <a:avLst>
              <a:gd name="adj" fmla="val 4897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Левая круглая скобка 20"/>
          <p:cNvSpPr/>
          <p:nvPr/>
        </p:nvSpPr>
        <p:spPr>
          <a:xfrm rot="16200000">
            <a:off x="2732956" y="2531740"/>
            <a:ext cx="457200" cy="2971800"/>
          </a:xfrm>
          <a:prstGeom prst="leftBracket">
            <a:avLst>
              <a:gd name="adj" fmla="val 4897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Левая круглая скобка 21"/>
          <p:cNvSpPr/>
          <p:nvPr/>
        </p:nvSpPr>
        <p:spPr>
          <a:xfrm rot="16200000">
            <a:off x="5256076" y="1808820"/>
            <a:ext cx="288032" cy="1944216"/>
          </a:xfrm>
          <a:prstGeom prst="leftBracket">
            <a:avLst>
              <a:gd name="adj" fmla="val 4897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230" name="Прямоугольник 25"/>
          <p:cNvSpPr>
            <a:spLocks noChangeArrowheads="1"/>
          </p:cNvSpPr>
          <p:nvPr/>
        </p:nvSpPr>
        <p:spPr bwMode="auto">
          <a:xfrm>
            <a:off x="2915816" y="4221088"/>
            <a:ext cx="4635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1844824"/>
            <a:ext cx="763284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/>
              <a:t>На космодроме было </a:t>
            </a:r>
            <a:r>
              <a:rPr lang="ru-RU" sz="4000" b="1" dirty="0" smtClean="0"/>
              <a:t>7</a:t>
            </a:r>
            <a:r>
              <a:rPr lang="ru-RU" sz="4000" dirty="0" smtClean="0"/>
              <a:t> зелёных ракет, а синих на </a:t>
            </a:r>
            <a:r>
              <a:rPr lang="ru-RU" sz="4000" b="1" dirty="0" smtClean="0"/>
              <a:t>4</a:t>
            </a:r>
            <a:r>
              <a:rPr lang="ru-RU" sz="4000" dirty="0" smtClean="0"/>
              <a:t> меньше. </a:t>
            </a:r>
            <a:r>
              <a:rPr lang="ru-RU" sz="4000" b="1" dirty="0" smtClean="0">
                <a:solidFill>
                  <a:srgbClr val="002060"/>
                </a:solidFill>
              </a:rPr>
              <a:t>Сколько всего ракет было на космодроме?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Прямая соединительная линия 5"/>
          <p:cNvCxnSpPr/>
          <p:nvPr/>
        </p:nvCxnSpPr>
        <p:spPr>
          <a:xfrm>
            <a:off x="1691680" y="2780928"/>
            <a:ext cx="48768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691680" y="3861048"/>
            <a:ext cx="29718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 flipH="1" flipV="1">
            <a:off x="1501974" y="2754610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 flipH="1" flipV="1">
            <a:off x="6398518" y="2826618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 flipH="1" flipV="1">
            <a:off x="1501974" y="3762722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 flipH="1" flipV="1">
            <a:off x="4454302" y="3762722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 flipH="1" flipV="1">
            <a:off x="1578174" y="3254474"/>
            <a:ext cx="2286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 flipH="1" flipV="1">
            <a:off x="4454302" y="2826618"/>
            <a:ext cx="3810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4492402" y="3292574"/>
            <a:ext cx="304800" cy="158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Левая круглая скобка 19"/>
          <p:cNvSpPr/>
          <p:nvPr/>
        </p:nvSpPr>
        <p:spPr>
          <a:xfrm rot="5400000">
            <a:off x="3977680" y="62880"/>
            <a:ext cx="304800" cy="4876800"/>
          </a:xfrm>
          <a:prstGeom prst="leftBracket">
            <a:avLst>
              <a:gd name="adj" fmla="val 4897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Левая круглая скобка 20"/>
          <p:cNvSpPr/>
          <p:nvPr/>
        </p:nvSpPr>
        <p:spPr>
          <a:xfrm rot="16200000">
            <a:off x="3025180" y="2599556"/>
            <a:ext cx="304800" cy="2971800"/>
          </a:xfrm>
          <a:prstGeom prst="leftBracket">
            <a:avLst>
              <a:gd name="adj" fmla="val 4897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Левая круглая скобка 21"/>
          <p:cNvSpPr/>
          <p:nvPr/>
        </p:nvSpPr>
        <p:spPr>
          <a:xfrm rot="16200000">
            <a:off x="5488496" y="2008448"/>
            <a:ext cx="288032" cy="1977008"/>
          </a:xfrm>
          <a:prstGeom prst="leftBracket">
            <a:avLst>
              <a:gd name="adj" fmla="val 4897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Правая фигурная скобка 22"/>
          <p:cNvSpPr/>
          <p:nvPr/>
        </p:nvSpPr>
        <p:spPr>
          <a:xfrm>
            <a:off x="6804248" y="1844824"/>
            <a:ext cx="685800" cy="2438400"/>
          </a:xfrm>
          <a:prstGeom prst="rightBrac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279" name="Прямоугольник 23"/>
          <p:cNvSpPr>
            <a:spLocks noChangeArrowheads="1"/>
          </p:cNvSpPr>
          <p:nvPr/>
        </p:nvSpPr>
        <p:spPr bwMode="auto">
          <a:xfrm>
            <a:off x="7812360" y="2636912"/>
            <a:ext cx="46355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1280" name="Прямоугольник 25"/>
          <p:cNvSpPr>
            <a:spLocks noChangeArrowheads="1"/>
          </p:cNvSpPr>
          <p:nvPr/>
        </p:nvSpPr>
        <p:spPr bwMode="auto">
          <a:xfrm>
            <a:off x="2771800" y="4293096"/>
            <a:ext cx="46355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 dirty="0"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779912" y="1628800"/>
            <a:ext cx="12241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7</a:t>
            </a:r>
            <a:r>
              <a:rPr lang="ru-RU" sz="3600" dirty="0" smtClean="0"/>
              <a:t> р.</a:t>
            </a:r>
            <a:endParaRPr lang="ru-RU" sz="3600" dirty="0"/>
          </a:p>
        </p:txBody>
      </p:sp>
      <p:sp>
        <p:nvSpPr>
          <p:cNvPr id="24" name="TextBox 23"/>
          <p:cNvSpPr txBox="1"/>
          <p:nvPr/>
        </p:nvSpPr>
        <p:spPr>
          <a:xfrm>
            <a:off x="5292080" y="3068960"/>
            <a:ext cx="8995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4</a:t>
            </a:r>
            <a:r>
              <a:rPr lang="ru-RU" sz="3600" dirty="0" smtClean="0"/>
              <a:t> р.</a:t>
            </a:r>
            <a:endParaRPr lang="ru-RU" sz="3600" dirty="0"/>
          </a:p>
        </p:txBody>
      </p:sp>
      <p:sp>
        <p:nvSpPr>
          <p:cNvPr id="27" name="Овал 26"/>
          <p:cNvSpPr/>
          <p:nvPr/>
        </p:nvSpPr>
        <p:spPr>
          <a:xfrm>
            <a:off x="7596336" y="2636912"/>
            <a:ext cx="914400" cy="9144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24"/>
          <p:cNvSpPr txBox="1"/>
          <p:nvPr/>
        </p:nvSpPr>
        <p:spPr>
          <a:xfrm>
            <a:off x="1115616" y="2420888"/>
            <a:ext cx="498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З.</a:t>
            </a:r>
            <a:endParaRPr lang="ru-RU" sz="28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043608" y="3573016"/>
            <a:ext cx="5245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/>
              <a:t>С.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1279" grpId="0"/>
      <p:bldP spid="18" grpId="0"/>
      <p:bldP spid="24" grpId="0"/>
      <p:bldP spid="27" grpId="0" animBg="1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Физкультминутка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200" b="1" dirty="0" smtClean="0">
                <a:solidFill>
                  <a:srgbClr val="7030A0"/>
                </a:solidFill>
              </a:rPr>
              <a:t>Счёт  через  6  до  36.</a:t>
            </a:r>
          </a:p>
          <a:p>
            <a:endParaRPr lang="ru-RU" dirty="0"/>
          </a:p>
        </p:txBody>
      </p:sp>
      <p:pic>
        <p:nvPicPr>
          <p:cNvPr id="4" name="Picture 2" descr="C:\Users\uzer\Desktop\tt66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3140968"/>
            <a:ext cx="4944549" cy="29249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C:\Users\uzer\Desktop\0016-016-Ugadaj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666698"/>
            <a:ext cx="4464496" cy="399455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980728"/>
            <a:ext cx="40463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</a:rPr>
              <a:t>Межпланетная</a:t>
            </a:r>
            <a:endParaRPr lang="ru-RU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03848" y="5445224"/>
            <a:ext cx="26810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50000"/>
                  </a:schemeClr>
                </a:solidFill>
              </a:rPr>
              <a:t>станция</a:t>
            </a:r>
            <a:endParaRPr lang="ru-RU" sz="48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1560" y="548680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r>
              <a:rPr lang="ru-RU" b="1" dirty="0" smtClean="0">
                <a:solidFill>
                  <a:srgbClr val="0070C0"/>
                </a:solidFill>
              </a:rPr>
              <a:t>КТО ЕСТЬ КТО?</a:t>
            </a:r>
          </a:p>
        </p:txBody>
      </p:sp>
      <p:pic>
        <p:nvPicPr>
          <p:cNvPr id="65539" name="Picture 3"/>
          <p:cNvPicPr>
            <a:picLocks noChangeAspect="1" noChangeArrowheads="1"/>
          </p:cNvPicPr>
          <p:nvPr/>
        </p:nvPicPr>
        <p:blipFill>
          <a:blip r:embed="rId2" cstate="print">
            <a:lum bright="-6000" contrast="36000"/>
          </a:blip>
          <a:srcRect/>
          <a:stretch>
            <a:fillRect/>
          </a:stretch>
        </p:blipFill>
        <p:spPr bwMode="auto">
          <a:xfrm>
            <a:off x="468313" y="1340768"/>
            <a:ext cx="8280400" cy="3682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609600" y="5229225"/>
            <a:ext cx="85344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800">
                <a:solidFill>
                  <a:srgbClr val="0070C0"/>
                </a:solidFill>
              </a:rPr>
              <a:t>Трёх щенков назвали Бобик, Шарик и Тузик. </a:t>
            </a:r>
          </a:p>
          <a:p>
            <a:pPr algn="just"/>
            <a:r>
              <a:rPr lang="ru-RU" sz="2800">
                <a:solidFill>
                  <a:srgbClr val="0070C0"/>
                </a:solidFill>
              </a:rPr>
              <a:t>У Бобика длинные уши. У Шарика длинный хвост. </a:t>
            </a:r>
          </a:p>
          <a:p>
            <a:pPr algn="just"/>
            <a:r>
              <a:rPr lang="ru-RU" sz="2800">
                <a:solidFill>
                  <a:srgbClr val="0070C0"/>
                </a:solidFill>
              </a:rPr>
              <a:t>А Тузик сидит в середине.</a:t>
            </a:r>
          </a:p>
        </p:txBody>
      </p:sp>
      <p:sp>
        <p:nvSpPr>
          <p:cNvPr id="7173" name="AutoShape 6">
            <a:hlinkClick r:id="" action="ppaction://hlinkshowjump?jump=previousslide" highlightClick="1"/>
          </p:cNvPr>
          <p:cNvSpPr>
            <a:spLocks noChangeArrowheads="1"/>
          </p:cNvSpPr>
          <p:nvPr/>
        </p:nvSpPr>
        <p:spPr bwMode="auto">
          <a:xfrm>
            <a:off x="8027988" y="6464300"/>
            <a:ext cx="466725" cy="393700"/>
          </a:xfrm>
          <a:prstGeom prst="actionButtonBackPrevious">
            <a:avLst/>
          </a:prstGeom>
          <a:solidFill>
            <a:srgbClr val="CC99FF"/>
          </a:solidFill>
          <a:ln w="9525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4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67738" y="6453188"/>
            <a:ext cx="576262" cy="404812"/>
          </a:xfrm>
          <a:prstGeom prst="actionButtonForwardNext">
            <a:avLst/>
          </a:prstGeom>
          <a:solidFill>
            <a:srgbClr val="CC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65544" name="Picture 8" descr="3STR3">
            <a:hlinkClick r:id="rId3" action="ppaction://hlinksldjump"/>
          </p:cNvPr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288" y="6475413"/>
            <a:ext cx="43180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5" name="Rectangle 9"/>
          <p:cNvSpPr>
            <a:spLocks noChangeArrowheads="1"/>
          </p:cNvSpPr>
          <p:nvPr/>
        </p:nvSpPr>
        <p:spPr bwMode="auto">
          <a:xfrm>
            <a:off x="4067175" y="4508500"/>
            <a:ext cx="13192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Тузик</a:t>
            </a:r>
          </a:p>
        </p:txBody>
      </p:sp>
      <p:sp>
        <p:nvSpPr>
          <p:cNvPr id="65546" name="Rectangle 10"/>
          <p:cNvSpPr>
            <a:spLocks noChangeArrowheads="1"/>
          </p:cNvSpPr>
          <p:nvPr/>
        </p:nvSpPr>
        <p:spPr bwMode="auto">
          <a:xfrm>
            <a:off x="6588125" y="4479925"/>
            <a:ext cx="14271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Бобик</a:t>
            </a:r>
          </a:p>
        </p:txBody>
      </p:sp>
      <p:sp>
        <p:nvSpPr>
          <p:cNvPr id="65547" name="Rectangle 11"/>
          <p:cNvSpPr>
            <a:spLocks noChangeArrowheads="1"/>
          </p:cNvSpPr>
          <p:nvPr/>
        </p:nvSpPr>
        <p:spPr bwMode="auto">
          <a:xfrm>
            <a:off x="1403350" y="4149725"/>
            <a:ext cx="15097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 i="1" dirty="0">
                <a:solidFill>
                  <a:srgbClr val="FF00FF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Шарик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2000"/>
                                        <p:tgtEl>
                                          <p:spTgt spid="65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655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nimBg="1"/>
      <p:bldP spid="65540" grpId="0"/>
      <p:bldP spid="65545" grpId="0"/>
      <p:bldP spid="655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ster16.gif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3343275"/>
          </a:xfrm>
          <a:prstGeom prst="rect">
            <a:avLst/>
          </a:prstGeom>
        </p:spPr>
      </p:pic>
      <p:pic>
        <p:nvPicPr>
          <p:cNvPr id="19" name="Picture 6" descr="C:\Documents and Settings\Марина\Мои документы\Загрузки\викме\1248871150_raket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13121" t="-2271" r="4053" b="22847"/>
          <a:stretch>
            <a:fillRect/>
          </a:stretch>
        </p:blipFill>
        <p:spPr bwMode="auto">
          <a:xfrm>
            <a:off x="0" y="3500438"/>
            <a:ext cx="2932113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95388" y="52388"/>
            <a:ext cx="6753225" cy="675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телескоп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88" y="857250"/>
            <a:ext cx="37719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obby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15063" y="2500313"/>
            <a:ext cx="2438400" cy="399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космонавт.jpg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9805" b="4759"/>
          <a:stretch>
            <a:fillRect/>
          </a:stretch>
        </p:blipFill>
        <p:spPr bwMode="auto">
          <a:xfrm>
            <a:off x="3000375" y="3857625"/>
            <a:ext cx="1716088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4" descr="C:\Documents and Settings\Марина\Мои документы\Загрузки\викме\luna_v_goroskope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020202"/>
              </a:clrFrom>
              <a:clrTo>
                <a:srgbClr val="02020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214313"/>
            <a:ext cx="1625600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 descr="C:\Documents and Settings\Марина\Мои документы\Загрузки\викме\1248871150_raketa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13121" t="-2271" r="4053" b="22847"/>
          <a:stretch>
            <a:fillRect/>
          </a:stretch>
        </p:blipFill>
        <p:spPr bwMode="auto">
          <a:xfrm rot="-2530768">
            <a:off x="69850" y="3194050"/>
            <a:ext cx="2932113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MS900074877[2].wav">
            <a:hlinkClick r:id="" action="ppaction://media"/>
          </p:cNvPr>
          <p:cNvPicPr>
            <a:picLocks noRot="1" noChangeAspect="1"/>
          </p:cNvPicPr>
          <p:nvPr>
            <a:wavAudioFile r:embed="rId1" name="MS900074877[2].wav"/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3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0.64306 -0.87083 " pathEditMode="relative" rAng="0" ptsTypes="AA">
                                      <p:cBhvr>
                                        <p:cTn id="48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2" y="-435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0" dur="1452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C:\Users\Лёха\Desktop\9666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72816"/>
            <a:ext cx="3600400" cy="4195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059832" y="980728"/>
            <a:ext cx="34563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Звезда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-1143000" y="-1066800"/>
            <a:ext cx="6870700" cy="16002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19459" name="Содержимое 2"/>
          <p:cNvSpPr>
            <a:spLocks noGrp="1"/>
          </p:cNvSpPr>
          <p:nvPr>
            <p:ph idx="1"/>
          </p:nvPr>
        </p:nvSpPr>
        <p:spPr>
          <a:xfrm>
            <a:off x="1828800" y="2438400"/>
            <a:ext cx="2590800" cy="4419600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dirty="0" smtClean="0"/>
              <a:t>10 - 6 + 2</a:t>
            </a:r>
          </a:p>
          <a:p>
            <a:pPr>
              <a:buFontTx/>
              <a:buNone/>
            </a:pPr>
            <a:r>
              <a:rPr lang="ru-RU" sz="4000" dirty="0" smtClean="0"/>
              <a:t>7 + 2 – 4 </a:t>
            </a:r>
          </a:p>
          <a:p>
            <a:pPr>
              <a:buFontTx/>
              <a:buNone/>
            </a:pPr>
            <a:r>
              <a:rPr lang="ru-RU" sz="4000" dirty="0" smtClean="0"/>
              <a:t>5 + 3 – 6 </a:t>
            </a:r>
          </a:p>
          <a:p>
            <a:pPr>
              <a:buFontTx/>
              <a:buNone/>
            </a:pPr>
            <a:r>
              <a:rPr lang="ru-RU" sz="4000" dirty="0" smtClean="0"/>
              <a:t>8 – 4 – 0 </a:t>
            </a:r>
          </a:p>
          <a:p>
            <a:pPr>
              <a:buFontTx/>
              <a:buNone/>
            </a:pPr>
            <a:r>
              <a:rPr lang="ru-RU" sz="4000" dirty="0" smtClean="0"/>
              <a:t>2 + 5 – 4 </a:t>
            </a:r>
          </a:p>
          <a:p>
            <a:pPr>
              <a:buFontTx/>
              <a:buNone/>
            </a:pPr>
            <a:r>
              <a:rPr lang="ru-RU" sz="4000" dirty="0" smtClean="0"/>
              <a:t>4 + 2 – 6 </a:t>
            </a:r>
          </a:p>
          <a:p>
            <a:endParaRPr lang="ru-RU" sz="4000" dirty="0" smtClean="0"/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7467600" y="1371600"/>
            <a:ext cx="381000" cy="594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/>
              <a:t>1</a:t>
            </a:r>
          </a:p>
          <a:p>
            <a:r>
              <a:rPr lang="ru-RU" sz="2400" b="1"/>
              <a:t> </a:t>
            </a:r>
            <a:r>
              <a:rPr lang="ru-RU" sz="2800" b="1"/>
              <a:t>0</a:t>
            </a:r>
          </a:p>
          <a:p>
            <a:r>
              <a:rPr lang="ru-RU" sz="2400" b="1"/>
              <a:t> </a:t>
            </a:r>
          </a:p>
          <a:p>
            <a:r>
              <a:rPr lang="ru-RU" sz="2800" b="1"/>
              <a:t>3</a:t>
            </a:r>
          </a:p>
          <a:p>
            <a:r>
              <a:rPr lang="ru-RU" sz="2800" b="1"/>
              <a:t> 2</a:t>
            </a:r>
          </a:p>
          <a:p>
            <a:r>
              <a:rPr lang="ru-RU" sz="2800" b="1"/>
              <a:t> 4</a:t>
            </a:r>
          </a:p>
          <a:p>
            <a:r>
              <a:rPr lang="ru-RU" sz="2800" b="1"/>
              <a:t> 5</a:t>
            </a:r>
          </a:p>
          <a:p>
            <a:r>
              <a:rPr lang="ru-RU" sz="2800" b="1"/>
              <a:t> 6</a:t>
            </a:r>
            <a:r>
              <a:rPr lang="ru-RU" sz="2400" b="1"/>
              <a:t> </a:t>
            </a: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838200" y="990600"/>
            <a:ext cx="1600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pic>
        <p:nvPicPr>
          <p:cNvPr id="19462" name="Object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5800" y="152400"/>
            <a:ext cx="289560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C:\Users\Лёха\Desktop\e3efd65690ec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772816"/>
            <a:ext cx="5438807" cy="444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851920" y="3068960"/>
            <a:ext cx="23282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Планета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урок 23\урок 23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268760"/>
            <a:ext cx="7528064" cy="506137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555776" y="692696"/>
            <a:ext cx="52115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Бортжурнал, страница 45.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772816"/>
            <a:ext cx="5616624" cy="412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195736" y="2420888"/>
            <a:ext cx="4752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</a:rPr>
              <a:t>Комета  кроссвордов</a:t>
            </a:r>
            <a:endParaRPr lang="ru-RU" sz="3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G:\урок 23\1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055498"/>
            <a:ext cx="6480720" cy="39722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Вызывает «Земля»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636912"/>
            <a:ext cx="4038600" cy="3718012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2800" dirty="0" smtClean="0"/>
              <a:t>Земля поздравляет участников полета     с  успешным выполнением миссии и ждет скорейшего возвращения домой</a:t>
            </a:r>
            <a:r>
              <a:rPr lang="ru-RU" dirty="0" smtClean="0"/>
              <a:t>.</a:t>
            </a:r>
          </a:p>
          <a:p>
            <a:pPr algn="ctr">
              <a:buNone/>
            </a:pPr>
            <a:endParaRPr lang="ru-RU" dirty="0" smtClean="0"/>
          </a:p>
        </p:txBody>
      </p:sp>
      <p:pic>
        <p:nvPicPr>
          <p:cNvPr id="9218" name="Picture 2" descr="C:\Documents and Settings\Admin\Мои документы\Мои рисунки\земля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04864"/>
            <a:ext cx="4038600" cy="32308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 bwMode="auto">
          <a:xfrm>
            <a:off x="3929058" y="4714884"/>
            <a:ext cx="2357438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endParaRPr lang="ru-RU" sz="2800" dirty="0">
              <a:solidFill>
                <a:schemeClr val="accent3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915816" y="476672"/>
            <a:ext cx="471490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МОЛОДЦЫ!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71736" y="2857496"/>
            <a:ext cx="36433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411760" y="4869160"/>
            <a:ext cx="52864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</a:rPr>
              <a:t>Вы отлично справились со всеми заданиями!</a:t>
            </a:r>
            <a:endParaRPr lang="ru-RU" sz="3200" b="1" spc="50" dirty="0">
              <a:ln w="11430"/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500826" y="1857364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7" name="TextBox 36"/>
          <p:cNvSpPr txBox="1"/>
          <p:nvPr/>
        </p:nvSpPr>
        <p:spPr>
          <a:xfrm>
            <a:off x="2571736" y="3857628"/>
            <a:ext cx="46434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</a:rPr>
              <a:t>Счастливого пути!</a:t>
            </a:r>
          </a:p>
          <a:p>
            <a:pPr algn="ctr"/>
            <a:r>
              <a:rPr lang="ru-RU" sz="3200" b="1" spc="50" dirty="0" smtClean="0">
                <a:ln w="11430"/>
                <a:solidFill>
                  <a:srgbClr val="FF0000"/>
                </a:solidFill>
              </a:rPr>
              <a:t>До встречи!</a:t>
            </a:r>
            <a:endParaRPr lang="ru-RU" sz="3200" b="1" spc="50" dirty="0">
              <a:ln w="11430"/>
              <a:solidFill>
                <a:srgbClr val="FF0000"/>
              </a:solidFill>
            </a:endParaRPr>
          </a:p>
        </p:txBody>
      </p:sp>
      <p:pic>
        <p:nvPicPr>
          <p:cNvPr id="41" name="Picture 6" descr="C:\Documents and Settings\Марина\Мои документы\Загрузки\викме\1248871150_raket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 l="13121" t="-2271" r="4053" b="22847"/>
          <a:stretch>
            <a:fillRect/>
          </a:stretch>
        </p:blipFill>
        <p:spPr bwMode="auto">
          <a:xfrm>
            <a:off x="0" y="3500438"/>
            <a:ext cx="2932113" cy="304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MS900074877[2].wav">
            <a:hlinkClick r:id="" action="ppaction://media"/>
          </p:cNvPr>
          <p:cNvPicPr>
            <a:picLocks noRot="1" noChangeAspect="1"/>
          </p:cNvPicPr>
          <p:nvPr>
            <a:wavAudioFile r:embed="rId1" name="MS900074877[2]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C:\Users\uzer\Desktop\tt66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1268760"/>
            <a:ext cx="4611941" cy="2728190"/>
          </a:xfrm>
          <a:prstGeom prst="rect">
            <a:avLst/>
          </a:prstGeom>
          <a:noFill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07407E-6 L 0.75712 -0.97778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" y="-48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452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audio>
          </p:childTnLst>
        </p:cTn>
      </p:par>
    </p:tnLst>
    <p:bldLst>
      <p:bldP spid="34" grpId="0"/>
      <p:bldP spid="3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60350"/>
            <a:ext cx="8610600" cy="617855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6000" dirty="0" smtClean="0">
                <a:latin typeface="Arial Black" pitchFamily="34" charset="0"/>
              </a:rPr>
              <a:t/>
            </a:r>
            <a:br>
              <a:rPr lang="ru-RU" sz="6000" dirty="0" smtClean="0">
                <a:latin typeface="Arial Black" pitchFamily="34" charset="0"/>
              </a:rPr>
            </a:br>
            <a:r>
              <a:rPr lang="ru-RU" sz="5400" dirty="0" smtClean="0">
                <a:latin typeface="Arial Black" pitchFamily="34" charset="0"/>
              </a:rPr>
              <a:t/>
            </a:r>
            <a:br>
              <a:rPr lang="ru-RU" sz="5400" dirty="0" smtClean="0">
                <a:latin typeface="Arial Black" pitchFamily="34" charset="0"/>
              </a:rPr>
            </a:br>
            <a:r>
              <a:rPr lang="ru-RU" sz="6000" dirty="0" smtClean="0">
                <a:latin typeface="Arial Black" pitchFamily="34" charset="0"/>
              </a:rPr>
              <a:t>Мы </a:t>
            </a:r>
            <a:r>
              <a:rPr lang="ru-RU" sz="6000" dirty="0" smtClean="0">
                <a:solidFill>
                  <a:srgbClr val="FF0000"/>
                </a:solidFill>
                <a:latin typeface="Arial Black" pitchFamily="34" charset="0"/>
              </a:rPr>
              <a:t>узнали</a:t>
            </a:r>
            <a:r>
              <a:rPr lang="ru-RU" sz="6000" dirty="0" smtClean="0">
                <a:latin typeface="Arial Black" pitchFamily="34" charset="0"/>
              </a:rPr>
              <a:t>    </a:t>
            </a:r>
            <a:r>
              <a:rPr lang="ru-RU" sz="5400" dirty="0" smtClean="0">
                <a:latin typeface="Arial Black" pitchFamily="34" charset="0"/>
              </a:rPr>
              <a:t>________ .</a:t>
            </a:r>
            <a:br>
              <a:rPr lang="ru-RU" sz="5400" dirty="0" smtClean="0">
                <a:latin typeface="Arial Black" pitchFamily="34" charset="0"/>
              </a:rPr>
            </a:br>
            <a:r>
              <a:rPr lang="ru-RU" sz="6000" dirty="0" smtClean="0">
                <a:latin typeface="Arial Black" pitchFamily="34" charset="0"/>
              </a:rPr>
              <a:t>Мы </a:t>
            </a:r>
            <a:r>
              <a:rPr lang="ru-RU" sz="6000" dirty="0" smtClean="0">
                <a:solidFill>
                  <a:srgbClr val="00B050"/>
                </a:solidFill>
                <a:latin typeface="Arial Black" pitchFamily="34" charset="0"/>
              </a:rPr>
              <a:t>учились  </a:t>
            </a:r>
            <a:r>
              <a:rPr lang="ru-RU" sz="6000" dirty="0" smtClean="0">
                <a:latin typeface="Arial Black" pitchFamily="34" charset="0"/>
              </a:rPr>
              <a:t> _______ .</a:t>
            </a:r>
            <a:br>
              <a:rPr lang="ru-RU" sz="6000" dirty="0" smtClean="0">
                <a:latin typeface="Arial Black" pitchFamily="34" charset="0"/>
              </a:rPr>
            </a:br>
            <a:r>
              <a:rPr lang="ru-RU" sz="6000" dirty="0" smtClean="0">
                <a:latin typeface="Arial Black" pitchFamily="34" charset="0"/>
              </a:rPr>
              <a:t>Мы </a:t>
            </a:r>
            <a:r>
              <a:rPr lang="ru-RU" sz="6000" dirty="0" smtClean="0">
                <a:solidFill>
                  <a:srgbClr val="0070C0"/>
                </a:solidFill>
                <a:latin typeface="Arial Black" pitchFamily="34" charset="0"/>
              </a:rPr>
              <a:t>смогли</a:t>
            </a:r>
            <a:r>
              <a:rPr lang="ru-RU" sz="6000" dirty="0" smtClean="0">
                <a:latin typeface="Arial Black" pitchFamily="34" charset="0"/>
              </a:rPr>
              <a:t> _________ .</a:t>
            </a:r>
            <a:br>
              <a:rPr lang="ru-RU" sz="6000" dirty="0" smtClean="0">
                <a:latin typeface="Arial Black" pitchFamily="34" charset="0"/>
              </a:rPr>
            </a:br>
            <a:r>
              <a:rPr lang="ru-RU" sz="5400" dirty="0" smtClean="0">
                <a:latin typeface="Arial Black" pitchFamily="34" charset="0"/>
              </a:rPr>
              <a:t/>
            </a:r>
            <a:br>
              <a:rPr lang="ru-RU" sz="5400" dirty="0" smtClean="0">
                <a:latin typeface="Arial Black" pitchFamily="34" charset="0"/>
              </a:rPr>
            </a:br>
            <a:r>
              <a:rPr lang="ru-RU" sz="5400" dirty="0" smtClean="0">
                <a:latin typeface="Arial Black" pitchFamily="34" charset="0"/>
              </a:rPr>
              <a:t/>
            </a:r>
            <a:br>
              <a:rPr lang="ru-RU" sz="5400" dirty="0" smtClean="0">
                <a:latin typeface="Arial Black" pitchFamily="34" charset="0"/>
              </a:rPr>
            </a:br>
            <a:endParaRPr lang="ru-RU" sz="5400" dirty="0">
              <a:latin typeface="Arial Black" pitchFamily="34" charset="0"/>
            </a:endParaRPr>
          </a:p>
        </p:txBody>
      </p:sp>
      <p:pic>
        <p:nvPicPr>
          <p:cNvPr id="21507" name="Рисунок 5" descr="Копия kolobok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1725" y="333375"/>
            <a:ext cx="1223963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Содержимое 8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pic>
        <p:nvPicPr>
          <p:cNvPr id="5" name="Рисунок 5" descr="Копия kolobok1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404664"/>
            <a:ext cx="1223963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WordArt 4" descr="фон радуга"/>
          <p:cNvSpPr txBox="1">
            <a:spLocks noChangeArrowheads="1" noChangeShapeType="1" noTextEdit="1"/>
          </p:cNvSpPr>
          <p:nvPr/>
        </p:nvSpPr>
        <p:spPr bwMode="auto">
          <a:xfrm>
            <a:off x="500034" y="285728"/>
            <a:ext cx="8286750" cy="3571875"/>
          </a:xfrm>
          <a:prstGeom prst="rect">
            <a:avLst/>
          </a:prstGeom>
        </p:spPr>
        <p:txBody>
          <a:bodyPr wrap="none" fromWordArt="1"/>
          <a:lstStyle/>
          <a:p>
            <a:pPr algn="ctr">
              <a:defRPr/>
            </a:pPr>
            <a:r>
              <a:rPr lang="ru-RU" sz="9600" b="1" kern="10" dirty="0">
                <a:ln w="9525">
                  <a:solidFill>
                    <a:srgbClr val="003399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latin typeface="Arial" pitchFamily="34" charset="0"/>
                <a:cs typeface="Arial" pitchFamily="34" charset="0"/>
              </a:rPr>
              <a:t>Спасибо </a:t>
            </a:r>
            <a:br>
              <a:rPr lang="ru-RU" sz="9600" b="1" kern="10" dirty="0">
                <a:ln w="9525">
                  <a:solidFill>
                    <a:srgbClr val="003399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latin typeface="Arial" pitchFamily="34" charset="0"/>
                <a:cs typeface="Arial" pitchFamily="34" charset="0"/>
              </a:rPr>
            </a:br>
            <a:r>
              <a:rPr lang="ru-RU" sz="9600" b="1" kern="10" dirty="0">
                <a:ln w="9525">
                  <a:solidFill>
                    <a:srgbClr val="003399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stretch>
                    <a:fillRect/>
                  </a:stretch>
                </a:blipFill>
                <a:latin typeface="Arial" pitchFamily="34" charset="0"/>
                <a:cs typeface="Arial" pitchFamily="34" charset="0"/>
              </a:rPr>
              <a:t>за работу!</a:t>
            </a:r>
          </a:p>
        </p:txBody>
      </p:sp>
      <p:sp>
        <p:nvSpPr>
          <p:cNvPr id="4" name="4-конечная звезда 3"/>
          <p:cNvSpPr/>
          <p:nvPr/>
        </p:nvSpPr>
        <p:spPr>
          <a:xfrm>
            <a:off x="642910" y="3643314"/>
            <a:ext cx="1785950" cy="1928826"/>
          </a:xfrm>
          <a:prstGeom prst="star4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4-конечная звезда 4"/>
          <p:cNvSpPr/>
          <p:nvPr/>
        </p:nvSpPr>
        <p:spPr>
          <a:xfrm>
            <a:off x="3643306" y="4500570"/>
            <a:ext cx="1785950" cy="1928826"/>
          </a:xfrm>
          <a:prstGeom prst="star4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6643702" y="3714752"/>
            <a:ext cx="1785950" cy="1928826"/>
          </a:xfrm>
          <a:prstGeom prst="star4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6870700" cy="5760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1"/>
                </a:solidFill>
              </a:rPr>
              <a:t>Маршрутный  лист</a:t>
            </a:r>
          </a:p>
        </p:txBody>
      </p:sp>
      <p:pic>
        <p:nvPicPr>
          <p:cNvPr id="7172" name="Picture 4" descr="K:\открытый урок математика 1 класс\картинки  устный счёт\20081105112727!Olen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 rot="19741694">
            <a:off x="114494" y="1638349"/>
            <a:ext cx="3112351" cy="2008879"/>
          </a:xfrm>
          <a:noFill/>
        </p:spPr>
      </p:pic>
      <p:pic>
        <p:nvPicPr>
          <p:cNvPr id="7173" name="Picture 5" descr="C:\Users\Лёха\Desktop\9666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005064"/>
            <a:ext cx="2448272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 descr="K:\открытый урок математика 1 класс\картинки  устный счёт\76919561_large_00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6339" y="1340768"/>
            <a:ext cx="3497661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6" descr="C:\Users\Лёха\Desktop\e3efd65690e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005064"/>
            <a:ext cx="2997090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732240" y="4509120"/>
            <a:ext cx="21602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   </a:t>
            </a:r>
            <a:endParaRPr lang="ru-RU" sz="2800" b="1" dirty="0">
              <a:solidFill>
                <a:schemeClr val="bg1"/>
              </a:solidFill>
            </a:endParaRPr>
          </a:p>
        </p:txBody>
      </p:sp>
      <p:pic>
        <p:nvPicPr>
          <p:cNvPr id="4099" name="Picture 3" descr="C:\Users\uzer\Desktop\0016-016-Ugadajka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1052736"/>
            <a:ext cx="2736304" cy="2448272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 rot="20899889">
            <a:off x="6682671" y="2796428"/>
            <a:ext cx="2306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</a:rPr>
              <a:t>Созвездие </a:t>
            </a:r>
            <a:endParaRPr lang="ru-RU" sz="32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21091" y="4005064"/>
            <a:ext cx="3422909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6012160" y="4437112"/>
            <a:ext cx="2880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Комета  кроссвордов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9604049">
            <a:off x="190209" y="1452023"/>
            <a:ext cx="1698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Спутник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43808" y="620688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Межпланетная</a:t>
            </a:r>
            <a:endParaRPr lang="ru-RU" sz="24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2771800" y="3068960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станция</a:t>
            </a:r>
            <a:endParaRPr lang="ru-RU" sz="28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059832" y="3573016"/>
            <a:ext cx="2088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Звезда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67544" y="4653136"/>
            <a:ext cx="2282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Планета</a:t>
            </a:r>
            <a:endParaRPr lang="ru-RU" sz="2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6" grpId="0"/>
      <p:bldP spid="18" grpId="0"/>
      <p:bldP spid="19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88640"/>
            <a:ext cx="7851648" cy="129614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Тема урока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412776"/>
            <a:ext cx="7854696" cy="1152128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chemeClr val="accent1"/>
                </a:solidFill>
              </a:rPr>
              <a:t>Решение  задач</a:t>
            </a:r>
            <a:endParaRPr lang="ru-RU" sz="4800" b="1" i="1" dirty="0">
              <a:solidFill>
                <a:schemeClr val="accent1"/>
              </a:solidFill>
            </a:endParaRPr>
          </a:p>
        </p:txBody>
      </p:sp>
      <p:pic>
        <p:nvPicPr>
          <p:cNvPr id="1026" name="Picture 2" descr="C:\Users\Лёха\Desktop\решение задач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780928"/>
            <a:ext cx="5112568" cy="371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</a:rPr>
              <a:t>Цель  путешествия</a:t>
            </a:r>
            <a:endParaRPr lang="ru-RU" sz="3600" b="1" dirty="0">
              <a:solidFill>
                <a:schemeClr val="accent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   </a:t>
            </a:r>
            <a:endParaRPr lang="ru-RU" sz="3600" dirty="0"/>
          </a:p>
        </p:txBody>
      </p:sp>
      <p:pic>
        <p:nvPicPr>
          <p:cNvPr id="1026" name="Picture 2" descr="G:\открытый урок математика 1 класс\Картинки космоса\1253976072_smallgames_ws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071678"/>
            <a:ext cx="6234332" cy="467574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2" y="1357298"/>
            <a:ext cx="74295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 smtClean="0">
                <a:solidFill>
                  <a:srgbClr val="7030A0"/>
                </a:solidFill>
              </a:rPr>
              <a:t>Учиться  правильно  решать  задачи.</a:t>
            </a:r>
            <a:endParaRPr lang="ru-RU" sz="30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zer\Desktop\tt66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64704" y="0"/>
            <a:ext cx="1159328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K:\открытый урок математика 1 класс\картинки  устный счёт\20081105112727!Olen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051720" y="2492896"/>
            <a:ext cx="5228059" cy="3312367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699792" y="1268760"/>
            <a:ext cx="367240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7030A0"/>
                </a:solidFill>
              </a:rPr>
              <a:t>Спутник</a:t>
            </a:r>
            <a:endParaRPr lang="ru-RU" sz="5400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4"/>
          <p:cNvSpPr>
            <a:spLocks noChangeArrowheads="1" noChangeShapeType="1" noTextEdit="1"/>
          </p:cNvSpPr>
          <p:nvPr/>
        </p:nvSpPr>
        <p:spPr bwMode="auto">
          <a:xfrm>
            <a:off x="684213" y="549275"/>
            <a:ext cx="2663825" cy="690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8-2=</a:t>
            </a:r>
          </a:p>
        </p:txBody>
      </p:sp>
      <p:sp>
        <p:nvSpPr>
          <p:cNvPr id="6147" name="WordArt 5"/>
          <p:cNvSpPr>
            <a:spLocks noChangeArrowheads="1" noChangeShapeType="1" noTextEdit="1"/>
          </p:cNvSpPr>
          <p:nvPr/>
        </p:nvSpPr>
        <p:spPr bwMode="auto">
          <a:xfrm>
            <a:off x="755650" y="1773238"/>
            <a:ext cx="2592388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6+2=</a:t>
            </a:r>
          </a:p>
        </p:txBody>
      </p:sp>
      <p:sp>
        <p:nvSpPr>
          <p:cNvPr id="6148" name="WordArt 6"/>
          <p:cNvSpPr>
            <a:spLocks noChangeArrowheads="1" noChangeShapeType="1" noTextEdit="1"/>
          </p:cNvSpPr>
          <p:nvPr/>
        </p:nvSpPr>
        <p:spPr bwMode="auto">
          <a:xfrm>
            <a:off x="684213" y="3141663"/>
            <a:ext cx="2592387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5+3=</a:t>
            </a:r>
          </a:p>
        </p:txBody>
      </p:sp>
      <p:sp>
        <p:nvSpPr>
          <p:cNvPr id="6149" name="WordArt 7"/>
          <p:cNvSpPr>
            <a:spLocks noChangeArrowheads="1" noChangeShapeType="1" noTextEdit="1"/>
          </p:cNvSpPr>
          <p:nvPr/>
        </p:nvSpPr>
        <p:spPr bwMode="auto">
          <a:xfrm>
            <a:off x="684213" y="4437063"/>
            <a:ext cx="2592387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3+3=</a:t>
            </a:r>
          </a:p>
        </p:txBody>
      </p:sp>
      <p:sp>
        <p:nvSpPr>
          <p:cNvPr id="6150" name="WordArt 8"/>
          <p:cNvSpPr>
            <a:spLocks noChangeArrowheads="1" noChangeShapeType="1" noTextEdit="1"/>
          </p:cNvSpPr>
          <p:nvPr/>
        </p:nvSpPr>
        <p:spPr bwMode="auto">
          <a:xfrm>
            <a:off x="611188" y="5589588"/>
            <a:ext cx="2592387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8+2=</a:t>
            </a:r>
          </a:p>
        </p:txBody>
      </p:sp>
      <p:sp>
        <p:nvSpPr>
          <p:cNvPr id="6151" name="WordArt 9"/>
          <p:cNvSpPr>
            <a:spLocks noChangeArrowheads="1" noChangeShapeType="1" noTextEdit="1"/>
          </p:cNvSpPr>
          <p:nvPr/>
        </p:nvSpPr>
        <p:spPr bwMode="auto">
          <a:xfrm>
            <a:off x="5003800" y="549275"/>
            <a:ext cx="2692400" cy="690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7-3=</a:t>
            </a:r>
          </a:p>
        </p:txBody>
      </p:sp>
      <p:sp>
        <p:nvSpPr>
          <p:cNvPr id="6152" name="WordArt 10"/>
          <p:cNvSpPr>
            <a:spLocks noChangeArrowheads="1" noChangeShapeType="1" noTextEdit="1"/>
          </p:cNvSpPr>
          <p:nvPr/>
        </p:nvSpPr>
        <p:spPr bwMode="auto">
          <a:xfrm>
            <a:off x="5003800" y="1916113"/>
            <a:ext cx="2663825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6-2=</a:t>
            </a:r>
          </a:p>
        </p:txBody>
      </p:sp>
      <p:sp>
        <p:nvSpPr>
          <p:cNvPr id="6153" name="WordArt 11"/>
          <p:cNvSpPr>
            <a:spLocks noChangeArrowheads="1" noChangeShapeType="1" noTextEdit="1"/>
          </p:cNvSpPr>
          <p:nvPr/>
        </p:nvSpPr>
        <p:spPr bwMode="auto">
          <a:xfrm>
            <a:off x="5076825" y="3284538"/>
            <a:ext cx="2663825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9-1=</a:t>
            </a:r>
          </a:p>
        </p:txBody>
      </p:sp>
      <p:sp>
        <p:nvSpPr>
          <p:cNvPr id="6154" name="WordArt 12"/>
          <p:cNvSpPr>
            <a:spLocks noChangeArrowheads="1" noChangeShapeType="1" noTextEdit="1"/>
          </p:cNvSpPr>
          <p:nvPr/>
        </p:nvSpPr>
        <p:spPr bwMode="auto">
          <a:xfrm>
            <a:off x="5076825" y="4508500"/>
            <a:ext cx="2663825" cy="6905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7+3=</a:t>
            </a:r>
          </a:p>
        </p:txBody>
      </p:sp>
      <p:sp>
        <p:nvSpPr>
          <p:cNvPr id="6155" name="WordArt 13"/>
          <p:cNvSpPr>
            <a:spLocks noChangeArrowheads="1" noChangeShapeType="1" noTextEdit="1"/>
          </p:cNvSpPr>
          <p:nvPr/>
        </p:nvSpPr>
        <p:spPr bwMode="auto">
          <a:xfrm>
            <a:off x="5003800" y="5589588"/>
            <a:ext cx="2663825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857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000099"/>
                </a:solidFill>
                <a:latin typeface="Arial"/>
                <a:cs typeface="Arial"/>
              </a:rPr>
              <a:t>4-2=</a:t>
            </a:r>
          </a:p>
        </p:txBody>
      </p:sp>
      <p:sp>
        <p:nvSpPr>
          <p:cNvPr id="13326" name="WordArt 14"/>
          <p:cNvSpPr>
            <a:spLocks noChangeArrowheads="1" noChangeShapeType="1" noTextEdit="1"/>
          </p:cNvSpPr>
          <p:nvPr/>
        </p:nvSpPr>
        <p:spPr bwMode="auto">
          <a:xfrm>
            <a:off x="7740650" y="4365625"/>
            <a:ext cx="688975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10</a:t>
            </a:r>
          </a:p>
        </p:txBody>
      </p:sp>
      <p:sp>
        <p:nvSpPr>
          <p:cNvPr id="13327" name="WordArt 15"/>
          <p:cNvSpPr>
            <a:spLocks noChangeArrowheads="1" noChangeShapeType="1" noTextEdit="1"/>
          </p:cNvSpPr>
          <p:nvPr/>
        </p:nvSpPr>
        <p:spPr bwMode="auto">
          <a:xfrm>
            <a:off x="3419475" y="1773238"/>
            <a:ext cx="576263" cy="763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8</a:t>
            </a:r>
          </a:p>
        </p:txBody>
      </p:sp>
      <p:sp>
        <p:nvSpPr>
          <p:cNvPr id="13328" name="WordArt 16"/>
          <p:cNvSpPr>
            <a:spLocks noChangeArrowheads="1" noChangeShapeType="1" noTextEdit="1"/>
          </p:cNvSpPr>
          <p:nvPr/>
        </p:nvSpPr>
        <p:spPr bwMode="auto">
          <a:xfrm>
            <a:off x="3276600" y="5589588"/>
            <a:ext cx="688975" cy="763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10</a:t>
            </a:r>
          </a:p>
        </p:txBody>
      </p:sp>
      <p:sp>
        <p:nvSpPr>
          <p:cNvPr id="13329" name="WordArt 17"/>
          <p:cNvSpPr>
            <a:spLocks noChangeArrowheads="1" noChangeShapeType="1" noTextEdit="1"/>
          </p:cNvSpPr>
          <p:nvPr/>
        </p:nvSpPr>
        <p:spPr bwMode="auto">
          <a:xfrm>
            <a:off x="3348038" y="3141663"/>
            <a:ext cx="576262" cy="763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8</a:t>
            </a:r>
          </a:p>
        </p:txBody>
      </p:sp>
      <p:sp>
        <p:nvSpPr>
          <p:cNvPr id="13330" name="WordArt 18"/>
          <p:cNvSpPr>
            <a:spLocks noChangeArrowheads="1" noChangeShapeType="1" noTextEdit="1"/>
          </p:cNvSpPr>
          <p:nvPr/>
        </p:nvSpPr>
        <p:spPr bwMode="auto">
          <a:xfrm>
            <a:off x="3348038" y="4365625"/>
            <a:ext cx="576262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6</a:t>
            </a:r>
          </a:p>
        </p:txBody>
      </p:sp>
      <p:sp>
        <p:nvSpPr>
          <p:cNvPr id="13331" name="WordArt 19"/>
          <p:cNvSpPr>
            <a:spLocks noChangeArrowheads="1" noChangeShapeType="1" noTextEdit="1"/>
          </p:cNvSpPr>
          <p:nvPr/>
        </p:nvSpPr>
        <p:spPr bwMode="auto">
          <a:xfrm>
            <a:off x="3492500" y="476250"/>
            <a:ext cx="576263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6</a:t>
            </a:r>
          </a:p>
        </p:txBody>
      </p:sp>
      <p:sp>
        <p:nvSpPr>
          <p:cNvPr id="13334" name="WordArt 22"/>
          <p:cNvSpPr>
            <a:spLocks noChangeArrowheads="1" noChangeShapeType="1" noTextEdit="1"/>
          </p:cNvSpPr>
          <p:nvPr/>
        </p:nvSpPr>
        <p:spPr bwMode="auto">
          <a:xfrm>
            <a:off x="7812088" y="3141663"/>
            <a:ext cx="576262" cy="763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8</a:t>
            </a:r>
          </a:p>
        </p:txBody>
      </p:sp>
      <p:sp>
        <p:nvSpPr>
          <p:cNvPr id="13337" name="WordArt 25"/>
          <p:cNvSpPr>
            <a:spLocks noChangeArrowheads="1" noChangeShapeType="1" noTextEdit="1"/>
          </p:cNvSpPr>
          <p:nvPr/>
        </p:nvSpPr>
        <p:spPr bwMode="auto">
          <a:xfrm>
            <a:off x="7740650" y="1844675"/>
            <a:ext cx="576263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13338" name="WordArt 26"/>
          <p:cNvSpPr>
            <a:spLocks noChangeArrowheads="1" noChangeShapeType="1" noTextEdit="1"/>
          </p:cNvSpPr>
          <p:nvPr/>
        </p:nvSpPr>
        <p:spPr bwMode="auto">
          <a:xfrm>
            <a:off x="7885113" y="476250"/>
            <a:ext cx="576262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4</a:t>
            </a:r>
          </a:p>
        </p:txBody>
      </p:sp>
      <p:sp>
        <p:nvSpPr>
          <p:cNvPr id="13339" name="WordArt 27"/>
          <p:cNvSpPr>
            <a:spLocks noChangeArrowheads="1" noChangeShapeType="1" noTextEdit="1"/>
          </p:cNvSpPr>
          <p:nvPr/>
        </p:nvSpPr>
        <p:spPr bwMode="auto">
          <a:xfrm>
            <a:off x="7740650" y="5445125"/>
            <a:ext cx="576263" cy="7635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0066"/>
                </a:solidFill>
                <a:latin typeface="Arial"/>
                <a:cs typeface="Arial"/>
              </a:rPr>
              <a:t>2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3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6" grpId="0" animBg="1"/>
      <p:bldP spid="13327" grpId="0" animBg="1"/>
      <p:bldP spid="13328" grpId="0" animBg="1"/>
      <p:bldP spid="13329" grpId="0" animBg="1"/>
      <p:bldP spid="13330" grpId="0" animBg="1"/>
      <p:bldP spid="13331" grpId="0" animBg="1"/>
      <p:bldP spid="13334" grpId="0" animBg="1"/>
      <p:bldP spid="13337" grpId="0" animBg="1"/>
      <p:bldP spid="13338" grpId="0" animBg="1"/>
      <p:bldP spid="1333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урок 23\урок 23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43050"/>
            <a:ext cx="8640960" cy="309634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72610" y="857232"/>
            <a:ext cx="87713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Открываем свои бортжурналы на странице 44.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14282" y="4857760"/>
            <a:ext cx="85725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 С помощью модулей запишите решение задач к данным  числовым выражениям: </a:t>
            </a:r>
          </a:p>
          <a:p>
            <a:pPr algn="ctr"/>
            <a:r>
              <a:rPr lang="ru-RU" sz="2800" b="1" dirty="0" smtClean="0"/>
              <a:t>6 + 4</a:t>
            </a:r>
            <a:r>
              <a:rPr lang="ru-RU" sz="2800" dirty="0" smtClean="0"/>
              <a:t>  ,    </a:t>
            </a:r>
            <a:r>
              <a:rPr lang="ru-RU" sz="2800" b="1" dirty="0" smtClean="0"/>
              <a:t>6 – 4    </a:t>
            </a:r>
            <a:r>
              <a:rPr lang="ru-RU" sz="2800" dirty="0" smtClean="0"/>
              <a:t>и    </a:t>
            </a:r>
            <a:r>
              <a:rPr lang="ru-RU" sz="2800" b="1" dirty="0" smtClean="0"/>
              <a:t>4 – 1   .  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357422" y="5786454"/>
            <a:ext cx="1000132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786182" y="5786454"/>
            <a:ext cx="928694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357818" y="5786454"/>
            <a:ext cx="928694" cy="5000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999</TotalTime>
  <Words>296</Words>
  <Application>Microsoft Office PowerPoint</Application>
  <PresentationFormat>Экран (4:3)</PresentationFormat>
  <Paragraphs>97</Paragraphs>
  <Slides>29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Поток</vt:lpstr>
      <vt:lpstr>Путешествие на Луну</vt:lpstr>
      <vt:lpstr>Слайд 2</vt:lpstr>
      <vt:lpstr>Маршрутный  лист</vt:lpstr>
      <vt:lpstr>Тема урока</vt:lpstr>
      <vt:lpstr>Цель  путешествия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Физкультминутка </vt:lpstr>
      <vt:lpstr>Слайд 18</vt:lpstr>
      <vt:lpstr>КТО ЕСТЬ КТО?</vt:lpstr>
      <vt:lpstr>Слайд 20</vt:lpstr>
      <vt:lpstr>Слайд 21</vt:lpstr>
      <vt:lpstr>Слайд 22</vt:lpstr>
      <vt:lpstr>Слайд 23</vt:lpstr>
      <vt:lpstr>Слайд 24</vt:lpstr>
      <vt:lpstr>Слайд 25</vt:lpstr>
      <vt:lpstr>Вызывает «Земля»</vt:lpstr>
      <vt:lpstr>Слайд 27</vt:lpstr>
      <vt:lpstr>  Мы узнали    ________ . Мы учились   _______ . Мы смогли _________ .   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Космическое путешествие</dc:title>
  <cp:lastModifiedBy>Светлана</cp:lastModifiedBy>
  <cp:revision>66</cp:revision>
  <dcterms:modified xsi:type="dcterms:W3CDTF">2020-05-22T17:02:12Z</dcterms:modified>
</cp:coreProperties>
</file>