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8999538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122363"/>
            <a:ext cx="7649607" cy="2387600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3602038"/>
            <a:ext cx="6749654" cy="1655762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760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15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65125"/>
            <a:ext cx="194052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65125"/>
            <a:ext cx="570908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6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709740"/>
            <a:ext cx="7762102" cy="285273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4589465"/>
            <a:ext cx="7762102" cy="1500187"/>
          </a:xfrm>
        </p:spPr>
        <p:txBody>
          <a:bodyPr/>
          <a:lstStyle>
            <a:lvl1pPr marL="0" indent="0">
              <a:buNone/>
              <a:defRPr sz="2362">
                <a:solidFill>
                  <a:schemeClr val="tx1"/>
                </a:solidFill>
              </a:defRPr>
            </a:lvl1pPr>
            <a:lvl2pPr marL="449976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52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29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81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857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83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63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825625"/>
            <a:ext cx="382480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825625"/>
            <a:ext cx="382480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0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65127"/>
            <a:ext cx="776210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81163"/>
            <a:ext cx="380722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505075"/>
            <a:ext cx="380722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81163"/>
            <a:ext cx="382597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505075"/>
            <a:ext cx="382597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40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4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4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87427"/>
            <a:ext cx="4556016" cy="487362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02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87427"/>
            <a:ext cx="4556016" cy="487362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8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65127"/>
            <a:ext cx="77621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825625"/>
            <a:ext cx="7762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BE4B8-BCF0-4DAC-802E-B576B1DCA4F6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356352"/>
            <a:ext cx="3037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69448-E420-4D1C-94A6-9BEA7D628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995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5436" y="1523241"/>
            <a:ext cx="7649607" cy="23876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Школа молодого педагога «Почемучка»</a:t>
            </a:r>
            <a:br>
              <a:rPr lang="ru-RU" sz="4400" dirty="0" smtClean="0"/>
            </a:br>
            <a:r>
              <a:rPr lang="ru-RU" sz="4400" dirty="0" smtClean="0"/>
              <a:t>Тема: «Нетрадиционные формы работы с семьями воспитанников»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4067" y="5239796"/>
            <a:ext cx="6749654" cy="165576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Подготовила: Хрущева Гульнара </a:t>
            </a:r>
            <a:r>
              <a:rPr lang="ru-RU" sz="1800" dirty="0" err="1" smtClean="0"/>
              <a:t>Харисовна</a:t>
            </a:r>
            <a:r>
              <a:rPr lang="ru-RU" sz="1800" dirty="0" smtClean="0"/>
              <a:t>, </a:t>
            </a:r>
          </a:p>
          <a:p>
            <a:pPr algn="r"/>
            <a:r>
              <a:rPr lang="ru-RU" sz="1800" dirty="0" smtClean="0"/>
              <a:t>старший воспитатель, </a:t>
            </a:r>
          </a:p>
          <a:p>
            <a:pPr algn="r"/>
            <a:r>
              <a:rPr lang="ru-RU" sz="1800" dirty="0" smtClean="0"/>
              <a:t>руководитель школы молодого </a:t>
            </a:r>
            <a:r>
              <a:rPr lang="ru-RU" sz="1800" dirty="0"/>
              <a:t>педагога </a:t>
            </a:r>
            <a:r>
              <a:rPr lang="ru-RU" sz="1800" dirty="0" smtClean="0"/>
              <a:t>«Почемучка»</a:t>
            </a:r>
            <a:endParaRPr lang="ru-RU" sz="18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24942" y="397399"/>
            <a:ext cx="6749654" cy="2967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МБДОУ «ДС «Буратино» </a:t>
            </a:r>
            <a:r>
              <a:rPr lang="ru-RU" sz="1800" dirty="0" err="1" smtClean="0"/>
              <a:t>г.Тарко</a:t>
            </a:r>
            <a:r>
              <a:rPr lang="ru-RU" sz="1800" dirty="0" smtClean="0"/>
              <a:t>-Сале </a:t>
            </a:r>
            <a:r>
              <a:rPr lang="ru-RU" sz="1800" dirty="0" err="1" smtClean="0"/>
              <a:t>Пуровский</a:t>
            </a:r>
            <a:r>
              <a:rPr lang="ru-RU" sz="1800" dirty="0" smtClean="0"/>
              <a:t> район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5282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879675" y="929834"/>
            <a:ext cx="7477245" cy="29939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ru-RU" dirty="0"/>
              <a:t>В настоящее время практикой накоплено многообразие нетради­ционных форм, но они еще недостаточно изучены и обобщены. Схему классификации нетрадиционных форм предлагает Т. В. Кротова. Ав­тором выделяются следующие нетрадиционные формы: </a:t>
            </a:r>
            <a:endParaRPr lang="ru-RU" dirty="0" smtClean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информа­ционно-аналитические </a:t>
            </a:r>
            <a:r>
              <a:rPr lang="ru-RU" dirty="0"/>
              <a:t>(хотя, они, по сути, приближены к методам изучения семьи), </a:t>
            </a:r>
            <a:endParaRPr lang="ru-RU" dirty="0" smtClean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досуговые</a:t>
            </a:r>
            <a:r>
              <a:rPr lang="ru-RU" dirty="0"/>
              <a:t>, </a:t>
            </a:r>
            <a:endParaRPr lang="ru-RU" dirty="0" smtClean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познавательные</a:t>
            </a:r>
            <a:r>
              <a:rPr lang="ru-RU" dirty="0"/>
              <a:t>, </a:t>
            </a:r>
            <a:endParaRPr lang="ru-RU" dirty="0" smtClean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наглядно-информа­ционные</a:t>
            </a:r>
            <a:r>
              <a:rPr lang="ru-RU" dirty="0"/>
              <a:t>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29573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22250" y="432123"/>
            <a:ext cx="8125428" cy="3781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100" dirty="0"/>
              <a:t>Основной задачей </a:t>
            </a:r>
            <a:r>
              <a:rPr lang="ru-RU" sz="2100" b="1" dirty="0"/>
              <a:t>информационно - аналитических форм</a:t>
            </a:r>
            <a:r>
              <a:rPr lang="ru-RU" sz="2100" i="1" dirty="0"/>
              <a:t> </a:t>
            </a:r>
            <a:r>
              <a:rPr lang="ru-RU" sz="2100" dirty="0"/>
              <a:t>организа­ции общения с родителями являются сбор, обработка и использо­вание данных о семье каждого воспитанника, общекультурном уровне его родителей, наличии у них необходимых педагогических знаний, отношении в семье к ребенку, запросах, интересах, потребностях родителей в психолого-педагогической информации. Только на ана­литической основе возможно осуществление индивидуального, личностно-ориентированного подхода к ребенку в условиях дошколь­ного учреждения, повышение эффективности воспитательно-обра­зовательной работы с детьми и построение грамотного общения с их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24756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108031"/>
            <a:ext cx="8999537" cy="23458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Познавательное направление </a:t>
            </a:r>
            <a:r>
              <a:rPr lang="ru-RU" sz="2000" dirty="0"/>
              <a:t>– это обогащение родителей знаниями в вопросах воспитания детей дошкольного возраста. Совместная работа специалистов ДОУ (логопед, педагог-психолог, инструктор по физической культуре, старшая медицинская сестра) по реализации образовательной программы обеспечивает педагогическое сопровождение семьи на всех этапах дошкольного детства, делает родителей действительно </a:t>
            </a:r>
            <a:r>
              <a:rPr lang="ru-RU" sz="2000" dirty="0" err="1"/>
              <a:t>равноответственными</a:t>
            </a:r>
            <a:r>
              <a:rPr lang="ru-RU" sz="2000" dirty="0"/>
              <a:t> участниками образовательного процесса.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01979" y="2056686"/>
            <a:ext cx="51013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/>
              <a:t>Формы и методы работы с родителями: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посещение семей воспитанников на дому;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общие и групповые родительские собрания;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консультации;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совместная деятельность с участием родителей;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выставки семейных работ;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Дни открытых дверей;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участие родителей в подготовке и проведении </a:t>
            </a:r>
          </a:p>
          <a:p>
            <a:r>
              <a:rPr lang="ru-RU" sz="1700" dirty="0" smtClean="0"/>
              <a:t>мероприятий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оформление фотомонтажей;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совместное создание РППС;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утренние приветствия;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работа с родительским комитетом группы;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беседы с детьми и родителями;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тренинги;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семинар-практикум;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родительские гостиные;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dirty="0" smtClean="0"/>
              <a:t> и т.п.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844104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423686" y="148432"/>
            <a:ext cx="7189370" cy="435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Родительские </a:t>
            </a:r>
            <a:r>
              <a:rPr lang="ru-RU" sz="2400" dirty="0"/>
              <a:t>собрания нетрадиционной </a:t>
            </a:r>
            <a:r>
              <a:rPr lang="ru-RU" sz="2400" dirty="0" smtClean="0"/>
              <a:t>формы: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«Педагогическая лаборатория» </a:t>
            </a:r>
            <a:endParaRPr lang="ru-RU" sz="1800" dirty="0" smtClean="0"/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«Читательская конференция</a:t>
            </a:r>
            <a:r>
              <a:rPr lang="ru-RU" sz="1800" dirty="0" smtClean="0"/>
              <a:t>».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«Аукцион</a:t>
            </a:r>
            <a:r>
              <a:rPr lang="ru-RU" sz="1800" dirty="0" smtClean="0"/>
              <a:t>».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«Семинар – практикум</a:t>
            </a:r>
            <a:r>
              <a:rPr lang="ru-RU" sz="1800" dirty="0" smtClean="0"/>
              <a:t>».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«Душевный разговор</a:t>
            </a:r>
            <a:r>
              <a:rPr lang="ru-RU" sz="1800" dirty="0" smtClean="0"/>
              <a:t>».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«Мастер – класс</a:t>
            </a:r>
            <a:r>
              <a:rPr lang="ru-RU" sz="1800" dirty="0" smtClean="0"/>
              <a:t>» 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«Ток–шоу</a:t>
            </a:r>
            <a:r>
              <a:rPr lang="ru-RU" sz="1800" dirty="0" smtClean="0"/>
              <a:t>»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 smtClean="0"/>
              <a:t>«</a:t>
            </a:r>
            <a:r>
              <a:rPr lang="ru-RU" sz="1800" dirty="0"/>
              <a:t>Мозговой штурм» </a:t>
            </a:r>
            <a:endParaRPr lang="ru-RU" sz="1800" dirty="0" smtClean="0"/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</a:t>
            </a:r>
            <a:r>
              <a:rPr lang="ru-RU" sz="1800" dirty="0" err="1"/>
              <a:t>Реверсионная</a:t>
            </a:r>
            <a:r>
              <a:rPr lang="ru-RU" sz="1800" dirty="0"/>
              <a:t> мозговая атака, или Разнос» </a:t>
            </a:r>
            <a:endParaRPr lang="ru-RU" sz="1800" dirty="0" smtClean="0"/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«Список прилагательных и определений</a:t>
            </a:r>
            <a:r>
              <a:rPr lang="ru-RU" sz="1800" dirty="0" smtClean="0"/>
              <a:t>»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«Ассоциации» </a:t>
            </a:r>
            <a:endParaRPr lang="ru-RU" sz="1800" dirty="0" smtClean="0"/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«Коллективная запись</a:t>
            </a:r>
            <a:r>
              <a:rPr lang="ru-RU" sz="1800" dirty="0" smtClean="0"/>
              <a:t>»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«Запись на листах» </a:t>
            </a:r>
            <a:endParaRPr lang="ru-RU" sz="1800" dirty="0" smtClean="0"/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/>
              <a:t>«Эвристические вопросы</a:t>
            </a:r>
            <a:r>
              <a:rPr lang="ru-RU" sz="1800" dirty="0" smtClean="0"/>
              <a:t>»</a:t>
            </a:r>
          </a:p>
          <a:p>
            <a:pPr marL="180000" indent="-18000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1800" dirty="0" smtClean="0"/>
              <a:t>«</a:t>
            </a:r>
            <a:r>
              <a:rPr lang="ru-RU" sz="1800" dirty="0"/>
              <a:t>Мини-эксперимент</a:t>
            </a:r>
            <a:r>
              <a:rPr lang="ru-RU" sz="1800" dirty="0" smtClean="0"/>
              <a:t>»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1600" dirty="0" smtClean="0"/>
              <a:t>                                              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547" y="4508229"/>
            <a:ext cx="2236677" cy="22366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92153" y="5275596"/>
            <a:ext cx="319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Более подробно ознакомится с нетрадиционными формами </a:t>
            </a:r>
          </a:p>
          <a:p>
            <a:r>
              <a:rPr lang="ru-RU" dirty="0" smtClean="0"/>
              <a:t>родительских собраний можно отсканировав </a:t>
            </a:r>
            <a:r>
              <a:rPr lang="en-US" cap="all" dirty="0"/>
              <a:t>QR </a:t>
            </a:r>
            <a:r>
              <a:rPr lang="ru-RU" cap="all" dirty="0" smtClean="0"/>
              <a:t>КОД: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11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1023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50471" y="148432"/>
            <a:ext cx="8623139" cy="435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ru-RU" sz="2000" b="1" dirty="0"/>
              <a:t>Наглядно-информационные формы </a:t>
            </a:r>
            <a:r>
              <a:rPr lang="ru-RU" sz="2000" dirty="0"/>
              <a:t>организации общения </a:t>
            </a:r>
            <a:r>
              <a:rPr lang="ru-RU" sz="2000" dirty="0" smtClean="0"/>
              <a:t>педагогов </a:t>
            </a:r>
            <a:r>
              <a:rPr lang="ru-RU" sz="2000" dirty="0"/>
              <a:t>и родителей решают задачи ознакомления родителей с </a:t>
            </a:r>
            <a:r>
              <a:rPr lang="ru-RU" sz="2000" dirty="0" smtClean="0"/>
              <a:t>условиями</a:t>
            </a:r>
            <a:r>
              <a:rPr lang="ru-RU" sz="2000" dirty="0"/>
              <a:t>, содержанием и методами воспитания детей в условиях </a:t>
            </a:r>
            <a:r>
              <a:rPr lang="ru-RU" sz="2000" dirty="0" smtClean="0"/>
              <a:t>дошкольного </a:t>
            </a:r>
            <a:r>
              <a:rPr lang="ru-RU" sz="2000" dirty="0"/>
              <a:t>учреждения, позволяют правильнее оценить деятельность педагогов, пересмотреть методы и приемы домашнего воспитания, объективнее увидеть деятельность воспитателя.</a:t>
            </a:r>
          </a:p>
          <a:p>
            <a:pPr>
              <a:spcBef>
                <a:spcPts val="200"/>
              </a:spcBef>
            </a:pPr>
            <a:r>
              <a:rPr lang="ru-RU" sz="2000" dirty="0" smtClean="0"/>
              <a:t>                                             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9645" y="1779687"/>
            <a:ext cx="48034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Наглядно – информационное направление включает в себя: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родительские уголки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папки-передвижки «</a:t>
            </a:r>
            <a:r>
              <a:rPr lang="ru-RU" dirty="0" err="1" smtClean="0"/>
              <a:t>Здоровейка</a:t>
            </a:r>
            <a:r>
              <a:rPr lang="ru-RU" dirty="0" smtClean="0"/>
              <a:t>», «По Совету всему свету»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семейный и групповые альбомы «Наша жизнь день за днем», «Воспитание со всех сторон», «Книга памяти»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библиотека – передвижка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фотомонтажи «Из жизни группы», «В кругу семьи», «Мы такие разные»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фотовыставки «Мамочка, мамуля, как тебя люблю я!», «Папа, мама, я – дружная семья», «Дети – цветы жизни»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семейный вернисаж «Лучшая семья моя», «Семья – здоровый образ жизни»,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 эмоциональный уголок «Я сегодня вот такой», «Здравствуйте, я пришел».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12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1023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43069" y="241029"/>
            <a:ext cx="8623139" cy="435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ru-RU" sz="2000" b="1" dirty="0"/>
              <a:t>Досуговое направление </a:t>
            </a:r>
            <a:r>
              <a:rPr lang="ru-RU" sz="2000" dirty="0"/>
              <a:t>в работе с родителями оказалось самым привлекательным, востребованным, полезным, но и самым трудным в организации. Это объясняется тем, что любое совместное мероприятие позволяет родителям: увидеть изнутри проблемы своего ребенка, трудности во взаимоотношениях; апробировать разные подходы; посмотреть, как это делают другие, то есть приобрести опыт взаимодействия не только со своим ребенком, но и с родительской общественностью в целом. </a:t>
            </a:r>
          </a:p>
          <a:p>
            <a:pPr>
              <a:spcBef>
                <a:spcPts val="200"/>
              </a:spcBef>
            </a:pPr>
            <a:r>
              <a:rPr lang="ru-RU" sz="2000" dirty="0" smtClean="0"/>
              <a:t>                                              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08071" y="2328330"/>
            <a:ext cx="50785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группе можно провести: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календарные праздники;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развлечения «Семейные посиделки», «Все профессии нужны, все профессии важны» (встреча с интересным человеком);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 спортивные досуги «Семья – здоровый образ жизни»;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 вернисаж «В мире чувств и эмоций», «Наши дочки и сыночки»;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совместные проекты «Моя семья»;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 выпуск семейных газет;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выставки семейных коллекций, реликвий «Из бабушкиного сундучка», «Вот так наряд»;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с</a:t>
            </a:r>
            <a:r>
              <a:rPr lang="ru-RU" dirty="0" smtClean="0"/>
              <a:t>овместная постановка спектаклей 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совместные походы, экскурсии;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909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0471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25033" y="252603"/>
            <a:ext cx="8623139" cy="435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ru-RU" sz="2000" b="1" dirty="0"/>
              <a:t>Совместные мероприятия педагогов, родителей и детей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Дни </a:t>
            </a:r>
            <a:r>
              <a:rPr lang="ru-RU" sz="2000" dirty="0"/>
              <a:t>открытых </a:t>
            </a:r>
            <a:r>
              <a:rPr lang="ru-RU" sz="2000" dirty="0" smtClean="0"/>
              <a:t>дверей;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Турниры знатоков;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Кружки;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КВН</a:t>
            </a:r>
            <a:r>
              <a:rPr lang="ru-RU" sz="2000" dirty="0"/>
              <a:t>, </a:t>
            </a:r>
            <a:r>
              <a:rPr lang="ru-RU" sz="2000" dirty="0" smtClean="0"/>
              <a:t>викторины;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Праздники;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Семейные конкурсы;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Выпуск газеты;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Просмотры фильмов;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Концерты;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Оформление групп;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Соревнования;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Благоустройство </a:t>
            </a:r>
            <a:r>
              <a:rPr lang="ru-RU" sz="2000" dirty="0"/>
              <a:t>ДОУ и </a:t>
            </a:r>
            <a:r>
              <a:rPr lang="ru-RU" sz="2000" dirty="0" smtClean="0"/>
              <a:t>территории;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и т.п.</a:t>
            </a:r>
            <a:endParaRPr lang="ru-RU" sz="2000" dirty="0"/>
          </a:p>
          <a:p>
            <a:pPr>
              <a:spcBef>
                <a:spcPts val="200"/>
              </a:spcBef>
            </a:pPr>
            <a:endParaRPr lang="ru-RU" sz="2000" b="1" dirty="0"/>
          </a:p>
          <a:p>
            <a:pPr>
              <a:spcBef>
                <a:spcPts val="200"/>
              </a:spcBef>
            </a:pPr>
            <a:r>
              <a:rPr lang="ru-RU" sz="2000" dirty="0" smtClean="0"/>
              <a:t>   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75074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0471"/>
            <a:ext cx="8999538" cy="685800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25033" y="252603"/>
            <a:ext cx="8623139" cy="435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899952" rtl="0" eaLnBrk="1" latinLnBrk="0" hangingPunct="1">
              <a:lnSpc>
                <a:spcPct val="90000"/>
              </a:lnSpc>
              <a:spcBef>
                <a:spcPts val="984"/>
              </a:spcBef>
              <a:buFont typeface="Arial" panose="020B0604020202020204" pitchFamily="34" charset="0"/>
              <a:buNone/>
              <a:defRPr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976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952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9929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9905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9881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99857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834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9810" indent="0" algn="ctr" defTabSz="899952" rtl="0" eaLnBrk="1" latinLnBrk="0" hangingPunct="1">
              <a:lnSpc>
                <a:spcPct val="90000"/>
              </a:lnSpc>
              <a:spcBef>
                <a:spcPts val="492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ru-RU" sz="2000" b="1" dirty="0"/>
              <a:t>Совместные мероприятия педагогов, родителей и детей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Дни </a:t>
            </a:r>
            <a:r>
              <a:rPr lang="ru-RU" sz="2000" dirty="0"/>
              <a:t>открытых </a:t>
            </a:r>
            <a:r>
              <a:rPr lang="ru-RU" sz="2000" dirty="0" smtClean="0"/>
              <a:t>дверей;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Турниры знатоков;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Кружки;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КВН</a:t>
            </a:r>
            <a:r>
              <a:rPr lang="ru-RU" sz="2000" dirty="0"/>
              <a:t>, </a:t>
            </a:r>
            <a:r>
              <a:rPr lang="ru-RU" sz="2000" dirty="0" smtClean="0"/>
              <a:t>викторины;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Праздники;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Семейные конкурсы;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Выпуск газеты;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Просмотры фильмов;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Концерты;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Оформление групп;</a:t>
            </a:r>
            <a:endParaRPr lang="ru-RU" sz="2000" dirty="0"/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Соревнования;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Благоустройство </a:t>
            </a:r>
            <a:r>
              <a:rPr lang="ru-RU" sz="2000" dirty="0"/>
              <a:t>ДОУ и </a:t>
            </a:r>
            <a:r>
              <a:rPr lang="ru-RU" sz="2000" dirty="0" smtClean="0"/>
              <a:t>территории;</a:t>
            </a:r>
          </a:p>
          <a:p>
            <a:pPr marL="342900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и т.п.</a:t>
            </a:r>
            <a:endParaRPr lang="ru-RU" sz="2000" dirty="0"/>
          </a:p>
          <a:p>
            <a:pPr>
              <a:spcBef>
                <a:spcPts val="200"/>
              </a:spcBef>
            </a:pPr>
            <a:endParaRPr lang="ru-RU" sz="2000" b="1" dirty="0"/>
          </a:p>
          <a:p>
            <a:pPr>
              <a:spcBef>
                <a:spcPts val="200"/>
              </a:spcBef>
            </a:pPr>
            <a:r>
              <a:rPr lang="ru-RU" sz="2000" dirty="0" smtClean="0"/>
              <a:t>   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241553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740</Words>
  <Application>Microsoft Office PowerPoint</Application>
  <PresentationFormat>Произвольный</PresentationFormat>
  <Paragraphs>106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Тема Office</vt:lpstr>
      <vt:lpstr>Школа молодого педагога «Почемучка» Тема: «Нетрадиционные формы работы с семьями воспитанников»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«Нетрадиционные формы работы с семьями воспитанников»</dc:title>
  <dc:creator>ДС Буратино</dc:creator>
  <cp:lastModifiedBy>ДС Буратино</cp:lastModifiedBy>
  <cp:revision>6</cp:revision>
  <dcterms:created xsi:type="dcterms:W3CDTF">2022-03-10T08:13:06Z</dcterms:created>
  <dcterms:modified xsi:type="dcterms:W3CDTF">2022-03-10T09:04:22Z</dcterms:modified>
</cp:coreProperties>
</file>