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88" r:id="rId3"/>
    <p:sldId id="304" r:id="rId4"/>
    <p:sldId id="303" r:id="rId5"/>
    <p:sldId id="290" r:id="rId6"/>
    <p:sldId id="309" r:id="rId7"/>
    <p:sldId id="305" r:id="rId8"/>
    <p:sldId id="296" r:id="rId9"/>
    <p:sldId id="298" r:id="rId10"/>
    <p:sldId id="291" r:id="rId11"/>
    <p:sldId id="281" r:id="rId12"/>
    <p:sldId id="293" r:id="rId13"/>
    <p:sldId id="30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CFB93"/>
    <a:srgbClr val="FF939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61" autoAdjust="0"/>
    <p:restoredTop sz="94660"/>
  </p:normalViewPr>
  <p:slideViewPr>
    <p:cSldViewPr snapToGrid="0">
      <p:cViewPr varScale="1">
        <p:scale>
          <a:sx n="68" d="100"/>
          <a:sy n="68" d="100"/>
        </p:scale>
        <p:origin x="-27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spPr>
            <a:solidFill>
              <a:srgbClr val="0070C0"/>
            </a:solidFill>
          </c:spPr>
          <c:cat>
            <c:strRef>
              <c:f>Лист1!$A$2:$A$6</c:f>
              <c:strCache>
                <c:ptCount val="4"/>
                <c:pt idx="0">
                  <c:v>Группа 7</c:v>
                </c:pt>
                <c:pt idx="1">
                  <c:v>Группа 5</c:v>
                </c:pt>
                <c:pt idx="2">
                  <c:v>Группа 2</c:v>
                </c:pt>
                <c:pt idx="3">
                  <c:v>Группа 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</c:v>
                </c:pt>
                <c:pt idx="1">
                  <c:v>3.3</c:v>
                </c:pt>
                <c:pt idx="2">
                  <c:v>3.8</c:v>
                </c:pt>
                <c:pt idx="3">
                  <c:v>5.4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solidFill>
              <a:srgbClr val="C00000"/>
            </a:solidFill>
          </c:spPr>
          <c:cat>
            <c:strRef>
              <c:f>Лист1!$A$2:$A$6</c:f>
              <c:strCache>
                <c:ptCount val="4"/>
                <c:pt idx="0">
                  <c:v>Группа 7</c:v>
                </c:pt>
                <c:pt idx="1">
                  <c:v>Группа 5</c:v>
                </c:pt>
                <c:pt idx="2">
                  <c:v>Группа 2</c:v>
                </c:pt>
                <c:pt idx="3">
                  <c:v>Группа 4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65.599999999999994</c:v>
                </c:pt>
                <c:pt idx="1">
                  <c:v>43.5</c:v>
                </c:pt>
                <c:pt idx="2">
                  <c:v>50.7</c:v>
                </c:pt>
                <c:pt idx="3">
                  <c:v>66.900000000000006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Лист1!$A$2:$A$6</c:f>
              <c:strCache>
                <c:ptCount val="4"/>
                <c:pt idx="0">
                  <c:v>Группа 7</c:v>
                </c:pt>
                <c:pt idx="1">
                  <c:v>Группа 5</c:v>
                </c:pt>
                <c:pt idx="2">
                  <c:v>Группа 2</c:v>
                </c:pt>
                <c:pt idx="3">
                  <c:v>Группа 4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30.4</c:v>
                </c:pt>
                <c:pt idx="1">
                  <c:v>53.2</c:v>
                </c:pt>
                <c:pt idx="2">
                  <c:v>45.5</c:v>
                </c:pt>
                <c:pt idx="3">
                  <c:v>27.7</c:v>
                </c:pt>
              </c:numCache>
            </c:numRef>
          </c:val>
        </c:ser>
        <c:shape val="box"/>
        <c:axId val="88882176"/>
        <c:axId val="89039616"/>
        <c:axId val="0"/>
      </c:bar3DChart>
      <c:catAx>
        <c:axId val="88882176"/>
        <c:scaling>
          <c:orientation val="minMax"/>
        </c:scaling>
        <c:axPos val="b"/>
        <c:tickLblPos val="nextTo"/>
        <c:crossAx val="89039616"/>
        <c:crosses val="autoZero"/>
        <c:auto val="1"/>
        <c:lblAlgn val="ctr"/>
        <c:lblOffset val="100"/>
      </c:catAx>
      <c:valAx>
        <c:axId val="89039616"/>
        <c:scaling>
          <c:orientation val="minMax"/>
        </c:scaling>
        <c:axPos val="l"/>
        <c:majorGridlines/>
        <c:numFmt formatCode="General" sourceLinked="1"/>
        <c:tickLblPos val="nextTo"/>
        <c:crossAx val="8888217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1A5E-B412-46ED-80B1-F4DC18CC0214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82BD-57C1-4F2A-A39A-3D8189B70D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9721275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1A5E-B412-46ED-80B1-F4DC18CC0214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82BD-57C1-4F2A-A39A-3D8189B70D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766348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1A5E-B412-46ED-80B1-F4DC18CC0214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82BD-57C1-4F2A-A39A-3D8189B70D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6805491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1A5E-B412-46ED-80B1-F4DC18CC0214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82BD-57C1-4F2A-A39A-3D8189B70D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8929982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1A5E-B412-46ED-80B1-F4DC18CC0214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82BD-57C1-4F2A-A39A-3D8189B70D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8854512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1A5E-B412-46ED-80B1-F4DC18CC0214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82BD-57C1-4F2A-A39A-3D8189B70D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68316936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1A5E-B412-46ED-80B1-F4DC18CC0214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82BD-57C1-4F2A-A39A-3D8189B70D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3554446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1A5E-B412-46ED-80B1-F4DC18CC0214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82BD-57C1-4F2A-A39A-3D8189B70D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8442080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1A5E-B412-46ED-80B1-F4DC18CC0214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82BD-57C1-4F2A-A39A-3D8189B70D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915001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1A5E-B412-46ED-80B1-F4DC18CC0214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82BD-57C1-4F2A-A39A-3D8189B70D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42085413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1A5E-B412-46ED-80B1-F4DC18CC0214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82BD-57C1-4F2A-A39A-3D8189B70D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8008297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11A5E-B412-46ED-80B1-F4DC18CC0214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182BD-57C1-4F2A-A39A-3D8189B70D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0071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34" Type="http://schemas.microsoft.com/office/2007/relationships/hdphoto" Target="NUL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36" Type="http://schemas.openxmlformats.org/officeDocument/2006/relationships/image" Target="../media/image34.jpeg"/><Relationship Id="rId4" Type="http://schemas.openxmlformats.org/officeDocument/2006/relationships/image" Target="../media/image31.jpeg"/><Relationship Id="rId35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www.powerpointstemplate.com/wp-content/uploads/2018/03/download-free-ppt-business-ppt-template-ppt-business-style-powerpoint-templates-download-free.jpg"/>
          <p:cNvPicPr>
            <a:picLocks noChangeAspect="1" noChangeArrowheads="1"/>
          </p:cNvPicPr>
          <p:nvPr/>
        </p:nvPicPr>
        <p:blipFill>
          <a:blip r:embed="rId2"/>
          <a:srcRect t="9195"/>
          <a:stretch>
            <a:fillRect/>
          </a:stretch>
        </p:blipFill>
        <p:spPr bwMode="auto">
          <a:xfrm>
            <a:off x="0" y="630621"/>
            <a:ext cx="12192000" cy="622737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28031" y="0"/>
            <a:ext cx="94675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 </a:t>
            </a:r>
          </a:p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«Начальная школа - детский сад № 33 г. Юрги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» 652050, Кемеровская обл., г. Юрга, ул. Комсомольская, 4-в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15926" y="1537500"/>
            <a:ext cx="1086025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cap="all" dirty="0" smtClean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Программа  по духовно-нравственному развитию и воспитанию детей дошкольного возраста через приобщение к традициям родного края «Нам есть чем гордиться, нам есть, что хранить!»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0730" y="220716"/>
            <a:ext cx="778089" cy="778089"/>
          </a:xfrm>
          <a:prstGeom prst="rect">
            <a:avLst/>
          </a:prstGeom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1377295" y="1220318"/>
            <a:ext cx="9483858" cy="10410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Ежегодный региональный этап Всероссийского конкурса в области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педагогики, воспитания и работы с детьми и молодёжью до 20 лет</a:t>
            </a:r>
          </a:p>
          <a:p>
            <a:r>
              <a:rPr lang="ru-RU" sz="1800" b="1" dirty="0" smtClean="0"/>
              <a:t>«</a:t>
            </a:r>
            <a:r>
              <a:rPr lang="ru-RU" sz="1800" b="1" dirty="0" smtClean="0"/>
              <a:t>За нравственный подвиг учителя»</a:t>
            </a:r>
            <a:endParaRPr lang="ru-RU" sz="1800" dirty="0" smtClean="0"/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ru-RU" sz="2000" i="1" dirty="0">
              <a:solidFill>
                <a:schemeClr val="tx1"/>
              </a:solidFill>
              <a:latin typeface="Constantia" panose="02030602050306030303" pitchFamily="18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ru-RU" sz="2000" i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21506" name="Picture 2" descr="https://www.yapds.ru/wp-content/uploads/2018/01/1_5712_21082015104232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110154" cy="1405955"/>
          </a:xfrm>
          <a:prstGeom prst="rect">
            <a:avLst/>
          </a:prstGeom>
          <a:noFill/>
        </p:spPr>
      </p:pic>
      <p:sp>
        <p:nvSpPr>
          <p:cNvPr id="10" name="Подзаголовок 2"/>
          <p:cNvSpPr txBox="1">
            <a:spLocks/>
          </p:cNvSpPr>
          <p:nvPr/>
        </p:nvSpPr>
        <p:spPr>
          <a:xfrm>
            <a:off x="-211015" y="4608287"/>
            <a:ext cx="12403016" cy="10410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Номинация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лучшая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программа духовно-нравственного и гражданско-патриотического воспитания детей и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молодежи.</a:t>
            </a:r>
          </a:p>
          <a:p>
            <a:pPr lvl="0" algn="r"/>
            <a:r>
              <a:rPr lang="ru-RU" sz="1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Булатова К.К., заместитель директора по ВМР</a:t>
            </a:r>
            <a:endParaRPr lang="ru-RU" sz="18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ru-RU" sz="2000" i="1" dirty="0">
              <a:solidFill>
                <a:schemeClr val="tx1"/>
              </a:solidFill>
              <a:latin typeface="Constantia" panose="02030602050306030303" pitchFamily="18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ru-RU" sz="2000" i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00574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ятиугольник 9"/>
          <p:cNvSpPr/>
          <p:nvPr/>
        </p:nvSpPr>
        <p:spPr>
          <a:xfrm>
            <a:off x="0" y="273994"/>
            <a:ext cx="6117623" cy="570067"/>
          </a:xfrm>
          <a:prstGeom prst="homePlat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Связь поколений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https://www.powerpointstemplate.com/wp-content/uploads/2018/03/download-free-ppt-business-ppt-template-ppt-business-style-powerpoint-templates-download-free.jpg"/>
          <p:cNvPicPr>
            <a:picLocks noChangeAspect="1" noChangeArrowheads="1"/>
          </p:cNvPicPr>
          <p:nvPr/>
        </p:nvPicPr>
        <p:blipFill>
          <a:blip r:embed="rId2"/>
          <a:srcRect t="82299"/>
          <a:stretch>
            <a:fillRect/>
          </a:stretch>
        </p:blipFill>
        <p:spPr bwMode="auto">
          <a:xfrm>
            <a:off x="0" y="6260122"/>
            <a:ext cx="12192000" cy="597877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6063174" y="0"/>
            <a:ext cx="58380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 </a:t>
            </a:r>
          </a:p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«Начальная школа - детский сад № 33 г. Юрги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» 652050, Кемеровская обл., г. Юрга, ул. Комсомольская, 4-в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3228" y="459868"/>
            <a:ext cx="693684" cy="693684"/>
          </a:xfrm>
          <a:prstGeom prst="rect">
            <a:avLst/>
          </a:prstGeom>
        </p:spPr>
      </p:pic>
      <p:pic>
        <p:nvPicPr>
          <p:cNvPr id="11265" name="Рисунок 16"/>
          <p:cNvPicPr>
            <a:picLocks noChangeAspect="1" noChangeArrowheads="1"/>
          </p:cNvPicPr>
          <p:nvPr/>
        </p:nvPicPr>
        <p:blipFill>
          <a:blip r:embed="rId4"/>
          <a:srcRect l="1538" t="8511" r="1538" b="6383"/>
          <a:stretch>
            <a:fillRect/>
          </a:stretch>
        </p:blipFill>
        <p:spPr bwMode="auto">
          <a:xfrm>
            <a:off x="589988" y="1625454"/>
            <a:ext cx="5974430" cy="3860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527409" y="2532186"/>
            <a:ext cx="537385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Нашим бабушкам, дедушкам не всегда от нас нужна помощь именно в каких – то домашних делах, конечно же ребята всегда с радостью им в этом помогают. Особенно для  наших стариков важно наше внимание. Они радуются, когда их внуки просто поговорят с ними по душам.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876265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ятиугольник 23"/>
          <p:cNvSpPr/>
          <p:nvPr/>
        </p:nvSpPr>
        <p:spPr>
          <a:xfrm>
            <a:off x="-21623" y="330265"/>
            <a:ext cx="6117623" cy="570067"/>
          </a:xfrm>
          <a:prstGeom prst="homePlat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Проект «Мой город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юрга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Picture 2" descr="https://www.powerpointstemplate.com/wp-content/uploads/2018/03/download-free-ppt-business-ppt-template-ppt-business-style-powerpoint-templates-download-free.jpg"/>
          <p:cNvPicPr>
            <a:picLocks noChangeAspect="1" noChangeArrowheads="1"/>
          </p:cNvPicPr>
          <p:nvPr/>
        </p:nvPicPr>
        <p:blipFill>
          <a:blip r:embed="rId2"/>
          <a:srcRect t="82299"/>
          <a:stretch>
            <a:fillRect/>
          </a:stretch>
        </p:blipFill>
        <p:spPr bwMode="auto">
          <a:xfrm>
            <a:off x="0" y="6260122"/>
            <a:ext cx="12192000" cy="59787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063174" y="0"/>
            <a:ext cx="58380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 </a:t>
            </a:r>
          </a:p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«Начальная школа - детский сад № 33 г. Юрги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» 652050, Кемеровская обл., г. Юрга, ул. Комсомольская, 4-в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3228" y="459868"/>
            <a:ext cx="693684" cy="693684"/>
          </a:xfrm>
          <a:prstGeom prst="rect">
            <a:avLst/>
          </a:prstGeom>
        </p:spPr>
      </p:pic>
      <p:pic>
        <p:nvPicPr>
          <p:cNvPr id="10" name="Picture 9" descr="DSC013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1706" y="1380614"/>
            <a:ext cx="3058608" cy="3714022"/>
          </a:xfrm>
          <a:prstGeom prst="rect">
            <a:avLst/>
          </a:prstGeom>
          <a:noFill/>
          <a:ln w="76200">
            <a:noFill/>
          </a:ln>
        </p:spPr>
      </p:pic>
      <p:pic>
        <p:nvPicPr>
          <p:cNvPr id="11" name="Picture 9" descr="030420120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065" y="1298003"/>
            <a:ext cx="2862337" cy="3781085"/>
          </a:xfrm>
          <a:prstGeom prst="rect">
            <a:avLst/>
          </a:prstGeom>
          <a:noFill/>
          <a:ln w="76200">
            <a:noFill/>
          </a:ln>
        </p:spPr>
      </p:pic>
      <p:pic>
        <p:nvPicPr>
          <p:cNvPr id="12" name="Picture 9" descr="161120131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54211" y="1367741"/>
            <a:ext cx="2774860" cy="3626705"/>
          </a:xfrm>
          <a:prstGeom prst="rect">
            <a:avLst/>
          </a:prstGeom>
          <a:noFill/>
          <a:ln w="76200">
            <a:noFill/>
          </a:ln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165230" y="5359792"/>
            <a:ext cx="537385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Воспитанники знакомятся с памятниками города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8565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>
            <a:off x="-21623" y="330266"/>
            <a:ext cx="6117623" cy="570066"/>
          </a:xfrm>
          <a:prstGeom prst="homePlat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Тактильно-сенсорные книги «Тактильное краеведение»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63174" y="0"/>
            <a:ext cx="58380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 </a:t>
            </a:r>
          </a:p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«Начальная школа - детский сад № 33 г. Юрги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» 652050, Кемеровская обл., г. Юрга, ул. Комсомольская, 4-в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https://www.powerpointstemplate.com/wp-content/uploads/2018/03/download-free-ppt-business-ppt-template-ppt-business-style-powerpoint-templates-download-free.jpg"/>
          <p:cNvPicPr>
            <a:picLocks noChangeAspect="1" noChangeArrowheads="1"/>
          </p:cNvPicPr>
          <p:nvPr/>
        </p:nvPicPr>
        <p:blipFill>
          <a:blip r:embed="rId2"/>
          <a:srcRect t="82299"/>
          <a:stretch>
            <a:fillRect/>
          </a:stretch>
        </p:blipFill>
        <p:spPr bwMode="auto">
          <a:xfrm>
            <a:off x="0" y="6246054"/>
            <a:ext cx="12192000" cy="611945"/>
          </a:xfrm>
          <a:prstGeom prst="rect">
            <a:avLst/>
          </a:prstGeom>
          <a:noFill/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3228" y="459868"/>
            <a:ext cx="693684" cy="693684"/>
          </a:xfrm>
          <a:prstGeom prst="rect">
            <a:avLst/>
          </a:prstGeom>
        </p:spPr>
      </p:pic>
      <p:pic>
        <p:nvPicPr>
          <p:cNvPr id="15" name="Рисунок 14" descr="D:\Инфо\33 школа сад 2018-2019\Булатова К.К\2019-2020 уч.год\материалы конкурсов 2019-2020\КОФ 2020\фото экспонатов\IMG_20200214_144925.jpg"/>
          <p:cNvPicPr/>
          <p:nvPr/>
        </p:nvPicPr>
        <p:blipFill>
          <a:blip r:embed="rId4" cstate="print"/>
          <a:srcRect l="1233" t="40469" r="2106" b="16368"/>
          <a:stretch>
            <a:fillRect/>
          </a:stretch>
        </p:blipFill>
        <p:spPr bwMode="auto">
          <a:xfrm>
            <a:off x="6580713" y="1395690"/>
            <a:ext cx="5039201" cy="2247842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22" name="Рисунок 21" descr="G:\фото экспонат\IMG_7967.JPG"/>
          <p:cNvPicPr/>
          <p:nvPr/>
        </p:nvPicPr>
        <p:blipFill>
          <a:blip r:embed="rId5" cstate="print">
            <a:extLst>
              <a:ext uri="{BEBA8EAE-BF5A-486C-A8C5-ECC9F3942E4B}">
                <a14:imgProps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3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7608545" y="3890358"/>
            <a:ext cx="2967747" cy="222844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23" name="Рисунок 22" descr="D:\Инфо\33 школа сад 2018-2019\Булатова К.К\2019-2020 уч.год\материалы конкурсов 2019-2020\КОФ 2020\фото экспонатов\IMG_20200214_144709.jpg"/>
          <p:cNvPicPr/>
          <p:nvPr/>
        </p:nvPicPr>
        <p:blipFill>
          <a:blip r:embed="rId35" cstate="print"/>
          <a:srcRect t="18768" b="25807"/>
          <a:stretch>
            <a:fillRect/>
          </a:stretch>
        </p:blipFill>
        <p:spPr bwMode="auto">
          <a:xfrm>
            <a:off x="210906" y="3770276"/>
            <a:ext cx="5795999" cy="2306967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24" name="Рисунок 23" descr="D:\Инфо\33 школа сад 2018-2019\Булатова К.К\2019-2020 уч.год\материалы конкурсов 2019-2020\КОФ 2020\фото экспонатов\IMG_20200214_144358.jpg"/>
          <p:cNvPicPr/>
          <p:nvPr/>
        </p:nvPicPr>
        <p:blipFill>
          <a:blip r:embed="rId36" cstate="print"/>
          <a:srcRect l="6078" t="26703" r="5493" b="18131"/>
          <a:stretch>
            <a:fillRect/>
          </a:stretch>
        </p:blipFill>
        <p:spPr bwMode="auto">
          <a:xfrm>
            <a:off x="239565" y="1375782"/>
            <a:ext cx="5781407" cy="2225547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13705218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ятиугольник 23"/>
          <p:cNvSpPr/>
          <p:nvPr/>
        </p:nvSpPr>
        <p:spPr>
          <a:xfrm>
            <a:off x="-21623" y="330266"/>
            <a:ext cx="6117623" cy="682608"/>
          </a:xfrm>
          <a:prstGeom prst="homePlat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Результаты реализации программы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Picture 2" descr="https://www.powerpointstemplate.com/wp-content/uploads/2018/03/download-free-ppt-business-ppt-template-ppt-business-style-powerpoint-templates-download-free.jpg"/>
          <p:cNvPicPr>
            <a:picLocks noChangeAspect="1" noChangeArrowheads="1"/>
          </p:cNvPicPr>
          <p:nvPr/>
        </p:nvPicPr>
        <p:blipFill>
          <a:blip r:embed="rId2"/>
          <a:srcRect t="82299"/>
          <a:stretch>
            <a:fillRect/>
          </a:stretch>
        </p:blipFill>
        <p:spPr bwMode="auto">
          <a:xfrm>
            <a:off x="0" y="6246054"/>
            <a:ext cx="12192000" cy="61194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063174" y="0"/>
            <a:ext cx="58380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 </a:t>
            </a:r>
          </a:p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«Начальная школа - детский сад № 33 г. Юрги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» 652050, Кемеровская обл., г. Юрга, ул. Комсомольская, 4-в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3228" y="459868"/>
            <a:ext cx="581141" cy="581141"/>
          </a:xfrm>
          <a:prstGeom prst="rect">
            <a:avLst/>
          </a:prstGeom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06401" y="1320800"/>
            <a:ext cx="4455886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	В ходе реализации программы были проведены промежуточные  мониторинги (май 2017г, май 2018г, май 2019г) наблюдалась положительная динамика.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После реализации программы  был проведен повторный мониторинг (март  2020г.), который так же осуществлялся  по  методикам, приведенным в таблице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Оценка эффективности реализации программы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По его итогам получены  следующие  результаты: положительная динамика в количестве воспитанников со средним и высоким уровнем развития ценностного отношения к отечественному культурно-историческому  наследию, государственной  символике, народным  традициям, старшему  поколению. Большая  часть опрошенных считают себя  патриотами, осознают свои обязанности перед Родиной, отслеживают политические и экономические события государства и Кузбасса, анализируют свои личностные  качества и стремятся воспитать в себе смелость, самоотверженность в деле служения Отечеству.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4963884" y="1422400"/>
          <a:ext cx="7228116" cy="4303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0813143" y="2789423"/>
            <a:ext cx="137885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Май 2019г.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552049" y="103788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Результаты  мониторинга  духовно-нравственного воспитания детей дошкольного возраста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8565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063174" y="0"/>
            <a:ext cx="58380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 </a:t>
            </a:r>
          </a:p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«Начальная школа - детский сад № 33 г. Юрги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» 652050, Кемеровская обл., г. Юрга, ул. Комсомольская, 4-в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0" y="189588"/>
            <a:ext cx="6117623" cy="429390"/>
          </a:xfrm>
          <a:prstGeom prst="homePlat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Детско-родительские встречи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https://www.powerpointstemplate.com/wp-content/uploads/2018/03/download-free-ppt-business-ppt-template-ppt-business-style-powerpoint-templates-download-free.jpg"/>
          <p:cNvPicPr>
            <a:picLocks noChangeAspect="1" noChangeArrowheads="1"/>
          </p:cNvPicPr>
          <p:nvPr/>
        </p:nvPicPr>
        <p:blipFill>
          <a:blip r:embed="rId2"/>
          <a:srcRect t="82299"/>
          <a:stretch>
            <a:fillRect/>
          </a:stretch>
        </p:blipFill>
        <p:spPr bwMode="auto">
          <a:xfrm>
            <a:off x="0" y="6175716"/>
            <a:ext cx="12192000" cy="682283"/>
          </a:xfrm>
          <a:prstGeom prst="rect">
            <a:avLst/>
          </a:prstGeom>
          <a:noFill/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1874" y="445801"/>
            <a:ext cx="679615" cy="679615"/>
          </a:xfrm>
          <a:prstGeom prst="rect">
            <a:avLst/>
          </a:prstGeom>
        </p:spPr>
      </p:pic>
      <p:pic>
        <p:nvPicPr>
          <p:cNvPr id="20481" name="Picture 1" descr="P10904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7166" y="1438176"/>
            <a:ext cx="3640259" cy="2744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295422" y="4515730"/>
            <a:ext cx="385454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Бабушка Анастасии показывает ребятам икону, которая принадлежит их семье много лет и передаётся от бабушки  к внучке.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8" name="Picture 8" descr="P109047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3668" y="1463040"/>
            <a:ext cx="3596640" cy="2695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4740812" y="4613255"/>
            <a:ext cx="70479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Детско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– родительские встречи заканчиваются чаепитием, чтением  библейских историй, притч, русскими народными играми.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9" name="Picture 9" descr="P10904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60984" y="1491176"/>
            <a:ext cx="3607565" cy="2686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20368948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063174" y="0"/>
            <a:ext cx="58380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 </a:t>
            </a:r>
          </a:p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«Начальная школа - детский сад № 33 г. Юрги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» 652050, Кемеровская обл., г. Юрга, ул. Комсомольская, 4-в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0" y="189588"/>
            <a:ext cx="6117623" cy="429390"/>
          </a:xfrm>
          <a:prstGeom prst="homePlat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Экскурсионные поездки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https://www.powerpointstemplate.com/wp-content/uploads/2018/03/download-free-ppt-business-ppt-template-ppt-business-style-powerpoint-templates-download-free.jpg"/>
          <p:cNvPicPr>
            <a:picLocks noChangeAspect="1" noChangeArrowheads="1"/>
          </p:cNvPicPr>
          <p:nvPr/>
        </p:nvPicPr>
        <p:blipFill>
          <a:blip r:embed="rId2"/>
          <a:srcRect t="82299"/>
          <a:stretch>
            <a:fillRect/>
          </a:stretch>
        </p:blipFill>
        <p:spPr bwMode="auto">
          <a:xfrm>
            <a:off x="0" y="6175716"/>
            <a:ext cx="12192000" cy="682283"/>
          </a:xfrm>
          <a:prstGeom prst="rect">
            <a:avLst/>
          </a:prstGeom>
          <a:noFill/>
        </p:spPr>
      </p:pic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57" name="Picture 1" descr="IMG_17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4095" y="1343464"/>
            <a:ext cx="2979737" cy="3979863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682283"/>
            <a:ext cx="65414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Неотъемлемой частью реализации  данного направления являются экскурсионные  поездки по Храмам Кузбасса.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60" name="Picture 4" descr="IMG_17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2367" y="1747667"/>
            <a:ext cx="4188924" cy="3147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311945" y="5328976"/>
            <a:ext cx="1118337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Учащиеся, родители и педагоги совершали увлекательные путешествия  по храма и памятным местам Кузбасской Митрополии  Русской  Православной Церкви.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61" name="Picture 5" descr="IMG_17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354" y="1723293"/>
            <a:ext cx="4191000" cy="3171825"/>
          </a:xfrm>
          <a:prstGeom prst="rect">
            <a:avLst/>
          </a:prstGeom>
          <a:noFill/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59840" y="445801"/>
            <a:ext cx="588740" cy="58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0368948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063174" y="0"/>
            <a:ext cx="58380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 </a:t>
            </a:r>
          </a:p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«Начальная школа - детский сад № 33 г. Юрги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» 652050, Кемеровская обл., г. Юрга, ул. Комсомольская, 4-в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0" y="189588"/>
            <a:ext cx="6117623" cy="429390"/>
          </a:xfrm>
          <a:prstGeom prst="homePlat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Храм-памятник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https://www.powerpointstemplate.com/wp-content/uploads/2018/03/download-free-ppt-business-ppt-template-ppt-business-style-powerpoint-templates-download-free.jpg"/>
          <p:cNvPicPr>
            <a:picLocks noChangeAspect="1" noChangeArrowheads="1"/>
          </p:cNvPicPr>
          <p:nvPr/>
        </p:nvPicPr>
        <p:blipFill>
          <a:blip r:embed="rId2"/>
          <a:srcRect t="82299"/>
          <a:stretch>
            <a:fillRect/>
          </a:stretch>
        </p:blipFill>
        <p:spPr bwMode="auto">
          <a:xfrm>
            <a:off x="0" y="6175716"/>
            <a:ext cx="12192000" cy="682283"/>
          </a:xfrm>
          <a:prstGeom prst="rect">
            <a:avLst/>
          </a:prstGeom>
          <a:noFill/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3228" y="459868"/>
            <a:ext cx="693684" cy="693684"/>
          </a:xfrm>
          <a:prstGeom prst="rect">
            <a:avLst/>
          </a:prstGeom>
        </p:spPr>
      </p:pic>
      <p:pic>
        <p:nvPicPr>
          <p:cNvPr id="18433" name="Picture 1" descr="IMG_17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960" y="1216074"/>
            <a:ext cx="5086252" cy="3844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23556" y="5107019"/>
            <a:ext cx="561993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Ребята побывали в храмах – памятниках истории  и архитектуры, познакомились с приходами, в которых хранятся особо чтимые православные святыни:  старинные и чудотворные иконы, мощи угодников Божиих.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5" name="Picture 3" descr="IMG_17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81329" y="1203186"/>
            <a:ext cx="5155748" cy="3875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5694959" y="5167755"/>
            <a:ext cx="63282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ребят вызывает большой интерес беседы со   священниками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0368948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ятиугольник 16"/>
          <p:cNvSpPr/>
          <p:nvPr/>
        </p:nvSpPr>
        <p:spPr>
          <a:xfrm>
            <a:off x="0" y="189587"/>
            <a:ext cx="6302326" cy="556001"/>
          </a:xfrm>
          <a:prstGeom prst="homePlat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Совместные праздники с родителями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2" descr="https://www.powerpointstemplate.com/wp-content/uploads/2018/03/download-free-ppt-business-ppt-template-ppt-business-style-powerpoint-templates-download-free.jpg"/>
          <p:cNvPicPr>
            <a:picLocks noChangeAspect="1" noChangeArrowheads="1"/>
          </p:cNvPicPr>
          <p:nvPr/>
        </p:nvPicPr>
        <p:blipFill>
          <a:blip r:embed="rId2"/>
          <a:srcRect t="82299"/>
          <a:stretch>
            <a:fillRect/>
          </a:stretch>
        </p:blipFill>
        <p:spPr bwMode="auto">
          <a:xfrm>
            <a:off x="0" y="6175716"/>
            <a:ext cx="12192000" cy="682283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6063174" y="0"/>
            <a:ext cx="58380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 </a:t>
            </a:r>
          </a:p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«Начальная школа - детский сад № 33 г. Юрги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» 652050, Кемеровская обл., г. Юрга, ул. Комсомольская, 4-в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3228" y="459868"/>
            <a:ext cx="693684" cy="693684"/>
          </a:xfrm>
          <a:prstGeom prst="rect">
            <a:avLst/>
          </a:prstGeom>
        </p:spPr>
      </p:pic>
      <p:pic>
        <p:nvPicPr>
          <p:cNvPr id="17409" name="Рисунок 1" descr="img_64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948" y="1321093"/>
            <a:ext cx="4791978" cy="359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Рисунок 2" descr="img_64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8936" y="1322362"/>
            <a:ext cx="4726744" cy="354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727423" y="4993807"/>
            <a:ext cx="866860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Совместные праздники, олимпиады,  спортивные праздники.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Викторина  «Самая читающая семья»,  формирует у ребят способность быстро схватывать смысл читаемого, запоминать содержание, строить свои высказывания,  умения прислушиваться к советам родителей.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656243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ятиугольник 16"/>
          <p:cNvSpPr/>
          <p:nvPr/>
        </p:nvSpPr>
        <p:spPr>
          <a:xfrm>
            <a:off x="0" y="189587"/>
            <a:ext cx="6302326" cy="556001"/>
          </a:xfrm>
          <a:prstGeom prst="homePlat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Творческая инициатива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2" descr="https://www.powerpointstemplate.com/wp-content/uploads/2018/03/download-free-ppt-business-ppt-template-ppt-business-style-powerpoint-templates-download-free.jpg"/>
          <p:cNvPicPr>
            <a:picLocks noChangeAspect="1" noChangeArrowheads="1"/>
          </p:cNvPicPr>
          <p:nvPr/>
        </p:nvPicPr>
        <p:blipFill>
          <a:blip r:embed="rId2"/>
          <a:srcRect t="82299"/>
          <a:stretch>
            <a:fillRect/>
          </a:stretch>
        </p:blipFill>
        <p:spPr bwMode="auto">
          <a:xfrm>
            <a:off x="0" y="6175716"/>
            <a:ext cx="12192000" cy="682283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6063174" y="0"/>
            <a:ext cx="58380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 </a:t>
            </a:r>
          </a:p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«Начальная школа - детский сад № 33 г. Юрги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» 652050, Кемеровская обл., г. Юрга, ул. Комсомольская, 4-в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3228" y="459868"/>
            <a:ext cx="693684" cy="693684"/>
          </a:xfrm>
          <a:prstGeom prst="rect">
            <a:avLst/>
          </a:prstGeom>
        </p:spPr>
      </p:pic>
      <p:pic>
        <p:nvPicPr>
          <p:cNvPr id="16385" name="Рисунок 3" descr="D:\еще раз всё с цифровика\IMG_30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6093" y="1255958"/>
            <a:ext cx="4942850" cy="3695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P10305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65590" y="1289564"/>
            <a:ext cx="4893791" cy="3690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478301" y="4994031"/>
            <a:ext cx="528945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Совместные   праздники проходят в тёплой, дружеской  уютной атмосфере. Дети совместно с родителями проявляют творчество, инициативу.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6147581" y="5000618"/>
            <a:ext cx="508558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Детско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родительская постановка по сказке  «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Морозко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 Такие мини спектакли позволяют ребёнку поверить в собственные силы, от репетиции к репетиции он чувствует свой успех, делает какие – то маленькие «открытия» для себя и радуется от того что рядом его семья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656243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ятиугольник 16"/>
          <p:cNvSpPr/>
          <p:nvPr/>
        </p:nvSpPr>
        <p:spPr>
          <a:xfrm>
            <a:off x="0" y="189587"/>
            <a:ext cx="6302326" cy="556001"/>
          </a:xfrm>
          <a:prstGeom prst="homePlat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Совместные спортивные мероприятия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2" descr="https://www.powerpointstemplate.com/wp-content/uploads/2018/03/download-free-ppt-business-ppt-template-ppt-business-style-powerpoint-templates-download-free.jpg"/>
          <p:cNvPicPr>
            <a:picLocks noChangeAspect="1" noChangeArrowheads="1"/>
          </p:cNvPicPr>
          <p:nvPr/>
        </p:nvPicPr>
        <p:blipFill>
          <a:blip r:embed="rId2"/>
          <a:srcRect t="82299"/>
          <a:stretch>
            <a:fillRect/>
          </a:stretch>
        </p:blipFill>
        <p:spPr bwMode="auto">
          <a:xfrm>
            <a:off x="0" y="6175716"/>
            <a:ext cx="12192000" cy="682283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6063174" y="0"/>
            <a:ext cx="58380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 </a:t>
            </a:r>
          </a:p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«Начальная школа - детский сад № 33 г. Юрги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» 652050, Кемеровская обл., г. Юрга, ул. Комсомольская, 4-в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3228" y="459868"/>
            <a:ext cx="581141" cy="581141"/>
          </a:xfrm>
          <a:prstGeom prst="rect">
            <a:avLst/>
          </a:prstGeom>
        </p:spPr>
      </p:pic>
      <p:pic>
        <p:nvPicPr>
          <p:cNvPr id="15361" name="Рисунок 12" descr="img_2902"/>
          <p:cNvPicPr>
            <a:picLocks noChangeAspect="1" noChangeArrowheads="1"/>
          </p:cNvPicPr>
          <p:nvPr/>
        </p:nvPicPr>
        <p:blipFill>
          <a:blip r:embed="rId4" cstate="print"/>
          <a:srcRect l="-1207" t="10939"/>
          <a:stretch>
            <a:fillRect/>
          </a:stretch>
        </p:blipFill>
        <p:spPr bwMode="auto">
          <a:xfrm>
            <a:off x="1046860" y="1198571"/>
            <a:ext cx="4242591" cy="3491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Рисунок 8" descr="C:\Documents and Settings\Владелец\Рабочий стол\Рефераты для курсов 2012\Школа 2011\Изображение 0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86027" y="1267573"/>
            <a:ext cx="4889826" cy="344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900332" y="4712118"/>
            <a:ext cx="10227213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Активное участие   семьи  воспитанников принимают в спортивных мероприятиях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«Папа, мама и я – спортивная семья»,  «Мой папа самый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сильный, самый ловкий». Родители на своём  примере показывают детям, как важно вести здоровый образ жизни. Заложенное в детстве умение быть здоровым – основа для успешного и гармоничного развития человека, реализации его способностей в сложном современном мире.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656243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>
            <a:off x="-21623" y="330266"/>
            <a:ext cx="6117623" cy="570066"/>
          </a:xfrm>
          <a:prstGeom prst="homePlat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Проект «Крещение коренных жителей Кузбасса»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s://www.powerpointstemplate.com/wp-content/uploads/2018/03/download-free-ppt-business-ppt-template-ppt-business-style-powerpoint-templates-download-free.jpg"/>
          <p:cNvPicPr>
            <a:picLocks noChangeAspect="1" noChangeArrowheads="1"/>
          </p:cNvPicPr>
          <p:nvPr/>
        </p:nvPicPr>
        <p:blipFill>
          <a:blip r:embed="rId2"/>
          <a:srcRect t="82299"/>
          <a:stretch>
            <a:fillRect/>
          </a:stretch>
        </p:blipFill>
        <p:spPr bwMode="auto">
          <a:xfrm>
            <a:off x="0" y="6246054"/>
            <a:ext cx="12192000" cy="61194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6063174" y="0"/>
            <a:ext cx="58380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 </a:t>
            </a:r>
          </a:p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«Начальная школа - детский сад № 33 г. Юрги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» 652050, Кемеровская обл., г. Юрга, ул. Комсомольская, 4-в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98323" y="473936"/>
            <a:ext cx="693684" cy="693684"/>
          </a:xfrm>
          <a:prstGeom prst="rect">
            <a:avLst/>
          </a:prstGeom>
        </p:spPr>
      </p:pic>
      <p:pic>
        <p:nvPicPr>
          <p:cNvPr id="14338" name="Picture 2" descr="IMG_00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38927" y="1472330"/>
            <a:ext cx="4241084" cy="3184075"/>
          </a:xfrm>
          <a:prstGeom prst="rect">
            <a:avLst/>
          </a:prstGeom>
          <a:noFill/>
        </p:spPr>
      </p:pic>
      <p:pic>
        <p:nvPicPr>
          <p:cNvPr id="14339" name="Picture 3" descr="IMG_027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6009" y="1438708"/>
            <a:ext cx="4398526" cy="3285484"/>
          </a:xfrm>
          <a:prstGeom prst="rect">
            <a:avLst/>
          </a:prstGeom>
          <a:noFill/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914399" y="4526447"/>
            <a:ext cx="974891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Особое внимание при реализации  данного проекта уделяется изучению истории  становления земли Кузнецкой и исследованию  обычаев, традиций и о региональных особенностях  вероисповедания коренных жителей  Кузбасса.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Продуктом реализации данного проекта являются четыре мультипликационных фильма  макет  православной церкви, выполненного  родителями и детьми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4376618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ятиугольник 7"/>
          <p:cNvSpPr/>
          <p:nvPr/>
        </p:nvSpPr>
        <p:spPr>
          <a:xfrm>
            <a:off x="0" y="288062"/>
            <a:ext cx="6555545" cy="809218"/>
          </a:xfrm>
          <a:prstGeom prst="homePlat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Экологические акции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s://www.powerpointstemplate.com/wp-content/uploads/2018/03/download-free-ppt-business-ppt-template-ppt-business-style-powerpoint-templates-download-free.jpg"/>
          <p:cNvPicPr>
            <a:picLocks noChangeAspect="1" noChangeArrowheads="1"/>
          </p:cNvPicPr>
          <p:nvPr/>
        </p:nvPicPr>
        <p:blipFill>
          <a:blip r:embed="rId2"/>
          <a:srcRect t="82299"/>
          <a:stretch>
            <a:fillRect/>
          </a:stretch>
        </p:blipFill>
        <p:spPr bwMode="auto">
          <a:xfrm>
            <a:off x="0" y="6246054"/>
            <a:ext cx="12192000" cy="61194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063174" y="0"/>
            <a:ext cx="58380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 </a:t>
            </a:r>
          </a:p>
          <a:p>
            <a:pPr algn="r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«Начальная школа - детский сад № 33 г. Юрги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» 652050, Кемеровская обл., г. Юрга, ул. Комсомольская, 4-в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05094" y="488004"/>
            <a:ext cx="574673" cy="574673"/>
          </a:xfrm>
          <a:prstGeom prst="rect">
            <a:avLst/>
          </a:prstGeom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13" name="Picture 1" descr="IMG_60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4983" y="1537117"/>
            <a:ext cx="4118776" cy="3091154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211015" y="4691576"/>
            <a:ext cx="412183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Воспитанники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учатся жить в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гармонии с собой и окружающим миром; сохранять и укреплять своё здоровье;  обеспечить экологические условия своей жизнедеятельности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4515730" y="4951829"/>
            <a:ext cx="256032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Позаботиться об экологии своей души, освободить её от зла, наполнить добротой.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7" name="Picture 5" descr="IMG_60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5623" y="1297939"/>
            <a:ext cx="2693646" cy="3598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4" descr="p101018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82486" y="1416662"/>
            <a:ext cx="4284613" cy="3231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7484012" y="4644906"/>
            <a:ext cx="445945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Совместно с родителями изготовляли  зимой кормушки, весной скворечники.  Помощь птицам -  это старинная русская традиция, которая имеет глубокий смысл. Человек не просто помогал птицам, но через это сам становился ближе к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природе, лучше понимал своё исконное единство с ней.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2877768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4640</TotalTime>
  <Words>968</Words>
  <Application>Microsoft Office PowerPoint</Application>
  <PresentationFormat>Произвольный</PresentationFormat>
  <Paragraphs>72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User</cp:lastModifiedBy>
  <cp:revision>455</cp:revision>
  <dcterms:created xsi:type="dcterms:W3CDTF">2019-10-25T12:36:11Z</dcterms:created>
  <dcterms:modified xsi:type="dcterms:W3CDTF">2020-03-28T10:44:20Z</dcterms:modified>
</cp:coreProperties>
</file>