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301" r:id="rId31"/>
    <p:sldId id="287" r:id="rId32"/>
    <p:sldId id="291" r:id="rId33"/>
    <p:sldId id="305" r:id="rId34"/>
    <p:sldId id="306" r:id="rId35"/>
    <p:sldId id="289" r:id="rId36"/>
    <p:sldId id="292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293" r:id="rId45"/>
    <p:sldId id="302" r:id="rId46"/>
    <p:sldId id="303" r:id="rId47"/>
    <p:sldId id="307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nashural.ru/Goroda_i_sela" TargetMode="External"/><Relationship Id="rId7" Type="http://schemas.openxmlformats.org/officeDocument/2006/relationships/hyperlink" Target="http://enc.permculture.ru/" TargetMode="External"/><Relationship Id="rId2" Type="http://schemas.openxmlformats.org/officeDocument/2006/relationships/hyperlink" Target="https://www.stihi.ru/2012/10/04/429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" TargetMode="External"/><Relationship Id="rId5" Type="http://schemas.openxmlformats.org/officeDocument/2006/relationships/hyperlink" Target="http://foto-zverey.ru/" TargetMode="External"/><Relationship Id="rId4" Type="http://schemas.openxmlformats.org/officeDocument/2006/relationships/hyperlink" Target="http://images.vector-images.com/r/perm/?lng=ru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052966" y="104998"/>
            <a:ext cx="936104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5571292" y="332656"/>
            <a:ext cx="936104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5548440"/>
            <a:ext cx="963613" cy="110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59581" y="3995935"/>
            <a:ext cx="963613" cy="110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2" y="980728"/>
            <a:ext cx="963613" cy="110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9176" y="5369342"/>
            <a:ext cx="963613" cy="110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4502" y="4547591"/>
            <a:ext cx="963613" cy="110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5687" y="1563425"/>
            <a:ext cx="963613" cy="110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9036" y="5099248"/>
            <a:ext cx="963613" cy="110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523674"/>
            <a:ext cx="963613" cy="110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376" y="3309080"/>
            <a:ext cx="963613" cy="110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9857" y="2589311"/>
            <a:ext cx="963613" cy="110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7324" y="1356378"/>
            <a:ext cx="5760640" cy="4192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45090" y="192412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6309" y="5557060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31325" y="5369342"/>
            <a:ext cx="6848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01427" y="1070719"/>
            <a:ext cx="4812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57494" y="4587765"/>
            <a:ext cx="6976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23763" y="2647191"/>
            <a:ext cx="575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2427" y="3371038"/>
            <a:ext cx="575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й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82649" y="4056791"/>
            <a:ext cx="5341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24182" y="1602841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24583" y="5189239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45626" y="609054"/>
            <a:ext cx="575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й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4564295" y="1563425"/>
            <a:ext cx="0" cy="362581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4765774" y="1532384"/>
            <a:ext cx="1102370" cy="365685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3347864" y="1532384"/>
            <a:ext cx="2304256" cy="356686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3516128" y="2084041"/>
            <a:ext cx="3074714" cy="310519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>
            <a:off x="2533525" y="1994049"/>
            <a:ext cx="3973872" cy="259371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" name="Прямая со стрелкой 1024"/>
          <p:cNvCxnSpPr>
            <a:endCxn id="1038" idx="3"/>
          </p:cNvCxnSpPr>
          <p:nvPr/>
        </p:nvCxnSpPr>
        <p:spPr>
          <a:xfrm flipV="1">
            <a:off x="2616874" y="3452409"/>
            <a:ext cx="4911090" cy="121672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1" name="Прямая со стрелкой 1040"/>
          <p:cNvCxnSpPr/>
          <p:nvPr/>
        </p:nvCxnSpPr>
        <p:spPr>
          <a:xfrm flipH="1">
            <a:off x="1806308" y="3140967"/>
            <a:ext cx="5501996" cy="55165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Прямая со стрелкой 1042"/>
          <p:cNvCxnSpPr/>
          <p:nvPr/>
        </p:nvCxnSpPr>
        <p:spPr>
          <a:xfrm>
            <a:off x="1939300" y="3832703"/>
            <a:ext cx="4962127" cy="46166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5" name="Прямая со стрелкой 1044"/>
          <p:cNvCxnSpPr/>
          <p:nvPr/>
        </p:nvCxnSpPr>
        <p:spPr>
          <a:xfrm flipH="1" flipV="1">
            <a:off x="2051720" y="2526171"/>
            <a:ext cx="5020929" cy="176819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7" name="Прямая со стрелкой 1046"/>
          <p:cNvCxnSpPr/>
          <p:nvPr/>
        </p:nvCxnSpPr>
        <p:spPr>
          <a:xfrm>
            <a:off x="2051720" y="2647191"/>
            <a:ext cx="3987624" cy="233293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9" name="Прямая со стрелкой 1048"/>
          <p:cNvCxnSpPr/>
          <p:nvPr/>
        </p:nvCxnSpPr>
        <p:spPr>
          <a:xfrm flipH="1" flipV="1">
            <a:off x="3070982" y="1772816"/>
            <a:ext cx="3157202" cy="309634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634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1489" y="620688"/>
            <a:ext cx="6116975" cy="1143000"/>
          </a:xfrm>
        </p:spPr>
        <p:txBody>
          <a:bodyPr/>
          <a:lstStyle/>
          <a:p>
            <a:pPr marL="0" indent="0">
              <a:buNone/>
            </a:pPr>
            <a:r>
              <a:rPr lang="ru-RU" sz="6000" dirty="0" smtClean="0"/>
              <a:t>Соликамск</a:t>
            </a:r>
            <a:endParaRPr lang="ru-RU" sz="60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3620665" cy="5848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9963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412776"/>
            <a:ext cx="3848215" cy="1143000"/>
          </a:xfrm>
        </p:spPr>
        <p:txBody>
          <a:bodyPr/>
          <a:lstStyle/>
          <a:p>
            <a:pPr marL="0" indent="0">
              <a:buNone/>
            </a:pPr>
            <a:r>
              <a:rPr lang="ru-RU" sz="6600" dirty="0" smtClean="0"/>
              <a:t>Суксун</a:t>
            </a:r>
            <a:endParaRPr lang="ru-RU" sz="66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188640"/>
            <a:ext cx="4538882" cy="5841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684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83568" y="3284985"/>
            <a:ext cx="8136904" cy="2649680"/>
          </a:xfrm>
        </p:spPr>
        <p:txBody>
          <a:bodyPr>
            <a:noAutofit/>
          </a:bodyPr>
          <a:lstStyle/>
          <a:p>
            <a:r>
              <a:rPr lang="ru-RU" sz="2800" dirty="0" smtClean="0"/>
              <a:t>Топонимика - наука, </a:t>
            </a:r>
          </a:p>
          <a:p>
            <a:r>
              <a:rPr lang="ru-RU" sz="2800" dirty="0" smtClean="0"/>
              <a:t>исследующая </a:t>
            </a:r>
            <a:r>
              <a:rPr lang="ru-RU" sz="2800" dirty="0"/>
              <a:t>географи­че­ские названия </a:t>
            </a:r>
            <a:r>
              <a:rPr lang="ru-RU" sz="2800" dirty="0" smtClean="0"/>
              <a:t>, </a:t>
            </a:r>
            <a:r>
              <a:rPr lang="ru-RU" sz="2800" dirty="0"/>
              <a:t>их </a:t>
            </a:r>
            <a:r>
              <a:rPr lang="ru-RU" sz="2800" dirty="0" smtClean="0"/>
              <a:t> значение </a:t>
            </a:r>
            <a:r>
              <a:rPr lang="ru-RU" sz="2800" dirty="0"/>
              <a:t>и </a:t>
            </a:r>
            <a:r>
              <a:rPr lang="ru-RU" sz="2800" dirty="0" smtClean="0"/>
              <a:t>происхождение развитие </a:t>
            </a:r>
            <a:r>
              <a:rPr lang="ru-RU" sz="2800" dirty="0"/>
              <a:t>и изменение во времени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175351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/>
              <a:t>Станция «Топонимика»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37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А ПОЧЕМУ….?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731520"/>
            <a:ext cx="8424936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6000" dirty="0" smtClean="0"/>
              <a:t>Реки Пермского края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427861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085184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Чусовая – «быстрая вода»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5555000" cy="4730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221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085184"/>
            <a:ext cx="7920880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Пожва – «Мутная вода»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347218"/>
            <a:ext cx="5976664" cy="4475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12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Сылва – «талая вода»</a:t>
            </a:r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776" y="620688"/>
            <a:ext cx="7846511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360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908720"/>
            <a:ext cx="3877816" cy="424847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Юсьва – «лебединая вода»</a:t>
            </a: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4025530" cy="5372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635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581128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Нытва – «зеленая вода»</a:t>
            </a:r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5612274" cy="4214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7171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err="1" smtClean="0"/>
              <a:t>Чаньва</a:t>
            </a:r>
            <a:r>
              <a:rPr lang="ru-RU" dirty="0" smtClean="0"/>
              <a:t> – «резвая вода»</a:t>
            </a:r>
            <a:endParaRPr lang="ru-RU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260647"/>
            <a:ext cx="5472608" cy="4097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246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589240"/>
            <a:ext cx="7272808" cy="1143000"/>
          </a:xfrm>
        </p:spPr>
        <p:txBody>
          <a:bodyPr/>
          <a:lstStyle/>
          <a:p>
            <a:pPr marL="0" indent="0">
              <a:buNone/>
            </a:pPr>
            <a:r>
              <a:rPr lang="ru-RU" sz="5400" dirty="0" smtClean="0">
                <a:solidFill>
                  <a:srgbClr val="C00000"/>
                </a:solidFill>
              </a:rPr>
              <a:t>Мой Пермский край</a:t>
            </a:r>
            <a:endParaRPr lang="ru-RU" sz="5400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Учитель\Desktop\пермский край\Пермский край - галерея изображений_files\perm_g.gif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3950825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87399" y="116632"/>
            <a:ext cx="4355348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990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err="1" smtClean="0"/>
              <a:t>Обва</a:t>
            </a:r>
            <a:r>
              <a:rPr lang="ru-RU" dirty="0" smtClean="0"/>
              <a:t> – «снежная вода»</a:t>
            </a: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9612" y="731838"/>
            <a:ext cx="5247575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163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Лысьва – «хвойная вода»</a:t>
            </a:r>
            <a:endParaRPr lang="ru-RU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332656"/>
            <a:ext cx="5544616" cy="4154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813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013176"/>
            <a:ext cx="7664639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/>
              <a:t>Косьва</a:t>
            </a:r>
            <a:r>
              <a:rPr lang="ru-RU" dirty="0" smtClean="0"/>
              <a:t> – «мелкая вода»</a:t>
            </a:r>
            <a:endParaRPr lang="ru-RU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048672" cy="4539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272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5085184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Яйва – «мясная вода»</a:t>
            </a:r>
            <a:endParaRPr lang="ru-RU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692696"/>
            <a:ext cx="5734165" cy="4293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2494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157192"/>
            <a:ext cx="7520623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/>
              <a:t>Вильва</a:t>
            </a:r>
            <a:r>
              <a:rPr lang="ru-RU" dirty="0" smtClean="0"/>
              <a:t> – «новая вода»</a:t>
            </a:r>
            <a:endParaRPr lang="ru-RU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409455"/>
            <a:ext cx="6408712" cy="4802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5324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4372168"/>
            <a:ext cx="7838256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/>
              <a:t>Шаква</a:t>
            </a:r>
            <a:r>
              <a:rPr lang="ru-RU" dirty="0" smtClean="0"/>
              <a:t> – «грибная вода»</a:t>
            </a:r>
            <a:endParaRPr lang="ru-RU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8293" y="731838"/>
            <a:ext cx="4630213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542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373216"/>
            <a:ext cx="8424936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/>
              <a:t>Койва</a:t>
            </a:r>
            <a:r>
              <a:rPr lang="ru-RU" dirty="0" smtClean="0"/>
              <a:t> – «вода из брызг» </a:t>
            </a:r>
            <a:endParaRPr lang="ru-RU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517375"/>
            <a:ext cx="6264696" cy="4694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451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373216"/>
            <a:ext cx="7694240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/>
              <a:t>Лытва</a:t>
            </a:r>
            <a:r>
              <a:rPr lang="ru-RU" dirty="0" smtClean="0"/>
              <a:t> – «горная вода»</a:t>
            </a:r>
            <a:endParaRPr lang="ru-RU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476672"/>
            <a:ext cx="6389182" cy="4784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975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301208"/>
            <a:ext cx="7694240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/>
              <a:t>Тулва</a:t>
            </a:r>
            <a:r>
              <a:rPr lang="ru-RU" dirty="0" smtClean="0"/>
              <a:t> – «туманная вода»</a:t>
            </a:r>
            <a:endParaRPr lang="ru-RU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2638" y="731838"/>
            <a:ext cx="6623981" cy="4425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037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301208"/>
            <a:ext cx="7910264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/>
              <a:t>Гайва</a:t>
            </a:r>
            <a:r>
              <a:rPr lang="ru-RU" dirty="0" smtClean="0"/>
              <a:t> – «вода, отражающая эхо»</a:t>
            </a:r>
            <a:endParaRPr lang="ru-RU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476672"/>
            <a:ext cx="7054112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307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41481"/>
            <a:ext cx="7758855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Игра –</a:t>
            </a:r>
          </a:p>
          <a:p>
            <a:pPr algn="ctr"/>
            <a:r>
              <a:rPr lang="ru-RU" sz="8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путешествие </a:t>
            </a:r>
          </a:p>
          <a:p>
            <a:pPr algn="ctr"/>
            <a:r>
              <a:rPr lang="ru-RU" sz="8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«А почему?»</a:t>
            </a:r>
            <a:endParaRPr lang="ru-RU" sz="8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9937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3356992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173416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7200" dirty="0" smtClean="0"/>
              <a:t>Станция «Музыкальная»</a:t>
            </a:r>
            <a:endParaRPr lang="ru-RU" sz="7200" dirty="0"/>
          </a:p>
        </p:txBody>
      </p:sp>
      <p:pic>
        <p:nvPicPr>
          <p:cNvPr id="4" name="Gimn_permskogo_kraya_-_Gimn_permskogo_kraya_(x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47664" y="52124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55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7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100627006"/>
              </p:ext>
            </p:extLst>
          </p:nvPr>
        </p:nvGraphicFramePr>
        <p:xfrm>
          <a:off x="323528" y="332655"/>
          <a:ext cx="8496944" cy="6017379"/>
        </p:xfrm>
        <a:graphic>
          <a:graphicData uri="http://schemas.openxmlformats.org/drawingml/2006/table">
            <a:tbl>
              <a:tblPr firstRow="1" firstCol="1" bandRow="1"/>
              <a:tblGrid>
                <a:gridCol w="4457414"/>
                <a:gridCol w="4039530"/>
              </a:tblGrid>
              <a:tr h="10801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Звери , насекомые, рыбы, пресмыкающиеся  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Птицы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жие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уржвали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оклви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олыр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дкемдаве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рвоиобь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реиш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лигак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ерчехапи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туехип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ноели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шукакук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цазый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ягсуат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628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16024135"/>
              </p:ext>
            </p:extLst>
          </p:nvPr>
        </p:nvGraphicFramePr>
        <p:xfrm>
          <a:off x="323528" y="332655"/>
          <a:ext cx="8496944" cy="6017379"/>
        </p:xfrm>
        <a:graphic>
          <a:graphicData uri="http://schemas.openxmlformats.org/drawingml/2006/table">
            <a:tbl>
              <a:tblPr firstRow="1" firstCol="1" bandRow="1"/>
              <a:tblGrid>
                <a:gridCol w="4457414"/>
                <a:gridCol w="4039530"/>
              </a:tblGrid>
              <a:tr h="10801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Звери , насекомые, рыбы, пресмыкающиеся  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Птицы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Ежи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Журавли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Волки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Орлы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Медведка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Воробьи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Ерши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Галки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Черепахи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Петухи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Олени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Кукушка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Зайцы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Гусята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72" marR="37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347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99193" y="2852936"/>
            <a:ext cx="8352928" cy="1008112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4000" dirty="0" smtClean="0"/>
              <a:t>Станция «Деревушка моя»</a:t>
            </a:r>
            <a:endParaRPr lang="ru-RU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005064"/>
            <a:ext cx="3614737" cy="271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4268" y="116632"/>
            <a:ext cx="3954225" cy="2687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361" y="184895"/>
            <a:ext cx="3475037" cy="254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4268" y="4005064"/>
            <a:ext cx="3770926" cy="271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974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461448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6600" dirty="0" smtClean="0"/>
              <a:t>Физкультминутка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10093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6600" dirty="0" smtClean="0"/>
              <a:t>Станция «МУЗЕЙНАЯ»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9515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449442265"/>
              </p:ext>
            </p:extLst>
          </p:nvPr>
        </p:nvGraphicFramePr>
        <p:xfrm>
          <a:off x="323527" y="260648"/>
          <a:ext cx="8568952" cy="6243316"/>
        </p:xfrm>
        <a:graphic>
          <a:graphicData uri="http://schemas.openxmlformats.org/drawingml/2006/table">
            <a:tbl>
              <a:tblPr firstRow="1" firstCol="1" bandRow="1"/>
              <a:tblGrid>
                <a:gridCol w="2819451"/>
                <a:gridCol w="2394441"/>
                <a:gridCol w="3355060"/>
              </a:tblGrid>
              <a:tr h="3087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Город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Музей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5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Суксун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Музей Ложки</a:t>
                      </a: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Соликамск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Музей </a:t>
                      </a:r>
                      <a:r>
                        <a:rPr lang="ru-RU" sz="28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Самовара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73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Нытва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kern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kern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Архитектурно-этнографический музей 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7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Лысьва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Музей деревянной </a:t>
                      </a:r>
                      <a:r>
                        <a:rPr lang="ru-RU" sz="2400" b="1" kern="1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скульптуры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70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Деревушка </a:t>
                      </a:r>
                      <a:r>
                        <a:rPr lang="ru-RU" sz="24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Пармайлово</a:t>
                      </a: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Музей Касок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9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Хохловка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Музей </a:t>
                      </a:r>
                      <a:r>
                        <a:rPr lang="ru-RU" sz="28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Соли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629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437112"/>
            <a:ext cx="3528392" cy="1143000"/>
          </a:xfrm>
        </p:spPr>
        <p:txBody>
          <a:bodyPr/>
          <a:lstStyle/>
          <a:p>
            <a:pPr marL="0" indent="0">
              <a:buNone/>
            </a:pPr>
            <a:r>
              <a:rPr lang="ru-RU" sz="3600" kern="1800" dirty="0" err="1" smtClean="0">
                <a:solidFill>
                  <a:schemeClr val="tx1"/>
                </a:solidFill>
                <a:effectLst/>
                <a:latin typeface="Arial"/>
                <a:ea typeface="Times New Roman"/>
              </a:rPr>
              <a:t>Суксунский</a:t>
            </a:r>
            <a:r>
              <a:rPr lang="ru-RU" sz="3600" kern="1800" dirty="0" smtClean="0">
                <a:solidFill>
                  <a:schemeClr val="tx1"/>
                </a:solidFill>
                <a:effectLst/>
                <a:latin typeface="Arial"/>
                <a:ea typeface="Times New Roman"/>
              </a:rPr>
              <a:t> </a:t>
            </a:r>
            <a:r>
              <a:rPr lang="ru-RU" sz="3600" kern="1800" dirty="0">
                <a:solidFill>
                  <a:schemeClr val="tx1"/>
                </a:solidFill>
                <a:effectLst/>
                <a:latin typeface="Arial"/>
                <a:ea typeface="Times New Roman"/>
              </a:rPr>
              <a:t>музей самовара</a:t>
            </a:r>
            <a:r>
              <a:rPr lang="ru-RU" sz="2000" kern="1800" dirty="0">
                <a:solidFill>
                  <a:srgbClr val="666666"/>
                </a:solidFill>
                <a:effectLst/>
                <a:latin typeface="Arial"/>
                <a:ea typeface="Times New Roman"/>
              </a:rPr>
              <a:t> </a:t>
            </a:r>
            <a:endParaRPr lang="ru-RU" sz="20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11110"/>
            <a:ext cx="2615539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116632"/>
            <a:ext cx="2859088" cy="213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211110"/>
            <a:ext cx="2568823" cy="3437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2492896"/>
            <a:ext cx="2844805" cy="4061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641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3429000"/>
            <a:ext cx="5866062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Соликамский </a:t>
            </a:r>
            <a:br>
              <a:rPr lang="ru-RU" dirty="0" smtClean="0"/>
            </a:br>
            <a:r>
              <a:rPr lang="ru-RU" dirty="0" smtClean="0"/>
              <a:t>музей Соли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389337" cy="2551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188640"/>
            <a:ext cx="3545929" cy="266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566" y="3717032"/>
            <a:ext cx="3329905" cy="2507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607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4313" y="3317714"/>
            <a:ext cx="5940136" cy="1695462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/>
              <a:t>Нытвинский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Музей ложки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3600400" cy="2702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188640"/>
            <a:ext cx="3437289" cy="2580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3317714"/>
            <a:ext cx="3600399" cy="3207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824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259632" y="3717032"/>
            <a:ext cx="5637010" cy="882119"/>
          </a:xfrm>
        </p:spPr>
        <p:txBody>
          <a:bodyPr/>
          <a:lstStyle/>
          <a:p>
            <a:r>
              <a:rPr lang="ru-RU" dirty="0" smtClean="0"/>
              <a:t>Геральдика – наука о гербах.</a:t>
            </a:r>
          </a:p>
          <a:p>
            <a:r>
              <a:rPr lang="ru-RU" dirty="0" smtClean="0"/>
              <a:t>А ПОЧЕМУ …..?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692696"/>
            <a:ext cx="7175351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/>
              <a:t>Станция «Геральдика»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789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7891" y="3613621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/>
              <a:t>Лысьвинский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Музей каски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3850150" cy="2304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924944"/>
            <a:ext cx="3793158" cy="2520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6926" y="332656"/>
            <a:ext cx="3849700" cy="2304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320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45224"/>
            <a:ext cx="8640959" cy="1143000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kern="1800" dirty="0">
                <a:solidFill>
                  <a:srgbClr val="000000"/>
                </a:solidFill>
                <a:effectLst/>
                <a:latin typeface="Open sans"/>
                <a:ea typeface="Times New Roman"/>
                <a:cs typeface="Times New Roman"/>
              </a:rPr>
              <a:t>Музей деревянной скульптуры в </a:t>
            </a:r>
            <a:r>
              <a:rPr lang="ru-RU" sz="3200" kern="1800" dirty="0" err="1">
                <a:solidFill>
                  <a:srgbClr val="000000"/>
                </a:solidFill>
                <a:effectLst/>
                <a:latin typeface="Open sans"/>
                <a:ea typeface="Times New Roman"/>
                <a:cs typeface="Times New Roman"/>
              </a:rPr>
              <a:t>Пармайлово</a:t>
            </a:r>
            <a:r>
              <a:rPr lang="ru-RU" sz="32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effectLst/>
                <a:latin typeface="Calibri"/>
                <a:ea typeface="Calibri"/>
                <a:cs typeface="Times New Roman"/>
              </a:rPr>
            </a:br>
            <a:endParaRPr lang="ru-RU" sz="3200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672408" cy="2648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3234" y="836712"/>
            <a:ext cx="4795364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2424832"/>
            <a:ext cx="3912542" cy="2937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607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2200062"/>
            <a:ext cx="5718175" cy="392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517232"/>
            <a:ext cx="8640959" cy="1143000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kern="1800" dirty="0">
                <a:solidFill>
                  <a:srgbClr val="000000"/>
                </a:solidFill>
                <a:effectLst/>
                <a:latin typeface="Open sans"/>
                <a:ea typeface="Times New Roman"/>
                <a:cs typeface="Times New Roman"/>
              </a:rPr>
              <a:t>Архитектурно-этнографический музей «</a:t>
            </a:r>
            <a:r>
              <a:rPr lang="ru-RU" sz="3600" kern="1800" dirty="0" err="1">
                <a:solidFill>
                  <a:srgbClr val="000000"/>
                </a:solidFill>
                <a:effectLst/>
                <a:latin typeface="Open sans"/>
                <a:ea typeface="Times New Roman"/>
                <a:cs typeface="Times New Roman"/>
              </a:rPr>
              <a:t>Хохловка</a:t>
            </a:r>
            <a:r>
              <a:rPr lang="ru-RU" sz="3600" kern="1800" dirty="0">
                <a:solidFill>
                  <a:srgbClr val="000000"/>
                </a:solidFill>
                <a:effectLst/>
                <a:latin typeface="Open sans"/>
                <a:ea typeface="Times New Roman"/>
                <a:cs typeface="Times New Roman"/>
              </a:rPr>
              <a:t>»</a:t>
            </a:r>
            <a:r>
              <a:rPr lang="ru-RU" sz="32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334260"/>
            <a:ext cx="3313685" cy="3958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2614"/>
            <a:ext cx="2627784" cy="3436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049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7200" dirty="0" smtClean="0"/>
              <a:t>Станция «Городская»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864092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181917749"/>
              </p:ext>
            </p:extLst>
          </p:nvPr>
        </p:nvGraphicFramePr>
        <p:xfrm>
          <a:off x="179516" y="116631"/>
          <a:ext cx="8784970" cy="6480720"/>
        </p:xfrm>
        <a:graphic>
          <a:graphicData uri="http://schemas.openxmlformats.org/drawingml/2006/table">
            <a:tbl>
              <a:tblPr firstRow="1" firstCol="1" bandRow="1"/>
              <a:tblGrid>
                <a:gridCol w="878341"/>
                <a:gridCol w="878341"/>
                <a:gridCol w="878341"/>
                <a:gridCol w="878341"/>
                <a:gridCol w="878341"/>
                <a:gridCol w="878341"/>
                <a:gridCol w="878341"/>
                <a:gridCol w="878341"/>
                <a:gridCol w="879121"/>
                <a:gridCol w="879121"/>
              </a:tblGrid>
              <a:tr h="8100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8100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8100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ч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ы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8100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ё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ь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8100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ь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ш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8100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з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8100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б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н 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г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8100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ч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д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ы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ь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ч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</a:p>
                  </a:txBody>
                  <a:tcPr marL="47215" marR="4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004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8800" dirty="0" smtClean="0"/>
              <a:t>Подведем итоги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34524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02742" y="95525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Портфель знаний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843289" y="964276"/>
            <a:ext cx="6148273" cy="3762752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3200" dirty="0" smtClean="0"/>
              <a:t>Я узнал нового….</a:t>
            </a:r>
          </a:p>
          <a:p>
            <a:pPr>
              <a:buFontTx/>
              <a:buChar char="-"/>
            </a:pPr>
            <a:r>
              <a:rPr lang="ru-RU" sz="3200" dirty="0" smtClean="0"/>
              <a:t>Больше понравилось на станции….</a:t>
            </a:r>
          </a:p>
          <a:p>
            <a:pPr>
              <a:buFontTx/>
              <a:buChar char="-"/>
            </a:pPr>
            <a:r>
              <a:rPr lang="ru-RU" sz="3200" dirty="0" smtClean="0"/>
              <a:t>Вызвала трудности станция….</a:t>
            </a:r>
          </a:p>
          <a:p>
            <a:pPr>
              <a:buFontTx/>
              <a:buChar char="-"/>
            </a:pPr>
            <a:r>
              <a:rPr lang="ru-RU" sz="3200" dirty="0" smtClean="0"/>
              <a:t>Хочу еще узнать…..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221088"/>
            <a:ext cx="2419727" cy="2526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2" y="4484265"/>
            <a:ext cx="2286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76" y="26252"/>
            <a:ext cx="28575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721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731520"/>
            <a:ext cx="8496944" cy="5361776"/>
          </a:xfrm>
        </p:spPr>
        <p:txBody>
          <a:bodyPr>
            <a:norm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www.stihi.ru/2012/10/04/4299</a:t>
            </a:r>
            <a:r>
              <a:rPr lang="ru-RU" dirty="0" smtClean="0"/>
              <a:t> - стихотворение 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u="sng" dirty="0">
                <a:solidFill>
                  <a:srgbClr val="0000FF"/>
                </a:solidFill>
                <a:latin typeface="Calibri"/>
                <a:ea typeface="Calibri"/>
                <a:cs typeface="Times New Roman"/>
                <a:hlinkClick r:id="rId3"/>
              </a:rPr>
              <a:t>http://</a:t>
            </a:r>
            <a:r>
              <a:rPr lang="ru-RU" sz="2400" u="sng" dirty="0" smtClean="0">
                <a:solidFill>
                  <a:srgbClr val="0000FF"/>
                </a:solidFill>
                <a:latin typeface="Calibri"/>
                <a:ea typeface="Calibri"/>
                <a:cs typeface="Times New Roman"/>
                <a:hlinkClick r:id="rId3"/>
              </a:rPr>
              <a:t>nashural.ru/Goroda_i_sela</a:t>
            </a:r>
            <a:r>
              <a:rPr lang="ru-RU" sz="2400" u="sng" dirty="0" smtClean="0">
                <a:solidFill>
                  <a:srgbClr val="0000FF"/>
                </a:solidFill>
                <a:latin typeface="Calibri"/>
                <a:ea typeface="Calibri"/>
                <a:cs typeface="Times New Roman"/>
              </a:rPr>
              <a:t> - музей ПК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u="sng" dirty="0">
                <a:solidFill>
                  <a:srgbClr val="0000FF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2400" u="sng" dirty="0">
                <a:solidFill>
                  <a:srgbClr val="0000FF"/>
                </a:solidFill>
                <a:latin typeface="Calibri"/>
                <a:ea typeface="Calibri"/>
                <a:cs typeface="Times New Roman"/>
                <a:hlinkClick r:id="rId4"/>
              </a:rPr>
              <a:t>http://images.vector-images.com/r/perm/?</a:t>
            </a:r>
            <a:r>
              <a:rPr lang="en-US" sz="2400" u="sng" dirty="0" smtClean="0">
                <a:solidFill>
                  <a:srgbClr val="0000FF"/>
                </a:solidFill>
                <a:latin typeface="Calibri"/>
                <a:ea typeface="Calibri"/>
                <a:cs typeface="Times New Roman"/>
                <a:hlinkClick r:id="rId4"/>
              </a:rPr>
              <a:t>lng=ru</a:t>
            </a:r>
            <a:r>
              <a:rPr lang="ru-RU" sz="2400" u="sng" dirty="0" smtClean="0">
                <a:solidFill>
                  <a:srgbClr val="0000FF"/>
                </a:solidFill>
                <a:latin typeface="Calibri"/>
                <a:ea typeface="Calibri"/>
                <a:cs typeface="Times New Roman"/>
              </a:rPr>
              <a:t> – гербы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Calibri"/>
                <a:ea typeface="Calibri"/>
                <a:cs typeface="Times New Roman"/>
                <a:hlinkClick r:id="rId5"/>
              </a:rPr>
              <a:t>http://</a:t>
            </a:r>
            <a:r>
              <a:rPr lang="ru-RU" sz="2400" dirty="0" smtClean="0">
                <a:latin typeface="Calibri"/>
                <a:ea typeface="Calibri"/>
                <a:cs typeface="Times New Roman"/>
                <a:hlinkClick r:id="rId5"/>
              </a:rPr>
              <a:t>foto-zverey.ru</a:t>
            </a:r>
            <a:r>
              <a:rPr lang="ru-RU" sz="2400" dirty="0" smtClean="0">
                <a:latin typeface="Calibri"/>
                <a:ea typeface="Calibri"/>
                <a:cs typeface="Times New Roman"/>
              </a:rPr>
              <a:t> – фото зверей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Calibri"/>
                <a:ea typeface="Calibri"/>
                <a:cs typeface="Times New Roman"/>
              </a:rPr>
              <a:t> </a:t>
            </a:r>
            <a:r>
              <a:rPr lang="ru-RU" sz="2400" dirty="0">
                <a:latin typeface="Calibri"/>
                <a:ea typeface="Calibri"/>
                <a:cs typeface="Times New Roman"/>
                <a:hlinkClick r:id="rId6"/>
              </a:rPr>
              <a:t>https://</a:t>
            </a:r>
            <a:r>
              <a:rPr lang="ru-RU" sz="2400" dirty="0" smtClean="0">
                <a:latin typeface="Calibri"/>
                <a:ea typeface="Calibri"/>
                <a:cs typeface="Times New Roman"/>
                <a:hlinkClick r:id="rId6"/>
              </a:rPr>
              <a:t>ru.wikipedia.org/wiki</a:t>
            </a:r>
            <a:r>
              <a:rPr lang="ru-RU" sz="2400" dirty="0" smtClean="0">
                <a:latin typeface="Calibri"/>
                <a:ea typeface="Calibri"/>
                <a:cs typeface="Times New Roman"/>
              </a:rPr>
              <a:t>  ,</a:t>
            </a:r>
            <a:r>
              <a:rPr lang="ru-RU" sz="2400" dirty="0" smtClean="0">
                <a:latin typeface="Calibri"/>
                <a:ea typeface="Calibri"/>
                <a:cs typeface="Times New Roman"/>
                <a:hlinkClick r:id="rId7"/>
              </a:rPr>
              <a:t>http</a:t>
            </a:r>
            <a:r>
              <a:rPr lang="ru-RU" sz="2400" dirty="0">
                <a:latin typeface="Calibri"/>
                <a:ea typeface="Calibri"/>
                <a:cs typeface="Times New Roman"/>
                <a:hlinkClick r:id="rId7"/>
              </a:rPr>
              <a:t>://</a:t>
            </a:r>
            <a:r>
              <a:rPr lang="ru-RU" sz="2400" dirty="0" smtClean="0">
                <a:latin typeface="Calibri"/>
                <a:ea typeface="Calibri"/>
                <a:cs typeface="Times New Roman"/>
                <a:hlinkClick r:id="rId7"/>
              </a:rPr>
              <a:t>enc.permculture.ru</a:t>
            </a:r>
            <a:r>
              <a:rPr lang="ru-RU" sz="2400" dirty="0" smtClean="0">
                <a:latin typeface="Calibri"/>
                <a:ea typeface="Calibri"/>
                <a:cs typeface="Times New Roman"/>
              </a:rPr>
              <a:t> - реки и их обозначение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Calibri"/>
                <a:ea typeface="Calibri"/>
                <a:cs typeface="Times New Roman"/>
              </a:rPr>
              <a:t> </a:t>
            </a:r>
            <a:r>
              <a:rPr lang="ru-RU" sz="2400" dirty="0">
                <a:solidFill>
                  <a:srgbClr val="333333"/>
                </a:solidFill>
                <a:latin typeface="Arial"/>
              </a:rPr>
              <a:t>учебное пособие «Мой Пермский край»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1953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5517232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Красновишерск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5256583" cy="5408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86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1" y="1412776"/>
            <a:ext cx="4608512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Кунгурский район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-14955"/>
            <a:ext cx="4176464" cy="6540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796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3" y="836712"/>
            <a:ext cx="5904656" cy="1143000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smtClean="0"/>
              <a:t>Оса</a:t>
            </a:r>
            <a:endParaRPr lang="ru-RU" sz="72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4085094" cy="5774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3083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869160"/>
            <a:ext cx="4032448" cy="1296144"/>
          </a:xfrm>
        </p:spPr>
        <p:txBody>
          <a:bodyPr/>
          <a:lstStyle/>
          <a:p>
            <a:pPr marL="0" indent="0">
              <a:buNone/>
            </a:pPr>
            <a:r>
              <a:rPr lang="ru-RU" sz="6600" dirty="0" smtClean="0"/>
              <a:t>Чердынь</a:t>
            </a:r>
            <a:endParaRPr lang="ru-RU" sz="66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2446" y="0"/>
            <a:ext cx="5048025" cy="5517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514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4365104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6600" dirty="0" err="1" smtClean="0"/>
              <a:t>Еловский</a:t>
            </a:r>
            <a:r>
              <a:rPr lang="ru-RU" sz="6600" dirty="0" smtClean="0"/>
              <a:t> район</a:t>
            </a:r>
            <a:endParaRPr lang="ru-RU" sz="66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4178842" cy="4828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2357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929</TotalTime>
  <Words>420</Words>
  <Application>Microsoft Office PowerPoint</Application>
  <PresentationFormat>Экран (4:3)</PresentationFormat>
  <Paragraphs>203</Paragraphs>
  <Slides>47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Воздушный поток</vt:lpstr>
      <vt:lpstr>Презентация PowerPoint</vt:lpstr>
      <vt:lpstr>Мой Пермский край</vt:lpstr>
      <vt:lpstr>Презентация PowerPoint</vt:lpstr>
      <vt:lpstr>Станция «Геральдика»</vt:lpstr>
      <vt:lpstr>Красновишерск</vt:lpstr>
      <vt:lpstr>Кунгурский район</vt:lpstr>
      <vt:lpstr>Оса</vt:lpstr>
      <vt:lpstr>Чердынь</vt:lpstr>
      <vt:lpstr>Еловский район</vt:lpstr>
      <vt:lpstr>Соликамск</vt:lpstr>
      <vt:lpstr>Суксун</vt:lpstr>
      <vt:lpstr>Станция «Топонимика»</vt:lpstr>
      <vt:lpstr>А ПОЧЕМУ….?</vt:lpstr>
      <vt:lpstr>Чусовая – «быстрая вода»</vt:lpstr>
      <vt:lpstr>Пожва – «Мутная вода»</vt:lpstr>
      <vt:lpstr>Сылва – «талая вода»</vt:lpstr>
      <vt:lpstr>Юсьва – «лебединая вода»</vt:lpstr>
      <vt:lpstr>Нытва – «зеленая вода»</vt:lpstr>
      <vt:lpstr>Чаньва – «резвая вода»</vt:lpstr>
      <vt:lpstr>Обва – «снежная вода»</vt:lpstr>
      <vt:lpstr>Лысьва – «хвойная вода»</vt:lpstr>
      <vt:lpstr>Косьва – «мелкая вода»</vt:lpstr>
      <vt:lpstr>Яйва – «мясная вода»</vt:lpstr>
      <vt:lpstr>Вильва – «новая вода»</vt:lpstr>
      <vt:lpstr>Шаква – «грибная вода»</vt:lpstr>
      <vt:lpstr>Койва – «вода из брызг» </vt:lpstr>
      <vt:lpstr>Лытва – «горная вода»</vt:lpstr>
      <vt:lpstr>Тулва – «туманная вода»</vt:lpstr>
      <vt:lpstr>Гайва – «вода, отражающая эхо»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Суксунский музей самовара </vt:lpstr>
      <vt:lpstr>Соликамский  музей Соли</vt:lpstr>
      <vt:lpstr>Нытвинский  Музей ложки</vt:lpstr>
      <vt:lpstr>Лысьвинский  Музей каски</vt:lpstr>
      <vt:lpstr>Музей деревянной скульптуры в Пармайлово </vt:lpstr>
      <vt:lpstr>Архитектурно-этнографический музей «Хохловка» </vt:lpstr>
      <vt:lpstr>Презентация PowerPoint</vt:lpstr>
      <vt:lpstr>Презентация PowerPoint</vt:lpstr>
      <vt:lpstr>Презентация PowerPoint</vt:lpstr>
      <vt:lpstr>Портфель знаний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36</cp:revision>
  <dcterms:created xsi:type="dcterms:W3CDTF">2016-03-30T08:19:57Z</dcterms:created>
  <dcterms:modified xsi:type="dcterms:W3CDTF">2016-04-08T04:10:21Z</dcterms:modified>
</cp:coreProperties>
</file>