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1" r:id="rId2"/>
    <p:sldId id="274" r:id="rId3"/>
    <p:sldId id="256" r:id="rId4"/>
    <p:sldId id="257" r:id="rId5"/>
    <p:sldId id="275" r:id="rId6"/>
    <p:sldId id="276" r:id="rId7"/>
    <p:sldId id="278" r:id="rId8"/>
    <p:sldId id="293" r:id="rId9"/>
    <p:sldId id="279" r:id="rId10"/>
    <p:sldId id="286" r:id="rId11"/>
    <p:sldId id="290" r:id="rId12"/>
    <p:sldId id="282" r:id="rId13"/>
    <p:sldId id="281" r:id="rId14"/>
    <p:sldId id="283" r:id="rId15"/>
    <p:sldId id="273" r:id="rId16"/>
    <p:sldId id="277" r:id="rId17"/>
    <p:sldId id="284" r:id="rId18"/>
    <p:sldId id="285" r:id="rId19"/>
    <p:sldId id="287" r:id="rId20"/>
    <p:sldId id="288" r:id="rId21"/>
    <p:sldId id="270" r:id="rId22"/>
    <p:sldId id="29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50021"/>
    <a:srgbClr val="FF33CC"/>
    <a:srgbClr val="FF9999"/>
    <a:srgbClr val="FFFF99"/>
    <a:srgbClr val="CC00FF"/>
    <a:srgbClr val="CC3300"/>
    <a:srgbClr val="FF9933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6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58359-200B-4FC7-96D7-2C598E274A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FAC5B-8F12-48FE-A664-AE42B233A5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8C4-BB0A-41FE-9A6C-DCDA2B0CC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AE2E5-06E3-4497-B6A3-068D4F89AF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1E72B-423B-43CC-A284-16016EDC0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8B6D-9644-44E6-90A1-142EEC510E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E38BF-AA19-4BDA-B76A-33B8E3EAAE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0F23-C56F-46EB-A0F2-545EDB2C9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C5C98-529C-4019-B385-EF88C8D28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6C63-00EA-4C0E-922F-86FE856AF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DEAB-240B-4579-910A-91638DD52C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45F872-D994-4EE7-BB9A-EDC5F04B8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buddho.org.ru/methods/?pg=6" TargetMode="External"/><Relationship Id="rId13" Type="http://schemas.openxmlformats.org/officeDocument/2006/relationships/hyperlink" Target="http://novak.ucoz.ru/board/multfilmy/leopold/43-2-2" TargetMode="External"/><Relationship Id="rId3" Type="http://schemas.openxmlformats.org/officeDocument/2006/relationships/hyperlink" Target="http://.123rf.com/photo_8145352_coloring-book-with-cartoon-fruits-illustration.html" TargetMode="External"/><Relationship Id="rId7" Type="http://schemas.openxmlformats.org/officeDocument/2006/relationships/hyperlink" Target="http://24on7.ru/17-fevralya-otmechaetsya-den-spontannogo-proyavleniya-dobroty.html" TargetMode="External"/><Relationship Id="rId12" Type="http://schemas.openxmlformats.org/officeDocument/2006/relationships/hyperlink" Target="http://pesiq.ru/forum/showthread.php?t=575&amp;pp=40&amp;page=52" TargetMode="External"/><Relationship Id="rId2" Type="http://schemas.openxmlformats.org/officeDocument/2006/relationships/hyperlink" Target="http://lady-anime.narod.ru/sai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hield-of-culture.org/viewtopic.php?f=8&amp;t=463" TargetMode="External"/><Relationship Id="rId11" Type="http://schemas.openxmlformats.org/officeDocument/2006/relationships/hyperlink" Target="http://lori.ru/352582" TargetMode="External"/><Relationship Id="rId5" Type="http://schemas.openxmlformats.org/officeDocument/2006/relationships/hyperlink" Target="http://www.hudeem-pravilno.ru/forum/12993/page-222.html" TargetMode="External"/><Relationship Id="rId10" Type="http://schemas.openxmlformats.org/officeDocument/2006/relationships/hyperlink" Target="http://mistermigell.ru/post181945507/" TargetMode="External"/><Relationship Id="rId4" Type="http://schemas.openxmlformats.org/officeDocument/2006/relationships/hyperlink" Target="http://www.mamba.ru/diary/1975olga40/?offset=30" TargetMode="External"/><Relationship Id="rId9" Type="http://schemas.openxmlformats.org/officeDocument/2006/relationships/hyperlink" Target="http://blogs.mail.ru/mail/natasha-semkina/6EEABE07D2699298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680520"/>
          </a:xfrm>
        </p:spPr>
        <p:txBody>
          <a:bodyPr>
            <a:normAutofit/>
          </a:bodyPr>
          <a:lstStyle/>
          <a:p>
            <a:pPr algn="ctr"/>
            <a:endParaRPr lang="ru-RU" sz="3200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endParaRPr lang="ru-RU" sz="3200" dirty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r>
              <a:rPr lang="ru-RU" sz="4400" dirty="0" smtClean="0">
                <a:solidFill>
                  <a:srgbClr val="A50021"/>
                </a:solidFill>
                <a:latin typeface="Arial Black" pitchFamily="34" charset="0"/>
              </a:rPr>
              <a:t>КЛАССНЫЙ ЧАС</a:t>
            </a:r>
            <a:br>
              <a:rPr lang="ru-RU" sz="44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rgbClr val="00B050"/>
                </a:solidFill>
                <a:latin typeface="Arial Black" pitchFamily="34" charset="0"/>
              </a:rPr>
              <a:t>«Что такое доброта?»</a:t>
            </a:r>
            <a:endParaRPr lang="ru-RU" sz="54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5"/>
            <a:ext cx="7529538" cy="928693"/>
          </a:xfrm>
        </p:spPr>
        <p:txBody>
          <a:bodyPr/>
          <a:lstStyle/>
          <a:p>
            <a:endParaRPr lang="ru-RU" sz="20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3857628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endParaRPr lang="ru-RU" sz="36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4429132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A50021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A50021"/>
                </a:solidFill>
                <a:latin typeface="Arial Black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78" cy="1143000"/>
          </a:xfrm>
        </p:spPr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Стихотворение 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928670"/>
            <a:ext cx="8686800" cy="5197493"/>
          </a:xfrm>
        </p:spPr>
        <p:txBody>
          <a:bodyPr/>
          <a:lstStyle/>
          <a:p>
            <a:r>
              <a:rPr lang="ru-RU" dirty="0" smtClean="0"/>
              <a:t>Добрым быть совсем-совсем не просто.</a:t>
            </a:r>
            <a:br>
              <a:rPr lang="ru-RU" dirty="0" smtClean="0"/>
            </a:br>
            <a:r>
              <a:rPr lang="ru-RU" dirty="0" smtClean="0"/>
              <a:t>Не зависит доброта от роста,</a:t>
            </a:r>
            <a:br>
              <a:rPr lang="ru-RU" dirty="0" smtClean="0"/>
            </a:br>
            <a:r>
              <a:rPr lang="ru-RU" dirty="0" smtClean="0"/>
              <a:t>Не зависит доброта от цвета,</a:t>
            </a:r>
            <a:br>
              <a:rPr lang="ru-RU" dirty="0" smtClean="0"/>
            </a:br>
            <a:r>
              <a:rPr lang="ru-RU" dirty="0" smtClean="0"/>
              <a:t>Доброта не пряник, не конфета.</a:t>
            </a:r>
            <a:br>
              <a:rPr lang="ru-RU" dirty="0" smtClean="0"/>
            </a:br>
            <a:r>
              <a:rPr lang="ru-RU" dirty="0" smtClean="0"/>
              <a:t>Только надо, надо добрым быть</a:t>
            </a:r>
            <a:br>
              <a:rPr lang="ru-RU" dirty="0" smtClean="0"/>
            </a:br>
            <a:r>
              <a:rPr lang="ru-RU" dirty="0" smtClean="0"/>
              <a:t>И в беде друг друга не забыть.</a:t>
            </a:r>
          </a:p>
          <a:p>
            <a:pPr>
              <a:buNone/>
            </a:pPr>
            <a:r>
              <a:rPr lang="ru-RU" dirty="0" smtClean="0"/>
              <a:t>  И </a:t>
            </a:r>
            <a:r>
              <a:rPr lang="ru-RU" dirty="0" smtClean="0"/>
              <a:t>завертится Земля быстрей,</a:t>
            </a:r>
          </a:p>
          <a:p>
            <a:pPr>
              <a:buNone/>
            </a:pPr>
            <a:r>
              <a:rPr lang="ru-RU" dirty="0" smtClean="0"/>
              <a:t>  Если </a:t>
            </a:r>
            <a:r>
              <a:rPr lang="ru-RU" dirty="0" smtClean="0"/>
              <a:t>будем мы с тобой добрей!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                                                                                                     </a:t>
            </a:r>
          </a:p>
          <a:p>
            <a:endParaRPr lang="ru-RU" dirty="0"/>
          </a:p>
        </p:txBody>
      </p:sp>
      <p:pic>
        <p:nvPicPr>
          <p:cNvPr id="4" name="Picture 6" descr="фото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57166"/>
            <a:ext cx="2000264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7" descr="фото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857364"/>
            <a:ext cx="1357322" cy="1071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1\Desktop\ослик.jpeg"/>
          <p:cNvPicPr>
            <a:picLocks noChangeAspect="1" noChangeArrowheads="1"/>
          </p:cNvPicPr>
          <p:nvPr/>
        </p:nvPicPr>
        <p:blipFill>
          <a:blip r:embed="rId4" cstate="print"/>
          <a:srcRect l="18750"/>
          <a:stretch>
            <a:fillRect/>
          </a:stretch>
        </p:blipFill>
        <p:spPr bwMode="auto">
          <a:xfrm>
            <a:off x="7072330" y="4000504"/>
            <a:ext cx="185738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1\Desktop\козлик.jpg"/>
          <p:cNvPicPr>
            <a:picLocks noChangeAspect="1" noChangeArrowheads="1"/>
          </p:cNvPicPr>
          <p:nvPr/>
        </p:nvPicPr>
        <p:blipFill>
          <a:blip r:embed="rId5" cstate="print"/>
          <a:srcRect b="8333"/>
          <a:stretch>
            <a:fillRect/>
          </a:stretch>
        </p:blipFill>
        <p:spPr bwMode="auto">
          <a:xfrm>
            <a:off x="4500562" y="4000504"/>
            <a:ext cx="235745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0034" y="11429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«Добро»- </a:t>
            </a:r>
            <a:r>
              <a:rPr lang="ru-RU" sz="4000" dirty="0" smtClean="0">
                <a:solidFill>
                  <a:srgbClr val="A50021"/>
                </a:solidFill>
                <a:latin typeface="Arial Black" pitchFamily="34" charset="0"/>
              </a:rPr>
              <a:t>это всё                                       положительное,</a:t>
            </a:r>
          </a:p>
          <a:p>
            <a:pPr>
              <a:buNone/>
            </a:pPr>
            <a:r>
              <a:rPr lang="ru-RU" sz="4000" dirty="0" smtClean="0">
                <a:solidFill>
                  <a:srgbClr val="A50021"/>
                </a:solidFill>
                <a:latin typeface="Arial Black" pitchFamily="34" charset="0"/>
              </a:rPr>
              <a:t>    хорошее, полезное </a:t>
            </a:r>
            <a:endParaRPr lang="ru-RU" sz="4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itchFamily="34" charset="0"/>
            </a:endParaRPr>
          </a:p>
          <a:p>
            <a:pPr>
              <a:buNone/>
            </a:pPr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1026" name="Picture 2" descr="C:\Users\1\Desktop\0a255865313b4ebca8a1d5ef7d3560a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214662"/>
            <a:ext cx="364333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8186766" cy="1571636"/>
          </a:xfrm>
        </p:spPr>
        <p:txBody>
          <a:bodyPr/>
          <a:lstStyle/>
          <a:p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Какие пословицы о доброте вы знаете?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5400" dirty="0">
              <a:latin typeface="Arial Black" pitchFamily="34" charset="0"/>
            </a:endParaRPr>
          </a:p>
        </p:txBody>
      </p:sp>
      <p:pic>
        <p:nvPicPr>
          <p:cNvPr id="4" name="Picture 23" descr="iфото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35696" y="2636912"/>
            <a:ext cx="19050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Собери пословицу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1600201"/>
            <a:ext cx="8606760" cy="361475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2800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8000" i="1" dirty="0" smtClean="0"/>
              <a:t>Добро помни, а</a:t>
            </a: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   </a:t>
            </a:r>
            <a:r>
              <a:rPr lang="ru-RU" sz="8000" dirty="0" smtClean="0"/>
              <a:t>                              </a:t>
            </a:r>
            <a:r>
              <a:rPr lang="ru-RU" sz="8000" i="1" dirty="0" smtClean="0"/>
              <a:t>зло забывай</a:t>
            </a:r>
            <a:endParaRPr lang="ru-RU" sz="8000" dirty="0" smtClean="0"/>
          </a:p>
          <a:p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Что посеешь</a:t>
            </a:r>
            <a:r>
              <a:rPr lang="ru-RU" sz="8000" i="1" dirty="0" smtClean="0"/>
              <a:t>, то      и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                                                    За </a:t>
            </a:r>
            <a:r>
              <a:rPr lang="ru-RU" sz="8000" i="1" dirty="0" smtClean="0"/>
              <a:t>добро</a:t>
            </a:r>
            <a:endParaRPr lang="ru-RU" sz="8000" dirty="0" smtClean="0"/>
          </a:p>
          <a:p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Худо тому, кто                                пожнёшь</a:t>
            </a:r>
            <a:endParaRPr lang="ru-RU" sz="8000" dirty="0" smtClean="0"/>
          </a:p>
          <a:p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8000" i="1" dirty="0" smtClean="0"/>
              <a:t>                                                                       добром </a:t>
            </a:r>
            <a:r>
              <a:rPr lang="ru-RU" sz="8000" i="1" dirty="0" smtClean="0"/>
              <a:t>плати 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Доброе слово лечит,                                  добра не делает никому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                                                        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Добрая слава лежит,        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                                   </a:t>
            </a:r>
            <a:r>
              <a:rPr lang="ru-RU" sz="8000" i="1" dirty="0" smtClean="0"/>
              <a:t>а злое калечит</a:t>
            </a: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                                                 </a:t>
            </a:r>
            <a:endParaRPr lang="ru-RU" sz="8000" dirty="0" smtClean="0"/>
          </a:p>
          <a:p>
            <a:pPr>
              <a:buNone/>
            </a:pPr>
            <a:r>
              <a:rPr lang="ru-RU" sz="8000" i="1" dirty="0" smtClean="0"/>
              <a:t>                                                                     а </a:t>
            </a:r>
            <a:r>
              <a:rPr lang="ru-RU" sz="8000" i="1" dirty="0" smtClean="0"/>
              <a:t>худая бежит </a:t>
            </a:r>
            <a:endParaRPr lang="ru-RU" sz="8000" dirty="0" smtClean="0"/>
          </a:p>
          <a:p>
            <a:pPr>
              <a:buNone/>
            </a:pPr>
            <a:endParaRPr lang="ru-RU" sz="2800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endParaRPr lang="ru-RU" sz="28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2987824" y="2636912"/>
            <a:ext cx="4186238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143372" y="3143248"/>
            <a:ext cx="4186238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4143380"/>
            <a:ext cx="5317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  <a:t> </a:t>
            </a:r>
            <a:endParaRPr lang="ru-RU" sz="28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0"/>
            <a:ext cx="9143999" cy="6858000"/>
          </a:xfrm>
          <a:noFill/>
          <a:ln w="76200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4000" b="1" dirty="0">
              <a:solidFill>
                <a:srgbClr val="A50021"/>
              </a:solidFill>
            </a:endParaRPr>
          </a:p>
        </p:txBody>
      </p:sp>
      <p:pic>
        <p:nvPicPr>
          <p:cNvPr id="1026" name="Picture 2" descr="F:\77864109_1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-1285908"/>
            <a:ext cx="7286676" cy="9215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Качества по Ожегову</a:t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4800" b="1" dirty="0">
              <a:solidFill>
                <a:srgbClr val="80008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476375" y="1600200"/>
            <a:ext cx="7210425" cy="4525963"/>
          </a:xfrm>
        </p:spPr>
        <p:txBody>
          <a:bodyPr>
            <a:normAutofit lnSpcReduction="10000"/>
          </a:bodyPr>
          <a:lstStyle/>
          <a:p>
            <a:r>
              <a:rPr lang="ru-RU" sz="4000" b="1" dirty="0">
                <a:solidFill>
                  <a:srgbClr val="A50021"/>
                </a:solidFill>
              </a:rPr>
              <a:t>Добродушный</a:t>
            </a:r>
          </a:p>
          <a:p>
            <a:r>
              <a:rPr lang="ru-RU" sz="4000" b="1" dirty="0">
                <a:solidFill>
                  <a:srgbClr val="A50021"/>
                </a:solidFill>
              </a:rPr>
              <a:t>Доброжелательный</a:t>
            </a:r>
          </a:p>
          <a:p>
            <a:r>
              <a:rPr lang="ru-RU" sz="4000" b="1" dirty="0">
                <a:solidFill>
                  <a:srgbClr val="A50021"/>
                </a:solidFill>
              </a:rPr>
              <a:t>Добронравный</a:t>
            </a:r>
          </a:p>
          <a:p>
            <a:r>
              <a:rPr lang="ru-RU" sz="4000" b="1" dirty="0">
                <a:solidFill>
                  <a:srgbClr val="A50021"/>
                </a:solidFill>
              </a:rPr>
              <a:t>Добропорядочный</a:t>
            </a:r>
          </a:p>
          <a:p>
            <a:r>
              <a:rPr lang="ru-RU" sz="4000" b="1" dirty="0">
                <a:solidFill>
                  <a:srgbClr val="A50021"/>
                </a:solidFill>
              </a:rPr>
              <a:t>Добросердечный</a:t>
            </a:r>
          </a:p>
          <a:p>
            <a:r>
              <a:rPr lang="ru-RU" sz="4000" b="1" dirty="0">
                <a:solidFill>
                  <a:srgbClr val="A50021"/>
                </a:solidFill>
              </a:rPr>
              <a:t>Добросовестный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703282"/>
          </a:xfrm>
        </p:spPr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Правила доброты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6400800" cy="421396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3600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4200" dirty="0" smtClean="0"/>
              <a:t>                                                     </a:t>
            </a:r>
          </a:p>
          <a:p>
            <a:pPr>
              <a:buNone/>
            </a:pPr>
            <a:r>
              <a:rPr lang="ru-RU" sz="4200" dirty="0" smtClean="0"/>
              <a:t>   1. Будь приветлив, вежлив.</a:t>
            </a:r>
          </a:p>
          <a:p>
            <a:pPr>
              <a:buNone/>
            </a:pPr>
            <a:r>
              <a:rPr lang="ru-RU" sz="4200" dirty="0" smtClean="0"/>
              <a:t>                                 2</a:t>
            </a:r>
            <a:r>
              <a:rPr lang="ru-RU" sz="4200" dirty="0" smtClean="0"/>
              <a:t>. Будь внимателен к людям.</a:t>
            </a:r>
          </a:p>
          <a:p>
            <a:pPr>
              <a:buNone/>
            </a:pPr>
            <a:r>
              <a:rPr lang="ru-RU" sz="4200" dirty="0" smtClean="0"/>
              <a:t>3. Делай добрые дела.</a:t>
            </a:r>
          </a:p>
          <a:p>
            <a:pPr>
              <a:buNone/>
            </a:pPr>
            <a:r>
              <a:rPr lang="ru-RU" sz="4200" dirty="0" smtClean="0"/>
              <a:t>                                     4</a:t>
            </a:r>
            <a:r>
              <a:rPr lang="ru-RU" sz="4200" dirty="0" smtClean="0"/>
              <a:t>. Не отвечай злом на зло.</a:t>
            </a:r>
          </a:p>
          <a:p>
            <a:pPr>
              <a:buNone/>
            </a:pPr>
            <a:r>
              <a:rPr lang="ru-RU" sz="4200" dirty="0" smtClean="0"/>
              <a:t>  </a:t>
            </a:r>
            <a:r>
              <a:rPr lang="ru-RU" sz="4200" dirty="0" smtClean="0"/>
              <a:t>5</a:t>
            </a:r>
            <a:r>
              <a:rPr lang="ru-RU" sz="4200" dirty="0" smtClean="0"/>
              <a:t>. Прощай другим их ошибки. </a:t>
            </a:r>
          </a:p>
          <a:p>
            <a:pPr>
              <a:buNone/>
            </a:pPr>
            <a:r>
              <a:rPr lang="ru-RU" sz="4200" dirty="0" smtClean="0"/>
              <a:t>                             </a:t>
            </a:r>
            <a:r>
              <a:rPr lang="ru-RU" sz="4200" dirty="0" smtClean="0"/>
              <a:t>6</a:t>
            </a:r>
            <a:r>
              <a:rPr lang="ru-RU" sz="4200" dirty="0" smtClean="0"/>
              <a:t>. Жалей других, а не себя. </a:t>
            </a:r>
          </a:p>
          <a:p>
            <a:pPr>
              <a:buNone/>
            </a:pPr>
            <a:r>
              <a:rPr lang="ru-RU" sz="4200" dirty="0" smtClean="0"/>
              <a:t>    7</a:t>
            </a:r>
            <a:r>
              <a:rPr lang="ru-RU" sz="4200" dirty="0" smtClean="0"/>
              <a:t>. Относись к людям так, как хотел бы</a:t>
            </a:r>
            <a:r>
              <a:rPr lang="ru-RU" sz="4200" dirty="0" smtClean="0"/>
              <a:t>,</a:t>
            </a:r>
          </a:p>
          <a:p>
            <a:pPr>
              <a:buNone/>
            </a:pPr>
            <a:r>
              <a:rPr lang="ru-RU" sz="4200" dirty="0" smtClean="0"/>
              <a:t>чтобы они относились </a:t>
            </a:r>
            <a:r>
              <a:rPr lang="ru-RU" sz="4200" smtClean="0"/>
              <a:t>к </a:t>
            </a:r>
            <a:r>
              <a:rPr lang="ru-RU" sz="4200" smtClean="0"/>
              <a:t>тебе.</a:t>
            </a:r>
            <a:endParaRPr lang="ru-RU" sz="4200" dirty="0" smtClean="0"/>
          </a:p>
          <a:p>
            <a:pPr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3" descr="J02340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143380"/>
            <a:ext cx="2698750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348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329642" cy="5643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 уважаю себя за то, что сегодня…</a:t>
            </a:r>
            <a:b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5" name="Рисунок 4" descr="F:\1276629393_1244168447_stixi-o-dobrote-10-kopiya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66" t="30104" r="45178" b="35922"/>
          <a:stretch>
            <a:fillRect/>
          </a:stretch>
        </p:blipFill>
        <p:spPr bwMode="auto">
          <a:xfrm>
            <a:off x="5857884" y="3286124"/>
            <a:ext cx="307183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0034" y="2285992"/>
            <a:ext cx="9001188" cy="5214974"/>
          </a:xfrm>
        </p:spPr>
        <p:txBody>
          <a:bodyPr/>
          <a:lstStyle/>
          <a:p>
            <a:pPr>
              <a:buNone/>
            </a:pPr>
            <a:endParaRPr lang="ru-RU" sz="4000" b="1" dirty="0" smtClean="0">
              <a:solidFill>
                <a:srgbClr val="A50021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</a:rPr>
              <a:t>Прикоснись ко мне добротой,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</a:rPr>
              <a:t>И болезни смоет волной,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</a:rPr>
              <a:t>И печаль обойдёт стороной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</a:rPr>
              <a:t>Озарится душа красотой…</a:t>
            </a:r>
          </a:p>
          <a:p>
            <a:endParaRPr lang="ru-RU" sz="4000" dirty="0"/>
          </a:p>
        </p:txBody>
      </p:sp>
      <p:pic>
        <p:nvPicPr>
          <p:cNvPr id="1026" name="Picture 2" descr="F:\fd2bb05a1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307183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846158"/>
          </a:xfrm>
        </p:spPr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Пусть все будут счастливы!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Содержимое 3" descr="F:\8d065380b25c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62150" y="1040606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635375" y="1557338"/>
            <a:ext cx="5267325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	</a:t>
            </a:r>
            <a:endParaRPr lang="ru-RU" b="1" dirty="0"/>
          </a:p>
        </p:txBody>
      </p:sp>
      <p:pic>
        <p:nvPicPr>
          <p:cNvPr id="4" name="Рисунок 3" descr="240289"/>
          <p:cNvPicPr/>
          <p:nvPr/>
        </p:nvPicPr>
        <p:blipFill>
          <a:blip r:embed="rId2" cstate="print"/>
          <a:srcRect l="1203" t="4203" r="576" b="15844"/>
          <a:stretch>
            <a:fillRect/>
          </a:stretch>
        </p:blipFill>
        <p:spPr bwMode="auto">
          <a:xfrm>
            <a:off x="1428728" y="1435894"/>
            <a:ext cx="6357982" cy="5064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00034" y="500042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   БУДЬТЕ ДОБРЫ И ЧЕЛОВЕЧНЫ! 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Интернет ресурсы:</a:t>
            </a:r>
            <a:b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</a:br>
            <a:endParaRPr lang="ru-RU" sz="2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928670"/>
            <a:ext cx="8329642" cy="5715040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 smtClean="0"/>
              <a:t>http</a:t>
            </a:r>
            <a:r>
              <a:rPr lang="ru-RU" sz="1800" dirty="0" smtClean="0"/>
              <a:t>://</a:t>
            </a:r>
            <a:r>
              <a:rPr lang="en-US" sz="1800" dirty="0" smtClean="0"/>
              <a:t>www.Liveinternet.ru</a:t>
            </a:r>
            <a:r>
              <a:rPr lang="ru-RU" sz="1800" dirty="0" smtClean="0"/>
              <a:t>/</a:t>
            </a:r>
            <a:r>
              <a:rPr lang="en-US" sz="1800" dirty="0" smtClean="0"/>
              <a:t>users</a:t>
            </a:r>
            <a:r>
              <a:rPr lang="ru-RU" sz="1800" dirty="0" smtClean="0"/>
              <a:t>/3331413/</a:t>
            </a:r>
            <a:r>
              <a:rPr lang="en-US" sz="1800" dirty="0" smtClean="0"/>
              <a:t>post136612085</a:t>
            </a:r>
            <a:r>
              <a:rPr lang="ru-RU" sz="1800" dirty="0" smtClean="0"/>
              <a:t>/</a:t>
            </a:r>
          </a:p>
          <a:p>
            <a:r>
              <a:rPr lang="en-US" sz="1800" dirty="0" smtClean="0">
                <a:hlinkClick r:id="rId2"/>
              </a:rPr>
              <a:t>http</a:t>
            </a:r>
            <a:r>
              <a:rPr lang="ru-RU" sz="1800" dirty="0" smtClean="0">
                <a:hlinkClick r:id="rId2"/>
              </a:rPr>
              <a:t>://</a:t>
            </a:r>
            <a:r>
              <a:rPr lang="en-US" sz="1800" dirty="0" smtClean="0">
                <a:hlinkClick r:id="rId2"/>
              </a:rPr>
              <a:t>lady-anime.narod.ru</a:t>
            </a:r>
            <a:r>
              <a:rPr lang="ru-RU" sz="1800" dirty="0" smtClean="0">
                <a:hlinkClick r:id="rId2"/>
              </a:rPr>
              <a:t>/</a:t>
            </a:r>
            <a:r>
              <a:rPr lang="en-US" sz="1800" dirty="0" smtClean="0">
                <a:hlinkClick r:id="rId2"/>
              </a:rPr>
              <a:t>sait.html</a:t>
            </a:r>
            <a:endParaRPr lang="en-US" sz="1800" dirty="0" smtClean="0"/>
          </a:p>
          <a:p>
            <a:r>
              <a:rPr lang="en-US" sz="1800" dirty="0" smtClean="0">
                <a:hlinkClick r:id="rId3"/>
              </a:rPr>
              <a:t>http</a:t>
            </a:r>
            <a:r>
              <a:rPr lang="ru-RU" sz="1800" dirty="0" smtClean="0">
                <a:hlinkClick r:id="rId3"/>
              </a:rPr>
              <a:t>://.123</a:t>
            </a:r>
            <a:r>
              <a:rPr lang="en-US" sz="1800" dirty="0" smtClean="0">
                <a:hlinkClick r:id="rId3"/>
              </a:rPr>
              <a:t>rf.com/photo_8145352_coloring-book-with-cartoon-fruits-illustration.html</a:t>
            </a:r>
            <a:endParaRPr lang="en-US" sz="1800" dirty="0" smtClean="0"/>
          </a:p>
          <a:p>
            <a:r>
              <a:rPr lang="en-US" sz="1800" dirty="0" err="1" smtClean="0"/>
              <a:t>httr</a:t>
            </a:r>
            <a:r>
              <a:rPr lang="ru-RU" sz="1800" dirty="0" smtClean="0"/>
              <a:t>://</a:t>
            </a:r>
            <a:r>
              <a:rPr lang="en-US" sz="1800" dirty="0" smtClean="0"/>
              <a:t>streams.live1000.ru/steam/</a:t>
            </a:r>
            <a:r>
              <a:rPr lang="en-US" sz="1800" dirty="0" err="1" smtClean="0"/>
              <a:t>php</a:t>
            </a:r>
            <a:r>
              <a:rPr lang="ru-RU" sz="1800" dirty="0" smtClean="0"/>
              <a:t>?</a:t>
            </a:r>
            <a:r>
              <a:rPr lang="en-US" sz="1800" dirty="0" smtClean="0"/>
              <a:t>stream=</a:t>
            </a:r>
            <a:r>
              <a:rPr lang="en-US" sz="1800" dirty="0" err="1" smtClean="0"/>
              <a:t>PHOTO@start</a:t>
            </a:r>
            <a:r>
              <a:rPr lang="en-US" sz="1800" dirty="0" smtClean="0"/>
              <a:t>=10330</a:t>
            </a:r>
            <a:endParaRPr lang="ru-RU" sz="1800" dirty="0" smtClean="0"/>
          </a:p>
          <a:p>
            <a:pPr>
              <a:buNone/>
            </a:pPr>
            <a:r>
              <a:rPr lang="ru-RU" sz="1800" u="sng" dirty="0" smtClean="0">
                <a:hlinkClick r:id="rId4"/>
              </a:rPr>
              <a:t>      http://www.mamba.ru/diary/1975olga40/?offset=30</a:t>
            </a:r>
            <a:endParaRPr lang="ru-RU" sz="1800" dirty="0" smtClean="0"/>
          </a:p>
          <a:p>
            <a:r>
              <a:rPr lang="ru-RU" sz="1800" u="sng" dirty="0" smtClean="0">
                <a:hlinkClick r:id="rId5"/>
              </a:rPr>
              <a:t>http://www.hudeem-pravilno.ru/forum/12993/page-222.html</a:t>
            </a:r>
            <a:endParaRPr lang="ru-RU" sz="1800" dirty="0" smtClean="0"/>
          </a:p>
          <a:p>
            <a:r>
              <a:rPr lang="ru-RU" sz="1800" dirty="0" smtClean="0"/>
              <a:t> </a:t>
            </a:r>
            <a:r>
              <a:rPr lang="ru-RU" sz="1800" u="sng" dirty="0" smtClean="0">
                <a:hlinkClick r:id="rId6"/>
              </a:rPr>
              <a:t>http://www.shield-of-culture.org/viewtopic.php?f=8&amp;t=463</a:t>
            </a:r>
            <a:endParaRPr lang="ru-RU" sz="1800" dirty="0" smtClean="0"/>
          </a:p>
          <a:p>
            <a:r>
              <a:rPr lang="ru-RU" sz="1800" dirty="0" smtClean="0"/>
              <a:t> </a:t>
            </a:r>
            <a:r>
              <a:rPr lang="ru-RU" sz="1800" u="sng" dirty="0" smtClean="0">
                <a:hlinkClick r:id="rId7"/>
              </a:rPr>
              <a:t>http://24on7.ru/17-fevralya-otmechaetsya-den-spontannogo-proyavleniya-dobroty.html</a:t>
            </a:r>
            <a:endParaRPr lang="ru-RU" sz="1800" dirty="0" smtClean="0"/>
          </a:p>
          <a:p>
            <a:r>
              <a:rPr lang="ru-RU" sz="1800" u="sng" dirty="0" smtClean="0">
                <a:hlinkClick r:id="rId8"/>
              </a:rPr>
              <a:t>http://buddho.org.ru/methods/?pg=6</a:t>
            </a:r>
            <a:endParaRPr lang="ru-RU" sz="1800" dirty="0" smtClean="0"/>
          </a:p>
          <a:p>
            <a:r>
              <a:rPr lang="ru-RU" sz="1800" u="sng" dirty="0" smtClean="0">
                <a:hlinkClick r:id="rId9"/>
              </a:rPr>
              <a:t>http://blogs.mail.ru/mail/natasha-semkina/6EEABE07D2699298.html</a:t>
            </a:r>
            <a:endParaRPr lang="ru-RU" sz="1800" dirty="0" smtClean="0"/>
          </a:p>
          <a:p>
            <a:r>
              <a:rPr lang="ru-RU" sz="1800" u="sng" dirty="0" smtClean="0">
                <a:hlinkClick r:id="rId10"/>
              </a:rPr>
              <a:t>http://mistermigell.ru/post181945507/</a:t>
            </a:r>
            <a:endParaRPr lang="ru-RU" sz="1800" dirty="0" smtClean="0"/>
          </a:p>
          <a:p>
            <a:r>
              <a:rPr lang="ru-RU" sz="1800" u="sng" dirty="0" smtClean="0">
                <a:hlinkClick r:id="rId11"/>
              </a:rPr>
              <a:t>http://lori.ru/352582</a:t>
            </a:r>
            <a:endParaRPr lang="ru-RU" sz="1800" dirty="0" smtClean="0"/>
          </a:p>
          <a:p>
            <a:r>
              <a:rPr lang="ru-RU" sz="1800" u="sng" dirty="0" smtClean="0">
                <a:hlinkClick r:id="rId12"/>
              </a:rPr>
              <a:t>http://pesiq.ru/forum/showthread.php?t=575&amp;pp=40&amp;page=52</a:t>
            </a:r>
            <a:endParaRPr lang="ru-RU" sz="1800" dirty="0" smtClean="0"/>
          </a:p>
          <a:p>
            <a:r>
              <a:rPr lang="ru-RU" sz="1800" dirty="0" smtClean="0"/>
              <a:t> </a:t>
            </a:r>
            <a:r>
              <a:rPr lang="ru-RU" sz="1800" u="sng" dirty="0" smtClean="0">
                <a:hlinkClick r:id="rId13"/>
              </a:rPr>
              <a:t>http://novak.ucoz.ru/board/multfilmy/leopold/43-2-2</a:t>
            </a:r>
            <a:endParaRPr lang="ru-RU" sz="1800" dirty="0" smtClean="0"/>
          </a:p>
          <a:p>
            <a:r>
              <a:rPr lang="ru-RU" sz="1800" dirty="0" smtClean="0"/>
              <a:t> </a:t>
            </a:r>
            <a:r>
              <a:rPr lang="ru-RU" sz="1800" u="sng" dirty="0" smtClean="0">
                <a:hlinkClick r:id="rId13"/>
              </a:rPr>
              <a:t>http://novak.ucoz.ru/board/multfilmy/leopold/43-2-2</a:t>
            </a:r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 </a:t>
            </a:r>
          </a:p>
          <a:p>
            <a:endParaRPr lang="ru-RU" sz="1800" dirty="0" smtClean="0"/>
          </a:p>
          <a:p>
            <a:endParaRPr lang="en-US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20" y="571480"/>
            <a:ext cx="8424862" cy="1500198"/>
          </a:xfrm>
        </p:spPr>
        <p:txBody>
          <a:bodyPr/>
          <a:lstStyle/>
          <a:p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«Что такое доброта?»</a:t>
            </a:r>
          </a:p>
          <a:p>
            <a:endParaRPr lang="ru-RU" sz="5400" b="1" dirty="0">
              <a:solidFill>
                <a:srgbClr val="A50021"/>
              </a:solidFill>
            </a:endParaRPr>
          </a:p>
        </p:txBody>
      </p:sp>
      <p:pic>
        <p:nvPicPr>
          <p:cNvPr id="1026" name="Picture 2" descr="F:\2b5d11751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3116"/>
            <a:ext cx="6096000" cy="448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4643438" y="1428736"/>
            <a:ext cx="320647" cy="28575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A50021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 flipV="1">
            <a:off x="-714412" y="3429000"/>
            <a:ext cx="14005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1"/>
            <a:r>
              <a:rPr lang="ru-RU" sz="3600" b="1" dirty="0" smtClean="0">
                <a:solidFill>
                  <a:srgbClr val="800080"/>
                </a:solidFill>
              </a:rPr>
              <a:t>.</a:t>
            </a:r>
            <a:endParaRPr lang="ru-RU" sz="3600" b="1" dirty="0">
              <a:solidFill>
                <a:srgbClr val="80008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357166"/>
            <a:ext cx="1141334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800080"/>
                </a:solidFill>
              </a:rPr>
              <a:t>                </a:t>
            </a:r>
            <a:r>
              <a:rPr lang="ru-RU" sz="5400" b="1" dirty="0" smtClean="0">
                <a:solidFill>
                  <a:srgbClr val="A50021"/>
                </a:solidFill>
              </a:rPr>
              <a:t>- </a:t>
            </a:r>
            <a:r>
              <a:rPr lang="ru-RU" sz="4000" b="1" dirty="0" smtClean="0">
                <a:solidFill>
                  <a:srgbClr val="A50021"/>
                </a:solidFill>
              </a:rPr>
              <a:t>это отзывчивость, </a:t>
            </a:r>
          </a:p>
          <a:p>
            <a:r>
              <a:rPr lang="ru-RU" sz="4000" b="1" dirty="0" smtClean="0">
                <a:solidFill>
                  <a:srgbClr val="A50021"/>
                </a:solidFill>
              </a:rPr>
              <a:t>душевное расположение к людям,</a:t>
            </a:r>
          </a:p>
          <a:p>
            <a:r>
              <a:rPr lang="ru-RU" sz="4000" b="1" dirty="0" smtClean="0">
                <a:solidFill>
                  <a:srgbClr val="A50021"/>
                </a:solidFill>
              </a:rPr>
              <a:t> стремление делать добро другим</a:t>
            </a:r>
            <a:endParaRPr lang="ru-RU" sz="4000" dirty="0">
              <a:solidFill>
                <a:srgbClr val="A50021"/>
              </a:solidFill>
            </a:endParaRPr>
          </a:p>
        </p:txBody>
      </p:sp>
      <p:pic>
        <p:nvPicPr>
          <p:cNvPr id="1026" name="Picture 2" descr="F:\1281341266_620748_59_862_artfile_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643182"/>
            <a:ext cx="6215106" cy="4000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14282" y="357166"/>
            <a:ext cx="3091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Доброта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pic>
        <p:nvPicPr>
          <p:cNvPr id="1026" name="Picture 2" descr="F:\кор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286016" cy="3031852"/>
          </a:xfrm>
          <a:prstGeom prst="rect">
            <a:avLst/>
          </a:prstGeom>
          <a:noFill/>
        </p:spPr>
      </p:pic>
      <p:pic>
        <p:nvPicPr>
          <p:cNvPr id="1027" name="Picture 3" descr="F:\плод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500570"/>
            <a:ext cx="2357454" cy="2071702"/>
          </a:xfrm>
          <a:prstGeom prst="rect">
            <a:avLst/>
          </a:prstGeom>
          <a:noFill/>
        </p:spPr>
      </p:pic>
      <p:pic>
        <p:nvPicPr>
          <p:cNvPr id="1028" name="Picture 4" descr="F:\саддддддд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4071966" cy="2571768"/>
          </a:xfrm>
          <a:prstGeom prst="rect">
            <a:avLst/>
          </a:prstGeom>
          <a:noFill/>
        </p:spPr>
      </p:pic>
      <p:pic>
        <p:nvPicPr>
          <p:cNvPr id="6" name="Picture 8" descr="j028886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000628" y="285728"/>
            <a:ext cx="3892548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3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86150" y="142852"/>
            <a:ext cx="53578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  Это солнце - доброта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Барбарики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КЛИП БАРБАРИКИ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395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44824"/>
            <a:ext cx="6512511" cy="3670344"/>
          </a:xfrm>
        </p:spPr>
        <p:txBody>
          <a:bodyPr/>
          <a:lstStyle/>
          <a:p>
            <a:pPr>
              <a:buNone/>
            </a:pPr>
            <a:r>
              <a:rPr lang="ru-RU" sz="3200" dirty="0">
                <a:solidFill>
                  <a:srgbClr val="A50021"/>
                </a:solidFill>
                <a:latin typeface="Arial Black" pitchFamily="34" charset="0"/>
              </a:rPr>
              <a:t> - это тот, кто любит людей и помогает им</a:t>
            </a:r>
            <a:br>
              <a:rPr lang="ru-RU" sz="32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rgbClr val="A50021"/>
                </a:solidFill>
                <a:latin typeface="Arial Black" pitchFamily="34" charset="0"/>
              </a:rPr>
              <a:t> - любит природу и сохраняет её</a:t>
            </a:r>
            <a:br>
              <a:rPr lang="ru-RU" sz="32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rgbClr val="A50021"/>
                </a:solidFill>
                <a:latin typeface="Arial Black" pitchFamily="34" charset="0"/>
              </a:rPr>
              <a:t> - любит животных и защищает их, проявляет к ним милосердие</a:t>
            </a:r>
            <a:br>
              <a:rPr lang="ru-RU" sz="32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928671"/>
            <a:ext cx="8229600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A50021"/>
                </a:solidFill>
                <a:latin typeface="Arial Black" pitchFamily="34" charset="0"/>
              </a:rPr>
              <a:t>                               </a:t>
            </a:r>
          </a:p>
          <a:p>
            <a:pPr>
              <a:buNone/>
            </a:pPr>
            <a:endParaRPr lang="ru-RU" dirty="0" smtClean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785794"/>
            <a:ext cx="83582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Добрый человек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928</TotalTime>
  <Words>227</Words>
  <Application>Microsoft Office PowerPoint</Application>
  <PresentationFormat>Экран (4:3)</PresentationFormat>
  <Paragraphs>95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Барбарики</vt:lpstr>
      <vt:lpstr> - это тот, кто любит людей и помогает им  - любит природу и сохраняет её  - любит животных и защищает их, проявляет к ним милосердие  </vt:lpstr>
      <vt:lpstr>Стихотворение  </vt:lpstr>
      <vt:lpstr>Слайд 11</vt:lpstr>
      <vt:lpstr>Какие пословицы о доброте вы знаете? </vt:lpstr>
      <vt:lpstr>Собери пословицу</vt:lpstr>
      <vt:lpstr>Слайд 14</vt:lpstr>
      <vt:lpstr>Слайд 15</vt:lpstr>
      <vt:lpstr> Качества по Ожегову </vt:lpstr>
      <vt:lpstr>Правила доброты </vt:lpstr>
      <vt:lpstr>Слайд 18</vt:lpstr>
      <vt:lpstr>Слайд 19</vt:lpstr>
      <vt:lpstr>Пусть все будут счастливы! </vt:lpstr>
      <vt:lpstr>Слайд 21</vt:lpstr>
      <vt:lpstr>Интернет ресурсы: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воспитательная служба</cp:lastModifiedBy>
  <cp:revision>65</cp:revision>
  <dcterms:created xsi:type="dcterms:W3CDTF">2011-02-10T14:43:37Z</dcterms:created>
  <dcterms:modified xsi:type="dcterms:W3CDTF">2018-04-12T02:18:22Z</dcterms:modified>
</cp:coreProperties>
</file>