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8" r:id="rId17"/>
    <p:sldId id="284" r:id="rId18"/>
    <p:sldId id="295" r:id="rId19"/>
    <p:sldId id="285" r:id="rId20"/>
    <p:sldId id="292" r:id="rId21"/>
    <p:sldId id="293" r:id="rId22"/>
    <p:sldId id="294" r:id="rId23"/>
    <p:sldId id="299" r:id="rId24"/>
    <p:sldId id="300" r:id="rId25"/>
    <p:sldId id="301" r:id="rId26"/>
    <p:sldId id="289" r:id="rId27"/>
    <p:sldId id="287" r:id="rId28"/>
    <p:sldId id="303" r:id="rId29"/>
    <p:sldId id="305" r:id="rId30"/>
    <p:sldId id="309" r:id="rId31"/>
    <p:sldId id="296" r:id="rId32"/>
    <p:sldId id="308" r:id="rId33"/>
    <p:sldId id="304" r:id="rId34"/>
    <p:sldId id="306" r:id="rId35"/>
    <p:sldId id="312" r:id="rId36"/>
    <p:sldId id="315" r:id="rId37"/>
    <p:sldId id="319" r:id="rId38"/>
    <p:sldId id="322" r:id="rId39"/>
    <p:sldId id="324" r:id="rId40"/>
    <p:sldId id="325" r:id="rId41"/>
    <p:sldId id="326" r:id="rId42"/>
    <p:sldId id="327" r:id="rId43"/>
    <p:sldId id="328" r:id="rId44"/>
    <p:sldId id="329" r:id="rId45"/>
    <p:sldId id="276" r:id="rId46"/>
    <p:sldId id="277" r:id="rId47"/>
    <p:sldId id="274" r:id="rId48"/>
    <p:sldId id="275" r:id="rId49"/>
    <p:sldId id="272" r:id="rId50"/>
    <p:sldId id="273" r:id="rId51"/>
    <p:sldId id="330" r:id="rId52"/>
    <p:sldId id="271" r:id="rId53"/>
    <p:sldId id="331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60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B3A58-0D2E-453A-AC3E-AA3D0F40EE3B}" type="datetimeFigureOut">
              <a:rPr lang="ru-RU" smtClean="0"/>
              <a:pPr/>
              <a:t>28.06.2024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57A42-1E46-4ABB-A59E-DA51251453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67178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«Особенности проектной деятельности в современном лицейском образовании»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05358"/>
            <a:ext cx="6400800" cy="1752600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Жидкова Светлана Петровна</a:t>
            </a:r>
          </a:p>
          <a:p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МБОУ «Лицей № 57»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857232"/>
            <a:ext cx="8143932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результате у всех получилось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43306" y="2143116"/>
            <a:ext cx="1737976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39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</p:txBody>
      </p: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zen_doc/30884/pub_5c07c530285bee00a96f81e4_5c0f4a592ee63b00aa9797ee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4381" y="1000108"/>
            <a:ext cx="7179519" cy="478634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71414"/>
            <a:ext cx="809837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</a:p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</a:p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</a:p>
          <a:p>
            <a:pPr algn="ctr"/>
            <a:r>
              <a:rPr lang="ru-RU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</a:p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8794" y="428604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проблема, планирование, продукт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8794" y="1486903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развитие, рефлексия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28794" y="2558473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общение, организованность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8794" y="3643314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единство, естественность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8794" y="4773051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коммуникативность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креативность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5857892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- творчество, талант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928670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– это «пять П»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100" y="2143116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проблема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2976" y="2928934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планирование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3714752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поиск информации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538" y="4500570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продукт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1538" y="5286388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презентация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642918"/>
            <a:ext cx="89297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«Ты учишься говорить, когда разговариваешь.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Ты учишься ходить, когда ходишь.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Ты учишься играть в шахматы, когда играешь в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шахматы.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Ты учишься печатать, когда печатаешь.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Ты лучше всего учишься чему-либо, когда делаешь это!»</a:t>
            </a:r>
          </a:p>
          <a:p>
            <a:pPr algn="r">
              <a:lnSpc>
                <a:spcPct val="150000"/>
              </a:lnSpc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Герберт Спенсер</a:t>
            </a:r>
          </a:p>
          <a:p>
            <a:pPr>
              <a:lnSpc>
                <a:spcPct val="150000"/>
              </a:lnSpc>
            </a:pP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71480"/>
            <a:ext cx="8429684" cy="4147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над проектом – это реализация </a:t>
            </a:r>
            <a:r>
              <a:rPr lang="ru-RU" sz="36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подхода, развитие самостоятельной активности, выявление организаторских способностей, развитие творческой инициативы.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85794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Практико-ориентированный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проект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1629779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500306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Информационный 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проект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3357562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Творческий проект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4143380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Ролевой проект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714356"/>
            <a:ext cx="82153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Этапы проектной деятельности</a:t>
            </a:r>
          </a:p>
        </p:txBody>
      </p:sp>
      <p:pic>
        <p:nvPicPr>
          <p:cNvPr id="1026" name="Picture 2" descr="https://www.stihi.ru/pics/2017/05/25/36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000240"/>
            <a:ext cx="5679322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Света\Desktop\ФОТО\школа\2 класс\Проект_Красная книга\IMAG36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4215547" cy="2524123"/>
          </a:xfrm>
          <a:prstGeom prst="rect">
            <a:avLst/>
          </a:prstGeom>
          <a:noFill/>
        </p:spPr>
      </p:pic>
      <p:pic>
        <p:nvPicPr>
          <p:cNvPr id="53252" name="Picture 4" descr="C:\Users\Света\Desktop\ФОТО\школа\2 класс\Проект_Красная книга\IMAG3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642919"/>
            <a:ext cx="4356950" cy="2500330"/>
          </a:xfrm>
          <a:prstGeom prst="rect">
            <a:avLst/>
          </a:prstGeom>
          <a:noFill/>
        </p:spPr>
      </p:pic>
      <p:pic>
        <p:nvPicPr>
          <p:cNvPr id="53253" name="Picture 5" descr="C:\Users\Света\Desktop\ФОТО\школа\2 класс\Проект_Красная книга\IMAG3619.jpg"/>
          <p:cNvPicPr>
            <a:picLocks noChangeAspect="1" noChangeArrowheads="1"/>
          </p:cNvPicPr>
          <p:nvPr/>
        </p:nvPicPr>
        <p:blipFill>
          <a:blip r:embed="rId4" cstate="print"/>
          <a:srcRect r="14666"/>
          <a:stretch>
            <a:fillRect/>
          </a:stretch>
        </p:blipFill>
        <p:spPr bwMode="auto">
          <a:xfrm>
            <a:off x="2428860" y="3357562"/>
            <a:ext cx="4572032" cy="3208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G:\ПДД\Локман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2854" y="0"/>
            <a:ext cx="3161146" cy="4214861"/>
          </a:xfrm>
          <a:prstGeom prst="rect">
            <a:avLst/>
          </a:prstGeom>
          <a:noFill/>
        </p:spPr>
      </p:pic>
      <p:pic>
        <p:nvPicPr>
          <p:cNvPr id="43011" name="Picture 3" descr="G:\ПДД\Михайл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357454"/>
            <a:ext cx="3214692" cy="4286256"/>
          </a:xfrm>
          <a:prstGeom prst="rect">
            <a:avLst/>
          </a:prstGeom>
          <a:noFill/>
        </p:spPr>
      </p:pic>
      <p:pic>
        <p:nvPicPr>
          <p:cNvPr id="43012" name="Picture 4" descr="G:\ПДД\Саун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2625329" cy="35004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а\Desktop\Depositphotos_13246527_original-1100x730.jpg"/>
          <p:cNvPicPr>
            <a:picLocks noChangeAspect="1" noChangeArrowheads="1"/>
          </p:cNvPicPr>
          <p:nvPr/>
        </p:nvPicPr>
        <p:blipFill>
          <a:blip r:embed="rId2"/>
          <a:srcRect l="25799" r="16382"/>
          <a:stretch>
            <a:fillRect/>
          </a:stretch>
        </p:blipFill>
        <p:spPr bwMode="auto">
          <a:xfrm>
            <a:off x="4643438" y="1714488"/>
            <a:ext cx="4286280" cy="491967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00100" y="857232"/>
            <a:ext cx="328614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Деятельностные</a:t>
            </a: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групповые, игровые, ролевые, практико-ориентированные формы и методы обучения </a:t>
            </a: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 rot="16200000">
            <a:off x="-35751" y="1464455"/>
            <a:ext cx="5429288" cy="3500462"/>
          </a:xfrm>
          <a:prstGeom prst="wedgeRoundRectCallout">
            <a:avLst>
              <a:gd name="adj1" fmla="val -5648"/>
              <a:gd name="adj2" fmla="val 7363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57224" y="1611989"/>
            <a:ext cx="37862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</a:t>
            </a:r>
          </a:p>
          <a:p>
            <a:r>
              <a:rPr lang="ru-RU" sz="6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Света\Desktop\ФОТО\школа\IMAG1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3877" y="3643314"/>
            <a:ext cx="4175809" cy="2500330"/>
          </a:xfrm>
          <a:prstGeom prst="rect">
            <a:avLst/>
          </a:prstGeom>
          <a:noFill/>
        </p:spPr>
      </p:pic>
      <p:pic>
        <p:nvPicPr>
          <p:cNvPr id="50180" name="Picture 4" descr="C:\Users\Света\Desktop\ФОТО\школа\IMAG1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42661"/>
            <a:ext cx="4214842" cy="2523702"/>
          </a:xfrm>
          <a:prstGeom prst="rect">
            <a:avLst/>
          </a:prstGeom>
          <a:noFill/>
        </p:spPr>
      </p:pic>
      <p:pic>
        <p:nvPicPr>
          <p:cNvPr id="50181" name="Picture 5" descr="C:\Users\Света\Desktop\ФОТО\школа\IMAG1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8443" y="857232"/>
            <a:ext cx="4175809" cy="2500330"/>
          </a:xfrm>
          <a:prstGeom prst="rect">
            <a:avLst/>
          </a:prstGeom>
          <a:noFill/>
        </p:spPr>
      </p:pic>
      <p:pic>
        <p:nvPicPr>
          <p:cNvPr id="50182" name="Picture 6" descr="C:\Users\Света\Desktop\ФОТО\школа\IMAG10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643314"/>
            <a:ext cx="4214810" cy="2523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C:\Users\Света\Desktop\ФОТО\школа\IMAG1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785794"/>
            <a:ext cx="4143372" cy="2480908"/>
          </a:xfrm>
          <a:prstGeom prst="rect">
            <a:avLst/>
          </a:prstGeom>
          <a:noFill/>
        </p:spPr>
      </p:pic>
      <p:pic>
        <p:nvPicPr>
          <p:cNvPr id="51204" name="Picture 4" descr="C:\Users\Света\Desktop\ФОТО\школа\IMAG1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4175809" cy="2500330"/>
          </a:xfrm>
          <a:prstGeom prst="rect">
            <a:avLst/>
          </a:prstGeom>
          <a:noFill/>
        </p:spPr>
      </p:pic>
      <p:pic>
        <p:nvPicPr>
          <p:cNvPr id="51205" name="Picture 5" descr="C:\Users\Света\Desktop\ФОТО\школа\IMAG11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876"/>
            <a:ext cx="4175809" cy="2500330"/>
          </a:xfrm>
          <a:prstGeom prst="rect">
            <a:avLst/>
          </a:prstGeom>
          <a:noFill/>
        </p:spPr>
      </p:pic>
      <p:pic>
        <p:nvPicPr>
          <p:cNvPr id="51206" name="Picture 6" descr="C:\Users\Света\Desktop\ФОТО\школа\Чтение\IMAG12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5" y="3571876"/>
            <a:ext cx="4175809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Света\Desktop\ФОТО\школа\2 класс\В гостях у традиций\IMAG35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14356"/>
            <a:ext cx="3714776" cy="2224280"/>
          </a:xfrm>
          <a:prstGeom prst="rect">
            <a:avLst/>
          </a:prstGeom>
          <a:noFill/>
        </p:spPr>
      </p:pic>
      <p:pic>
        <p:nvPicPr>
          <p:cNvPr id="52227" name="Picture 3" descr="C:\Users\Света\Desktop\ФОТО\школа\2 класс\В гостях у традиций\IMAG3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714356"/>
            <a:ext cx="3714776" cy="2224280"/>
          </a:xfrm>
          <a:prstGeom prst="rect">
            <a:avLst/>
          </a:prstGeom>
          <a:noFill/>
        </p:spPr>
      </p:pic>
      <p:pic>
        <p:nvPicPr>
          <p:cNvPr id="52228" name="Picture 4" descr="C:\Users\Света\Desktop\ФОТО\школа\2 класс\В гостях у традиций\IMAG35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43776"/>
            <a:ext cx="4222740" cy="2528430"/>
          </a:xfrm>
          <a:prstGeom prst="rect">
            <a:avLst/>
          </a:prstGeom>
          <a:noFill/>
        </p:spPr>
      </p:pic>
      <p:pic>
        <p:nvPicPr>
          <p:cNvPr id="52229" name="Picture 5" descr="C:\Users\Света\Desktop\ФОТО\школа\2 класс\В гостях у традиций\IMAG35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500438"/>
            <a:ext cx="4333382" cy="25946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28596" y="642918"/>
            <a:ext cx="8339788" cy="5572164"/>
            <a:chOff x="285720" y="571480"/>
            <a:chExt cx="8911260" cy="5929354"/>
          </a:xfrm>
        </p:grpSpPr>
        <p:pic>
          <p:nvPicPr>
            <p:cNvPr id="57346" name="Picture 2"/>
            <p:cNvPicPr>
              <a:picLocks noChangeAspect="1" noChangeArrowheads="1"/>
            </p:cNvPicPr>
            <p:nvPr/>
          </p:nvPicPr>
          <p:blipFill>
            <a:blip r:embed="rId2"/>
            <a:srcRect l="21413" t="12695" r="43997" b="6250"/>
            <a:stretch>
              <a:fillRect/>
            </a:stretch>
          </p:blipFill>
          <p:spPr bwMode="auto">
            <a:xfrm>
              <a:off x="285720" y="571480"/>
              <a:ext cx="4500594" cy="5929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7347" name="Picture 3"/>
            <p:cNvPicPr>
              <a:picLocks noChangeAspect="1" noChangeArrowheads="1"/>
            </p:cNvPicPr>
            <p:nvPr/>
          </p:nvPicPr>
          <p:blipFill>
            <a:blip r:embed="rId3"/>
            <a:srcRect l="20900" t="10937" r="43960" b="6054"/>
            <a:stretch>
              <a:fillRect/>
            </a:stretch>
          </p:blipFill>
          <p:spPr bwMode="auto">
            <a:xfrm>
              <a:off x="4786314" y="571480"/>
              <a:ext cx="4410666" cy="5929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533601" y="571480"/>
            <a:ext cx="8181803" cy="5429288"/>
            <a:chOff x="142844" y="1214422"/>
            <a:chExt cx="7896051" cy="5214974"/>
          </a:xfrm>
        </p:grpSpPr>
        <p:pic>
          <p:nvPicPr>
            <p:cNvPr id="58370" name="Picture 2"/>
            <p:cNvPicPr>
              <a:picLocks noChangeAspect="1" noChangeArrowheads="1"/>
            </p:cNvPicPr>
            <p:nvPr/>
          </p:nvPicPr>
          <p:blipFill>
            <a:blip r:embed="rId2"/>
            <a:srcRect l="20864" t="10742" r="43997" b="8203"/>
            <a:stretch>
              <a:fillRect/>
            </a:stretch>
          </p:blipFill>
          <p:spPr bwMode="auto">
            <a:xfrm>
              <a:off x="142844" y="1214422"/>
              <a:ext cx="4021185" cy="5214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8371" name="Picture 3"/>
            <p:cNvPicPr>
              <a:picLocks noChangeAspect="1" noChangeArrowheads="1"/>
            </p:cNvPicPr>
            <p:nvPr/>
          </p:nvPicPr>
          <p:blipFill>
            <a:blip r:embed="rId3"/>
            <a:srcRect l="21449" t="11914" r="44509" b="8008"/>
            <a:stretch>
              <a:fillRect/>
            </a:stretch>
          </p:blipFill>
          <p:spPr bwMode="auto">
            <a:xfrm>
              <a:off x="4143372" y="1214422"/>
              <a:ext cx="3895523" cy="5214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428596" y="500042"/>
            <a:ext cx="8072494" cy="5786478"/>
            <a:chOff x="428596" y="500042"/>
            <a:chExt cx="8072494" cy="5786478"/>
          </a:xfrm>
        </p:grpSpPr>
        <p:pic>
          <p:nvPicPr>
            <p:cNvPr id="59395" name="Picture 3"/>
            <p:cNvPicPr>
              <a:picLocks noChangeAspect="1" noChangeArrowheads="1"/>
            </p:cNvPicPr>
            <p:nvPr/>
          </p:nvPicPr>
          <p:blipFill>
            <a:blip r:embed="rId2"/>
            <a:srcRect l="23096" t="14844" r="46157" b="6054"/>
            <a:stretch>
              <a:fillRect/>
            </a:stretch>
          </p:blipFill>
          <p:spPr bwMode="auto">
            <a:xfrm>
              <a:off x="428596" y="500042"/>
              <a:ext cx="4000528" cy="5786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9396" name="Picture 4"/>
            <p:cNvPicPr>
              <a:picLocks noChangeAspect="1" noChangeArrowheads="1"/>
            </p:cNvPicPr>
            <p:nvPr/>
          </p:nvPicPr>
          <p:blipFill>
            <a:blip r:embed="rId3"/>
            <a:srcRect l="22547" t="14844" r="46157" b="7031"/>
            <a:stretch>
              <a:fillRect/>
            </a:stretch>
          </p:blipFill>
          <p:spPr bwMode="auto">
            <a:xfrm>
              <a:off x="4429124" y="500042"/>
              <a:ext cx="4071966" cy="5786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Света\Desktop\4класс_2017\Фото_класс\IMAG6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013758"/>
            <a:ext cx="4071966" cy="2438153"/>
          </a:xfrm>
          <a:prstGeom prst="rect">
            <a:avLst/>
          </a:prstGeom>
          <a:noFill/>
        </p:spPr>
      </p:pic>
      <p:pic>
        <p:nvPicPr>
          <p:cNvPr id="47107" name="Picture 3" descr="C:\Users\Света\Desktop\4класс_2017\Фото_класс\IMAG60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00108"/>
            <a:ext cx="4214810" cy="2523682"/>
          </a:xfrm>
          <a:prstGeom prst="rect">
            <a:avLst/>
          </a:prstGeom>
          <a:noFill/>
        </p:spPr>
      </p:pic>
      <p:pic>
        <p:nvPicPr>
          <p:cNvPr id="47108" name="Picture 4" descr="C:\Users\Света\Desktop\4класс_2017\Фото_класс\IMAG61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857628"/>
            <a:ext cx="4000528" cy="23953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Рабочий Стол\РАБОТА\ФОТО КЛАССА\Прокопьевкс\IMG_33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3571899" cy="2678924"/>
          </a:xfrm>
          <a:prstGeom prst="rect">
            <a:avLst/>
          </a:prstGeom>
          <a:noFill/>
        </p:spPr>
      </p:pic>
      <p:pic>
        <p:nvPicPr>
          <p:cNvPr id="45059" name="Picture 3" descr="D:\Рабочий Стол\РАБОТА\ФОТО КЛАССА\Прокопьевкс\IMG_3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571480"/>
            <a:ext cx="3571900" cy="2678925"/>
          </a:xfrm>
          <a:prstGeom prst="rect">
            <a:avLst/>
          </a:prstGeom>
          <a:noFill/>
        </p:spPr>
      </p:pic>
      <p:pic>
        <p:nvPicPr>
          <p:cNvPr id="45061" name="Picture 5" descr="C:\Users\Света\Desktop\4класс_2017\Фото_класс\75 лет_4Б\IMAG6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714752"/>
            <a:ext cx="4000528" cy="2395378"/>
          </a:xfrm>
          <a:prstGeom prst="rect">
            <a:avLst/>
          </a:prstGeom>
          <a:noFill/>
        </p:spPr>
      </p:pic>
      <p:pic>
        <p:nvPicPr>
          <p:cNvPr id="7" name="Picture 5" descr="C:\Users\Света\Desktop\4класс_2017\Фото_класс\IMAG65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14752"/>
            <a:ext cx="4046894" cy="2423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F:\Семинар\Семинар\ФОТО для работы\ПДД\image (3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001056" cy="60007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505794"/>
            <a:ext cx="4643437" cy="278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3615214"/>
            <a:ext cx="4643470" cy="281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500042"/>
            <a:ext cx="43576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8954" y="3571876"/>
            <a:ext cx="429507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571480"/>
            <a:ext cx="8215370" cy="4147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Идея метода проекта </a:t>
            </a:r>
            <a:r>
              <a:rPr lang="ru-RU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направленность учебно-познавательной деятельности школьников на результат, который получается при решении практической или теоретической проблемы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285728"/>
            <a:ext cx="40957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85728"/>
            <a:ext cx="4214810" cy="316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4" cstate="print"/>
          <a:srcRect t="17859"/>
          <a:stretch>
            <a:fillRect/>
          </a:stretch>
        </p:blipFill>
        <p:spPr bwMode="auto">
          <a:xfrm>
            <a:off x="285720" y="3500438"/>
            <a:ext cx="4214842" cy="295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5" cstate="print"/>
          <a:srcRect l="10703" t="20624"/>
          <a:stretch>
            <a:fillRect/>
          </a:stretch>
        </p:blipFill>
        <p:spPr bwMode="auto">
          <a:xfrm>
            <a:off x="4857752" y="3571876"/>
            <a:ext cx="41434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:\Семинар\Семинар\ФОТО для работы\9 мая  1- б Киба О.Н\DSCN39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214290"/>
            <a:ext cx="4357718" cy="3053976"/>
          </a:xfrm>
          <a:prstGeom prst="rect">
            <a:avLst/>
          </a:prstGeom>
          <a:noFill/>
        </p:spPr>
      </p:pic>
      <p:pic>
        <p:nvPicPr>
          <p:cNvPr id="54275" name="Picture 3" descr="F:\Семинар\Семинар\ФОТО для работы\9 мая  1- б Киба О.Н\DSCN39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14290"/>
            <a:ext cx="4071966" cy="3053975"/>
          </a:xfrm>
          <a:prstGeom prst="rect">
            <a:avLst/>
          </a:prstGeom>
          <a:noFill/>
        </p:spPr>
      </p:pic>
      <p:pic>
        <p:nvPicPr>
          <p:cNvPr id="54276" name="Picture 4" descr="F:\Семинар\Семинар\ФОТО для работы\9 мая  1- б Киба О.Н\DSCN3942.JPG"/>
          <p:cNvPicPr>
            <a:picLocks noChangeAspect="1" noChangeArrowheads="1"/>
          </p:cNvPicPr>
          <p:nvPr/>
        </p:nvPicPr>
        <p:blipFill>
          <a:blip r:embed="rId4" cstate="print"/>
          <a:srcRect t="18645" r="18644"/>
          <a:stretch>
            <a:fillRect/>
          </a:stretch>
        </p:blipFill>
        <p:spPr bwMode="auto">
          <a:xfrm>
            <a:off x="214282" y="3357568"/>
            <a:ext cx="4286280" cy="3214680"/>
          </a:xfrm>
          <a:prstGeom prst="rect">
            <a:avLst/>
          </a:prstGeom>
          <a:noFill/>
        </p:spPr>
      </p:pic>
      <p:pic>
        <p:nvPicPr>
          <p:cNvPr id="54277" name="Picture 5" descr="F:\Семинар\Семинар\ФОТО для работы\9 мая  1- б Киба О.Н\DSCN39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357562"/>
            <a:ext cx="4000528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71414"/>
            <a:ext cx="442915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39" y="3143248"/>
            <a:ext cx="4486561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7" y="113141"/>
            <a:ext cx="4344739" cy="267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143248"/>
            <a:ext cx="435771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F:\107\3 класс\3-Б\ФОТО\Фото_лыжи\Григоришин_лыжи\DSCN47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89"/>
            <a:ext cx="3786214" cy="2839661"/>
          </a:xfrm>
          <a:prstGeom prst="rect">
            <a:avLst/>
          </a:prstGeom>
          <a:noFill/>
        </p:spPr>
      </p:pic>
      <p:pic>
        <p:nvPicPr>
          <p:cNvPr id="62467" name="Picture 3" descr="F:\107\4 класс\ГТО\IMG_1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42877"/>
            <a:ext cx="4000528" cy="2857495"/>
          </a:xfrm>
          <a:prstGeom prst="rect">
            <a:avLst/>
          </a:prstGeom>
          <a:noFill/>
        </p:spPr>
      </p:pic>
      <p:pic>
        <p:nvPicPr>
          <p:cNvPr id="62468" name="Picture 4" descr="F:\107\4 класс\4 класс\Фото с обл. фестиваля ГТО\DSC_0393.jpg"/>
          <p:cNvPicPr>
            <a:picLocks noChangeAspect="1" noChangeArrowheads="1"/>
          </p:cNvPicPr>
          <p:nvPr/>
        </p:nvPicPr>
        <p:blipFill>
          <a:blip r:embed="rId4" cstate="print"/>
          <a:srcRect l="5185" t="4609"/>
          <a:stretch>
            <a:fillRect/>
          </a:stretch>
        </p:blipFill>
        <p:spPr bwMode="auto">
          <a:xfrm>
            <a:off x="214282" y="3500438"/>
            <a:ext cx="4061807" cy="3064866"/>
          </a:xfrm>
          <a:prstGeom prst="rect">
            <a:avLst/>
          </a:prstGeom>
          <a:noFill/>
        </p:spPr>
      </p:pic>
      <p:pic>
        <p:nvPicPr>
          <p:cNvPr id="62469" name="Picture 5" descr="C:\Users\Света\Desktop\4класс_2017\4Б Зенково\IMG-20180607-WA00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67285" y="3500438"/>
            <a:ext cx="4190995" cy="31432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285728"/>
            <a:ext cx="453373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73" y="3071810"/>
            <a:ext cx="4509227" cy="274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57628"/>
            <a:ext cx="4461356" cy="274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5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9" y="3071810"/>
            <a:ext cx="450056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F:\Красота спесет мир\IMAG4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4809897" cy="2880000"/>
          </a:xfrm>
          <a:prstGeom prst="rect">
            <a:avLst/>
          </a:prstGeom>
          <a:noFill/>
        </p:spPr>
      </p:pic>
      <p:pic>
        <p:nvPicPr>
          <p:cNvPr id="5" name="Picture 2" descr="F:\Фото\Проект_Наш город\IMAG29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214686"/>
            <a:ext cx="5206809" cy="31176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F:\Image\Robot\1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8572500" cy="5133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F:\Image\Robot\5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95354"/>
            <a:ext cx="8572500" cy="5133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2"/>
          <a:srcRect l="35175" t="21679" r="34627" b="8984"/>
          <a:stretch>
            <a:fillRect/>
          </a:stretch>
        </p:blipFill>
        <p:spPr bwMode="auto">
          <a:xfrm>
            <a:off x="4929190" y="1357298"/>
            <a:ext cx="39290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/>
          <a:srcRect l="35175" t="21679" r="34627" b="9961"/>
          <a:stretch>
            <a:fillRect/>
          </a:stretch>
        </p:blipFill>
        <p:spPr bwMode="auto">
          <a:xfrm>
            <a:off x="2714612" y="714356"/>
            <a:ext cx="39290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4"/>
          <a:srcRect l="35139" t="21484" r="34663" b="9179"/>
          <a:stretch>
            <a:fillRect/>
          </a:stretch>
        </p:blipFill>
        <p:spPr bwMode="auto">
          <a:xfrm>
            <a:off x="714348" y="214290"/>
            <a:ext cx="39290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1643050"/>
            <a:ext cx="70009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 проектной деятельности – ребенок учится учиться.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Света\Desktop\na_chem_sekonomit_pri_remonte_v_novostroi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52" y="214290"/>
            <a:ext cx="7620000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6439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Коммуникативные умения: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вести дискуссию;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взаимодействовать с любым 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партнером;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отстаивать свою точку зрения;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находить компромисс;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навыки интервьюирования, устного опроса.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9297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Исследовательские умения: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выдвигать гипотезу;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устанавливать причинно-следственные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связи;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находить несколько вариантов решения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проблемы.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6439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Информационные  умения: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генерировать идею;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самостоятельно найти недостающую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информацию в информационном поле;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запросить недостающую информацию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у учителя, консультанта.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64399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Презентационные умения: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навыки монологической речи;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уверенно держаться во время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выступления;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использовать различные средства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наглядности при выступлении;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отвечать на незапланированные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вопросы.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6439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Рефлексивные умения: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осмыслить задачу, для решения 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которой недостаточно знаний;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умение отвечать на вопрос: чему нужно научиться для решения поставленной задачи?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429684" cy="260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для ученика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 это средство самореализации, это возможность творчески раскрыть, проявить себя индивидуально или в коллективе. </a:t>
            </a:r>
          </a:p>
          <a:p>
            <a:pPr algn="just">
              <a:lnSpc>
                <a:spcPct val="150000"/>
              </a:lnSpc>
            </a:pP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Света\Desktop\f48429efb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214686"/>
            <a:ext cx="5960574" cy="2514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14290"/>
            <a:ext cx="850112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Роль ученика: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определить проблему, интересующую его самого и интересную для окружающих, желательно, чтобы эта проблема была актуальной;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поставить перед собой цель и определить пути достижения этой цели;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вести дневник работы над проектом или собирать материалы в папку;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научиться самостоятельно добывать информацию из различных источников;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привлечь как можно больше людей для консультаций по данному вопросу;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отступать от графика работы над проектом, составленного совместно с руководителем.</a:t>
            </a:r>
          </a:p>
          <a:p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для учителя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это дидактическое средство обучения, которое позволяет развивать умение проектирования. </a:t>
            </a:r>
          </a:p>
          <a:p>
            <a:pPr algn="just">
              <a:lnSpc>
                <a:spcPct val="150000"/>
              </a:lnSpc>
            </a:pP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5" name="Picture 1" descr="C:\Users\Света\Desktop\teacher_PNG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680133"/>
            <a:ext cx="2571768" cy="3705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11333"/>
            <a:ext cx="778674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Роль учителя </a:t>
            </a: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 руководителя проектной работой: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организация образовательной среды для учащегося;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создание комфортных условий для работы;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составление удобного графика работы для ученика;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изучение личности каждого учащегося для выявления интересов, склонностей, способностей к тому или иному виду деятельности, состояния здоровья, психологических качеств личности, от которых зависит продолжительность работы над проектом или количество участников проекта;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постоянная поддержка высокого уровня мотивации к работе;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помощь на каждом этапе работы в качестве сотрудника;</a:t>
            </a: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организация предварительного выступления перед учащимися класса и родителями.</a:t>
            </a:r>
          </a:p>
          <a:p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14"/>
            <a:ext cx="835824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для родителей 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это средство для укрепления сотрудничества и взаимопонимания между членами семьи, повышения самооценки ребёнка, уважения к мнению каждого в семье, налаживание творческих контактов со школой.</a:t>
            </a:r>
          </a:p>
        </p:txBody>
      </p:sp>
      <p:pic>
        <p:nvPicPr>
          <p:cNvPr id="30725" name="Picture 5" descr="C:\Users\Света\Desktop\1006425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328988"/>
            <a:ext cx="3287713" cy="35290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а\Desktop\продук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180846" cy="5643602"/>
          </a:xfrm>
          <a:prstGeom prst="rect">
            <a:avLst/>
          </a:prstGeom>
          <a:noFill/>
        </p:spPr>
      </p:pic>
      <p:pic>
        <p:nvPicPr>
          <p:cNvPr id="3075" name="Picture 3" descr="C:\Users\Света\Desktop\про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8186841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785794"/>
            <a:ext cx="76438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Роль родителей: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вдохновлять ребёнка на выполняемую им работу;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организовать рабочее место, образовательное пространство в доме;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проявлять максимальную заинтересованность в работе ребёнка;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выполнять вместе с ним наиболее трудные части работы;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интересоваться работой ребёнка в школе;</a:t>
            </a:r>
          </a:p>
          <a:p>
            <a:pPr lvl="0">
              <a:buFont typeface="Wingdings" pitchFamily="2" charset="2"/>
              <a:buChar char="ü"/>
            </a:pP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постоянно выражать уверенность в успехе ребёнка.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428868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получится в итоге?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667"/>
            <a:ext cx="9144000" cy="6826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9" r="23422"/>
          <a:stretch>
            <a:fillRect/>
          </a:stretch>
        </p:blipFill>
        <p:spPr>
          <a:xfrm>
            <a:off x="3929058" y="642918"/>
            <a:ext cx="1071570" cy="16430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728" y="3429000"/>
            <a:ext cx="61436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повышению творческого развития учащихся;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соединению теории и практики;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развитию активности, самостоятельности;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укреплению чувства социальной ответственности, доверительных отношений между взрослыми и детьми.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71670" y="2357430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 ПРОЕКТОВ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способствует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285992"/>
            <a:ext cx="71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а\Desktop\от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29" y="785794"/>
            <a:ext cx="7822461" cy="5214974"/>
          </a:xfrm>
          <a:prstGeom prst="rect">
            <a:avLst/>
          </a:prstGeom>
          <a:noFill/>
        </p:spPr>
      </p:pic>
      <p:pic>
        <p:nvPicPr>
          <p:cNvPr id="4099" name="Picture 3" descr="C:\Users\Света\Desktop\отпус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785794"/>
            <a:ext cx="6786610" cy="54321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а\Desktop\отпус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67354"/>
            <a:ext cx="8516151" cy="4690538"/>
          </a:xfrm>
          <a:prstGeom prst="rect">
            <a:avLst/>
          </a:prstGeom>
          <a:noFill/>
        </p:spPr>
      </p:pic>
      <p:pic>
        <p:nvPicPr>
          <p:cNvPr id="5123" name="Picture 3" descr="C:\Users\Света\Desktop\отпус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666731"/>
            <a:ext cx="8001056" cy="53340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а\Desktop\полина1.jpg"/>
          <p:cNvPicPr>
            <a:picLocks noChangeAspect="1" noChangeArrowheads="1"/>
          </p:cNvPicPr>
          <p:nvPr/>
        </p:nvPicPr>
        <p:blipFill>
          <a:blip r:embed="rId2"/>
          <a:srcRect l="25021" t="1984" r="20522"/>
          <a:stretch>
            <a:fillRect/>
          </a:stretch>
        </p:blipFill>
        <p:spPr bwMode="auto">
          <a:xfrm>
            <a:off x="4714876" y="428604"/>
            <a:ext cx="4013505" cy="5357850"/>
          </a:xfrm>
          <a:prstGeom prst="rect">
            <a:avLst/>
          </a:prstGeom>
          <a:noFill/>
        </p:spPr>
      </p:pic>
      <p:pic>
        <p:nvPicPr>
          <p:cNvPr id="6148" name="Picture 4" descr="C:\Users\Света\Desktop\полина.jpg"/>
          <p:cNvPicPr>
            <a:picLocks noChangeAspect="1" noChangeArrowheads="1"/>
          </p:cNvPicPr>
          <p:nvPr/>
        </p:nvPicPr>
        <p:blipFill>
          <a:blip r:embed="rId3"/>
          <a:srcRect t="1241" r="49607"/>
          <a:stretch>
            <a:fillRect/>
          </a:stretch>
        </p:blipFill>
        <p:spPr bwMode="auto">
          <a:xfrm>
            <a:off x="428596" y="428604"/>
            <a:ext cx="4075114" cy="5305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857232"/>
            <a:ext cx="7286676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Загадайте число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2976" y="1857364"/>
            <a:ext cx="7286676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Прибавьте столько же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4414" y="2871268"/>
            <a:ext cx="7286676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Прибавьте 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14414" y="3786190"/>
            <a:ext cx="7286676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Разделите на 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2976" y="4786322"/>
            <a:ext cx="7286676" cy="98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Отнимите задуманное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671</Words>
  <Application>Microsoft Office PowerPoint</Application>
  <PresentationFormat>Экран (4:3)</PresentationFormat>
  <Paragraphs>111</Paragraphs>
  <Slides>53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8" baseType="lpstr">
      <vt:lpstr>Arial</vt:lpstr>
      <vt:lpstr>Calibri</vt:lpstr>
      <vt:lpstr>Times New Roman</vt:lpstr>
      <vt:lpstr>Wingdings</vt:lpstr>
      <vt:lpstr>Тема Office</vt:lpstr>
      <vt:lpstr>«Особенности проектной деятельности в современном лицейском образовании»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«Особенности проектной деятельности в современном лицейском образовании»</dc:title>
  <dc:creator>Света</dc:creator>
  <cp:lastModifiedBy>User</cp:lastModifiedBy>
  <cp:revision>44</cp:revision>
  <dcterms:created xsi:type="dcterms:W3CDTF">2019-03-10T10:50:45Z</dcterms:created>
  <dcterms:modified xsi:type="dcterms:W3CDTF">2024-06-28T02:22:48Z</dcterms:modified>
</cp:coreProperties>
</file>