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</p:sldMasterIdLst>
  <p:sldIdLst>
    <p:sldId id="264" r:id="rId7"/>
    <p:sldId id="276" r:id="rId8"/>
    <p:sldId id="265" r:id="rId9"/>
    <p:sldId id="266" r:id="rId10"/>
    <p:sldId id="267" r:id="rId11"/>
    <p:sldId id="278" r:id="rId12"/>
    <p:sldId id="269" r:id="rId13"/>
    <p:sldId id="271" r:id="rId14"/>
    <p:sldId id="272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02EB-6B2D-4934-AAB7-D6B6FA308B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3401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CEC1E-0170-4722-9404-0569C8A1BA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621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6C3A-851E-414D-A088-9902A66EB6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1744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02EB-6B2D-4934-AAB7-D6B6FA308B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8671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A86E4-B901-43E8-852F-88063D5CDF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56444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E8F9C-7471-4562-9260-6F90230033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2778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5BBAB-6F52-4A44-A547-E2BC694BB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39027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8F146-1BE1-4C1B-97F3-CF67477610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17242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9259A-9D8B-43F5-8B0B-6CED7146FF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32459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18B0-3EB9-41AD-9A5E-A63BFDF73C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08865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080F3-9AC5-4BC3-85DE-8F536F411C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0045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A86E4-B901-43E8-852F-88063D5CDF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14901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AC48E-1597-4A9B-BACF-8792A8CF43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47190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CEC1E-0170-4722-9404-0569C8A1BA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70338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6C3A-851E-414D-A088-9902A66EB6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76952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02EB-6B2D-4934-AAB7-D6B6FA308B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48487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A86E4-B901-43E8-852F-88063D5CDF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48240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E8F9C-7471-4562-9260-6F90230033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0538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5BBAB-6F52-4A44-A547-E2BC694BB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76791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8F146-1BE1-4C1B-97F3-CF67477610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36179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9259A-9D8B-43F5-8B0B-6CED7146FF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98952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18B0-3EB9-41AD-9A5E-A63BFDF73C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505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E8F9C-7471-4562-9260-6F90230033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31780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080F3-9AC5-4BC3-85DE-8F536F411C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07102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AC48E-1597-4A9B-BACF-8792A8CF43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71369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CEC1E-0170-4722-9404-0569C8A1BA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7537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6C3A-851E-414D-A088-9902A66EB6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734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02EB-6B2D-4934-AAB7-D6B6FA308B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77075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A86E4-B901-43E8-852F-88063D5CDF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3321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E8F9C-7471-4562-9260-6F90230033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826062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5BBAB-6F52-4A44-A547-E2BC694BB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12014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8F146-1BE1-4C1B-97F3-CF67477610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443653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9259A-9D8B-43F5-8B0B-6CED7146FF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7668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5BBAB-6F52-4A44-A547-E2BC694BB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16393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18B0-3EB9-41AD-9A5E-A63BFDF73C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4400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080F3-9AC5-4BC3-85DE-8F536F411C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761503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AC48E-1597-4A9B-BACF-8792A8CF43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908978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CEC1E-0170-4722-9404-0569C8A1BA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939110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6C3A-851E-414D-A088-9902A66EB6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733289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02EB-6B2D-4934-AAB7-D6B6FA308B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75313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A86E4-B901-43E8-852F-88063D5CDF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82238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E8F9C-7471-4562-9260-6F90230033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77979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5BBAB-6F52-4A44-A547-E2BC694BB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04229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8F146-1BE1-4C1B-97F3-CF67477610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88410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8F146-1BE1-4C1B-97F3-CF67477610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51064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9259A-9D8B-43F5-8B0B-6CED7146FF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37489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18B0-3EB9-41AD-9A5E-A63BFDF73C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665768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080F3-9AC5-4BC3-85DE-8F536F411C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215329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AC48E-1597-4A9B-BACF-8792A8CF43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803458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CEC1E-0170-4722-9404-0569C8A1BA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65889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6C3A-851E-414D-A088-9902A66EB6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771000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D02EB-6B2D-4934-AAB7-D6B6FA308BE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3757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8A86E4-B901-43E8-852F-88063D5CDF9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40641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E8F9C-7471-4562-9260-6F90230033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162740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5BBAB-6F52-4A44-A547-E2BC694BBDF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7653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9259A-9D8B-43F5-8B0B-6CED7146FF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120723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D8F146-1BE1-4C1B-97F3-CF674776106A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600978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29259A-9D8B-43F5-8B0B-6CED7146FFD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1574829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18B0-3EB9-41AD-9A5E-A63BFDF73C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35824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080F3-9AC5-4BC3-85DE-8F536F411C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508181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AC48E-1597-4A9B-BACF-8792A8CF43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414152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CEC1E-0170-4722-9404-0569C8A1BAA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61771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636C3A-851E-414D-A088-9902A66EB64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7792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418B0-3EB9-41AD-9A5E-A63BFDF73C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3668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0080F3-9AC5-4BC3-85DE-8F536F411C5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25107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7AC48E-1597-4A9B-BACF-8792A8CF434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565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6A81CB-C710-44A3-A0AA-6DA8C3C1384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81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6A81CB-C710-44A3-A0AA-6DA8C3C1384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6424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6A81CB-C710-44A3-A0AA-6DA8C3C1384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733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6A81CB-C710-44A3-A0AA-6DA8C3C1384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4478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6A81CB-C710-44A3-A0AA-6DA8C3C1384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602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6A81CB-C710-44A3-A0AA-6DA8C3C1384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00885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5-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323850" y="1628775"/>
            <a:ext cx="8135938" cy="199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99"/>
                </a:solidFill>
                <a:cs typeface="Arial"/>
              </a:rPr>
              <a:t>Урок русского языка</a:t>
            </a:r>
          </a:p>
        </p:txBody>
      </p:sp>
      <p:sp>
        <p:nvSpPr>
          <p:cNvPr id="2052" name="Text Box 10"/>
          <p:cNvSpPr txBox="1">
            <a:spLocks noChangeArrowheads="1"/>
          </p:cNvSpPr>
          <p:nvPr/>
        </p:nvSpPr>
        <p:spPr bwMode="auto">
          <a:xfrm>
            <a:off x="4284663" y="4652962"/>
            <a:ext cx="4608512" cy="109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sz="2000" b="1" i="1" dirty="0">
                <a:solidFill>
                  <a:srgbClr val="000000"/>
                </a:solidFill>
              </a:rPr>
              <a:t>Учитель начальных </a:t>
            </a:r>
            <a:r>
              <a:rPr lang="ru-RU" sz="2000" b="1" i="1" dirty="0" smtClean="0">
                <a:solidFill>
                  <a:srgbClr val="000000"/>
                </a:solidFill>
              </a:rPr>
              <a:t>классов </a:t>
            </a:r>
          </a:p>
          <a:p>
            <a:pPr eaLnBrk="1" fontAlgn="base" hangingPunct="1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00000"/>
                </a:solidFill>
              </a:rPr>
              <a:t>Шибанова Галина Вениаминовна </a:t>
            </a:r>
            <a:endParaRPr lang="ru-RU" sz="2000" b="1" i="1" dirty="0">
              <a:solidFill>
                <a:srgbClr val="000000"/>
              </a:solidFill>
            </a:endParaRPr>
          </a:p>
          <a:p>
            <a:pPr eaLnBrk="1" fontAlgn="base" hangingPunct="1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</a:pPr>
            <a:endParaRPr lang="ru-RU" sz="2000" b="1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654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5364" name="Picture 4" descr="5-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1042988" y="1916113"/>
            <a:ext cx="6985000" cy="17986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Спасибо за урок!</a:t>
            </a:r>
          </a:p>
        </p:txBody>
      </p:sp>
      <p:pic>
        <p:nvPicPr>
          <p:cNvPr id="15366" name="Picture 7" descr="85a7a5a4a41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644900"/>
            <a:ext cx="2151062" cy="296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9602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5-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5"/>
          <p:cNvSpPr>
            <a:spLocks noChangeArrowheads="1" noChangeShapeType="1" noTextEdit="1"/>
          </p:cNvSpPr>
          <p:nvPr/>
        </p:nvSpPr>
        <p:spPr bwMode="auto">
          <a:xfrm>
            <a:off x="1979712" y="908720"/>
            <a:ext cx="5976664" cy="16561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83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kern="0" dirty="0">
                <a:solidFill>
                  <a:srgbClr val="C00000"/>
                </a:solidFill>
              </a:rPr>
              <a:t>Жан Жак Руссо</a:t>
            </a:r>
            <a:br>
              <a:rPr lang="ru-RU" sz="4400" b="1" kern="0" dirty="0">
                <a:solidFill>
                  <a:srgbClr val="C00000"/>
                </a:solidFill>
              </a:rPr>
            </a:br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C99"/>
                </a:solidFill>
                <a:cs typeface="Arial"/>
              </a:rPr>
              <a:t> </a:t>
            </a:r>
            <a:endParaRPr lang="ru-RU" sz="3600" b="1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CC99"/>
              </a:solidFill>
              <a:cs typeface="Arial"/>
            </a:endParaRPr>
          </a:p>
        </p:txBody>
      </p:sp>
      <p:sp>
        <p:nvSpPr>
          <p:cNvPr id="2052" name="Text Box 10"/>
          <p:cNvSpPr txBox="1">
            <a:spLocks noChangeArrowheads="1"/>
          </p:cNvSpPr>
          <p:nvPr/>
        </p:nvSpPr>
        <p:spPr bwMode="auto">
          <a:xfrm>
            <a:off x="4284663" y="4652962"/>
            <a:ext cx="4608512" cy="323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lnSpc>
                <a:spcPct val="75000"/>
              </a:lnSpc>
              <a:spcBef>
                <a:spcPct val="5000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00000"/>
                </a:solidFill>
              </a:rPr>
              <a:t> </a:t>
            </a:r>
            <a:endParaRPr lang="ru-RU" sz="2000" b="1" i="1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7301" y="1628800"/>
            <a:ext cx="4906963" cy="4767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27721" y="3136613"/>
            <a:ext cx="2688557" cy="35394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sz="3200" b="1" kern="0" dirty="0" smtClean="0">
              <a:solidFill>
                <a:srgbClr val="000000"/>
              </a:solidFill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sz="3200" b="1" kern="0" dirty="0">
              <a:solidFill>
                <a:srgbClr val="000000"/>
              </a:solidFill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sz="3200" b="1" kern="0" dirty="0" smtClean="0">
              <a:solidFill>
                <a:srgbClr val="000000"/>
              </a:solidFill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sz="3200" b="1" kern="0" dirty="0">
              <a:solidFill>
                <a:srgbClr val="000000"/>
              </a:solidFill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endParaRPr lang="ru-RU" sz="3200" b="1" kern="0" dirty="0" smtClean="0">
              <a:solidFill>
                <a:srgbClr val="000000"/>
              </a:solidFill>
            </a:endParaRP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3200" b="1" kern="0" dirty="0" smtClean="0">
                <a:solidFill>
                  <a:srgbClr val="000000"/>
                </a:solidFill>
              </a:rPr>
              <a:t>(1712—1778</a:t>
            </a:r>
            <a:r>
              <a:rPr lang="ru-RU" sz="3200" b="1" kern="0" dirty="0">
                <a:solidFill>
                  <a:srgbClr val="00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3559219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7" descr="5-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`</a:t>
            </a:r>
            <a:endParaRPr lang="ru-RU" dirty="0" smtClean="0"/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5125" name="Picture 4" descr="5-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Oval 9"/>
          <p:cNvSpPr>
            <a:spLocks noChangeArrowheads="1"/>
          </p:cNvSpPr>
          <p:nvPr/>
        </p:nvSpPr>
        <p:spPr bwMode="auto">
          <a:xfrm>
            <a:off x="179388" y="3141663"/>
            <a:ext cx="3168650" cy="15827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323850" y="3644900"/>
            <a:ext cx="3095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400" b="1" i="1">
                <a:solidFill>
                  <a:srgbClr val="000000"/>
                </a:solidFill>
              </a:rPr>
              <a:t>Разделительный </a:t>
            </a:r>
            <a:r>
              <a:rPr lang="ru-RU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5128" name="Oval 12"/>
          <p:cNvSpPr>
            <a:spLocks noChangeArrowheads="1"/>
          </p:cNvSpPr>
          <p:nvPr/>
        </p:nvSpPr>
        <p:spPr bwMode="auto">
          <a:xfrm>
            <a:off x="5795963" y="3141663"/>
            <a:ext cx="3168650" cy="15827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6156325" y="3357563"/>
            <a:ext cx="230346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 </a:t>
            </a:r>
            <a:r>
              <a:rPr lang="ru-RU" sz="2400" b="1" i="1">
                <a:solidFill>
                  <a:srgbClr val="000000"/>
                </a:solidFill>
              </a:rPr>
              <a:t>Обозначает  мягкость согласного</a:t>
            </a:r>
          </a:p>
        </p:txBody>
      </p:sp>
      <p:sp>
        <p:nvSpPr>
          <p:cNvPr id="5130" name="Line 19"/>
          <p:cNvSpPr>
            <a:spLocks noChangeShapeType="1"/>
          </p:cNvSpPr>
          <p:nvPr/>
        </p:nvSpPr>
        <p:spPr bwMode="auto">
          <a:xfrm flipH="1">
            <a:off x="1835150" y="2349500"/>
            <a:ext cx="1368425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31" name="Line 20"/>
          <p:cNvSpPr>
            <a:spLocks noChangeShapeType="1"/>
          </p:cNvSpPr>
          <p:nvPr/>
        </p:nvSpPr>
        <p:spPr bwMode="auto">
          <a:xfrm>
            <a:off x="5580063" y="2349500"/>
            <a:ext cx="1511300" cy="790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93" name="Oval 21"/>
          <p:cNvSpPr>
            <a:spLocks noChangeArrowheads="1"/>
          </p:cNvSpPr>
          <p:nvPr/>
        </p:nvSpPr>
        <p:spPr bwMode="auto">
          <a:xfrm>
            <a:off x="539750" y="4868863"/>
            <a:ext cx="792163" cy="720725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94" name="Oval 22"/>
          <p:cNvSpPr>
            <a:spLocks noChangeArrowheads="1"/>
          </p:cNvSpPr>
          <p:nvPr/>
        </p:nvSpPr>
        <p:spPr bwMode="auto">
          <a:xfrm>
            <a:off x="2051050" y="4868863"/>
            <a:ext cx="792163" cy="720725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1331913" y="4797425"/>
            <a:ext cx="57626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0000"/>
                </a:solidFill>
              </a:rPr>
              <a:t>Ь</a:t>
            </a:r>
          </a:p>
        </p:txBody>
      </p:sp>
      <p:sp>
        <p:nvSpPr>
          <p:cNvPr id="3096" name="Oval 24"/>
          <p:cNvSpPr>
            <a:spLocks noChangeArrowheads="1"/>
          </p:cNvSpPr>
          <p:nvPr/>
        </p:nvSpPr>
        <p:spPr bwMode="auto">
          <a:xfrm>
            <a:off x="7740650" y="4868863"/>
            <a:ext cx="792163" cy="720725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97" name="Oval 25"/>
          <p:cNvSpPr>
            <a:spLocks noChangeArrowheads="1"/>
          </p:cNvSpPr>
          <p:nvPr/>
        </p:nvSpPr>
        <p:spPr bwMode="auto">
          <a:xfrm>
            <a:off x="6300788" y="4868863"/>
            <a:ext cx="792162" cy="720725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7092950" y="4797425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0000"/>
                </a:solidFill>
              </a:rPr>
              <a:t>Ь</a:t>
            </a:r>
          </a:p>
        </p:txBody>
      </p:sp>
      <p:sp>
        <p:nvSpPr>
          <p:cNvPr id="3099" name="Oval 27"/>
          <p:cNvSpPr>
            <a:spLocks noChangeArrowheads="1"/>
          </p:cNvSpPr>
          <p:nvPr/>
        </p:nvSpPr>
        <p:spPr bwMode="auto">
          <a:xfrm>
            <a:off x="6372225" y="5734050"/>
            <a:ext cx="792163" cy="720725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7164388" y="5661025"/>
            <a:ext cx="6477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5400" b="1">
                <a:solidFill>
                  <a:srgbClr val="000000"/>
                </a:solidFill>
              </a:rPr>
              <a:t>Ь</a:t>
            </a:r>
          </a:p>
        </p:txBody>
      </p:sp>
      <p:sp>
        <p:nvSpPr>
          <p:cNvPr id="5140" name="AutoShape 29"/>
          <p:cNvSpPr>
            <a:spLocks noChangeArrowheads="1"/>
          </p:cNvSpPr>
          <p:nvPr/>
        </p:nvSpPr>
        <p:spPr bwMode="auto">
          <a:xfrm>
            <a:off x="3203575" y="1196975"/>
            <a:ext cx="2376488" cy="1916113"/>
          </a:xfrm>
          <a:prstGeom prst="smileyFace">
            <a:avLst>
              <a:gd name="adj" fmla="val 4653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141" name="Text Box 7"/>
          <p:cNvSpPr txBox="1">
            <a:spLocks noChangeArrowheads="1"/>
          </p:cNvSpPr>
          <p:nvPr/>
        </p:nvSpPr>
        <p:spPr bwMode="auto">
          <a:xfrm>
            <a:off x="4067175" y="1700213"/>
            <a:ext cx="10795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6600" b="1" i="1">
                <a:solidFill>
                  <a:srgbClr val="000000"/>
                </a:solidFill>
              </a:rPr>
              <a:t>Ь</a:t>
            </a:r>
          </a:p>
        </p:txBody>
      </p:sp>
      <p:sp>
        <p:nvSpPr>
          <p:cNvPr id="5142" name="Text Box 30"/>
          <p:cNvSpPr txBox="1">
            <a:spLocks noChangeArrowheads="1"/>
          </p:cNvSpPr>
          <p:nvPr/>
        </p:nvSpPr>
        <p:spPr bwMode="auto">
          <a:xfrm>
            <a:off x="1438275" y="476250"/>
            <a:ext cx="7705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000" b="1" i="1">
                <a:solidFill>
                  <a:srgbClr val="000099"/>
                </a:solidFill>
              </a:rPr>
              <a:t>Роль мягкого знака в словах</a:t>
            </a:r>
          </a:p>
        </p:txBody>
      </p:sp>
    </p:spTree>
    <p:extLst>
      <p:ext uri="{BB962C8B-B14F-4D97-AF65-F5344CB8AC3E}">
        <p14:creationId xmlns:p14="http://schemas.microsoft.com/office/powerpoint/2010/main" xmlns="" val="89531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" grpId="0"/>
      <p:bldP spid="3085" grpId="0"/>
      <p:bldP spid="3093" grpId="0" animBg="1"/>
      <p:bldP spid="3094" grpId="0" animBg="1"/>
      <p:bldP spid="3095" grpId="0"/>
      <p:bldP spid="3096" grpId="0" animBg="1"/>
      <p:bldP spid="3097" grpId="0" animBg="1"/>
      <p:bldP spid="3098" grpId="0"/>
      <p:bldP spid="3099" grpId="0" animBg="1"/>
      <p:bldP spid="3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5-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7173" name="Picture 5" descr="5-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3348038" y="1125538"/>
            <a:ext cx="2374900" cy="2014537"/>
          </a:xfrm>
          <a:prstGeom prst="ellipse">
            <a:avLst/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140200" y="1773238"/>
            <a:ext cx="8651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6000" b="1" i="1">
                <a:solidFill>
                  <a:srgbClr val="000000"/>
                </a:solidFill>
              </a:rPr>
              <a:t>Ь</a:t>
            </a:r>
          </a:p>
        </p:txBody>
      </p:sp>
      <p:sp>
        <p:nvSpPr>
          <p:cNvPr id="7176" name="Oval 9"/>
          <p:cNvSpPr>
            <a:spLocks noChangeArrowheads="1"/>
          </p:cNvSpPr>
          <p:nvPr/>
        </p:nvSpPr>
        <p:spPr bwMode="auto">
          <a:xfrm>
            <a:off x="250825" y="3284538"/>
            <a:ext cx="3168650" cy="15827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7" name="Text Box 10"/>
          <p:cNvSpPr txBox="1">
            <a:spLocks noChangeArrowheads="1"/>
          </p:cNvSpPr>
          <p:nvPr/>
        </p:nvSpPr>
        <p:spPr bwMode="auto">
          <a:xfrm>
            <a:off x="323850" y="3789363"/>
            <a:ext cx="2952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400" b="1" i="1">
                <a:solidFill>
                  <a:srgbClr val="000000"/>
                </a:solidFill>
              </a:rPr>
              <a:t>Разделительный  </a:t>
            </a:r>
          </a:p>
        </p:txBody>
      </p:sp>
      <p:sp>
        <p:nvSpPr>
          <p:cNvPr id="7178" name="Oval 12"/>
          <p:cNvSpPr>
            <a:spLocks noChangeArrowheads="1"/>
          </p:cNvSpPr>
          <p:nvPr/>
        </p:nvSpPr>
        <p:spPr bwMode="auto">
          <a:xfrm>
            <a:off x="5724525" y="3429000"/>
            <a:ext cx="3168650" cy="1582738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79" name="Text Box 13"/>
          <p:cNvSpPr txBox="1">
            <a:spLocks noChangeArrowheads="1"/>
          </p:cNvSpPr>
          <p:nvPr/>
        </p:nvSpPr>
        <p:spPr bwMode="auto">
          <a:xfrm>
            <a:off x="6156325" y="3573463"/>
            <a:ext cx="230346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 </a:t>
            </a:r>
            <a:r>
              <a:rPr lang="ru-RU" sz="2400" b="1" i="1">
                <a:solidFill>
                  <a:srgbClr val="000000"/>
                </a:solidFill>
              </a:rPr>
              <a:t>Обозначение мягкости согласного</a:t>
            </a:r>
          </a:p>
        </p:txBody>
      </p:sp>
      <p:sp>
        <p:nvSpPr>
          <p:cNvPr id="10255" name="Oval 15"/>
          <p:cNvSpPr>
            <a:spLocks noChangeArrowheads="1"/>
          </p:cNvSpPr>
          <p:nvPr/>
        </p:nvSpPr>
        <p:spPr bwMode="auto">
          <a:xfrm>
            <a:off x="2987675" y="4581525"/>
            <a:ext cx="3168650" cy="1582738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6" name="Text Box 16"/>
          <p:cNvSpPr txBox="1">
            <a:spLocks noChangeArrowheads="1"/>
          </p:cNvSpPr>
          <p:nvPr/>
        </p:nvSpPr>
        <p:spPr bwMode="auto">
          <a:xfrm>
            <a:off x="4140200" y="4868863"/>
            <a:ext cx="936625" cy="10985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66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</a:p>
        </p:txBody>
      </p:sp>
      <p:sp>
        <p:nvSpPr>
          <p:cNvPr id="7182" name="Oval 18"/>
          <p:cNvSpPr>
            <a:spLocks noChangeArrowheads="1"/>
          </p:cNvSpPr>
          <p:nvPr/>
        </p:nvSpPr>
        <p:spPr bwMode="auto">
          <a:xfrm>
            <a:off x="3851275" y="1773238"/>
            <a:ext cx="215900" cy="2159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83" name="Oval 19"/>
          <p:cNvSpPr>
            <a:spLocks noChangeArrowheads="1"/>
          </p:cNvSpPr>
          <p:nvPr/>
        </p:nvSpPr>
        <p:spPr bwMode="auto">
          <a:xfrm>
            <a:off x="4859338" y="1773238"/>
            <a:ext cx="215900" cy="215900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84" name="Arc 20"/>
          <p:cNvSpPr>
            <a:spLocks/>
          </p:cNvSpPr>
          <p:nvPr/>
        </p:nvSpPr>
        <p:spPr bwMode="auto">
          <a:xfrm rot="9584749">
            <a:off x="3995738" y="2349500"/>
            <a:ext cx="974725" cy="504825"/>
          </a:xfrm>
          <a:custGeom>
            <a:avLst/>
            <a:gdLst>
              <a:gd name="T0" fmla="*/ 0 w 26087"/>
              <a:gd name="T1" fmla="*/ 2147483647 h 21600"/>
              <a:gd name="T2" fmla="*/ 2147483647 w 26087"/>
              <a:gd name="T3" fmla="*/ 2147483647 h 21600"/>
              <a:gd name="T4" fmla="*/ 2147483647 w 26087"/>
              <a:gd name="T5" fmla="*/ 2147483647 h 21600"/>
              <a:gd name="T6" fmla="*/ 0 60000 65536"/>
              <a:gd name="T7" fmla="*/ 0 60000 65536"/>
              <a:gd name="T8" fmla="*/ 0 60000 65536"/>
              <a:gd name="T9" fmla="*/ 0 w 26087"/>
              <a:gd name="T10" fmla="*/ 0 h 21600"/>
              <a:gd name="T11" fmla="*/ 26087 w 26087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6087" h="21600" fill="none" extrusionOk="0">
                <a:moveTo>
                  <a:pt x="0" y="564"/>
                </a:moveTo>
                <a:cubicBezTo>
                  <a:pt x="1607" y="189"/>
                  <a:pt x="3253" y="-1"/>
                  <a:pt x="4904" y="0"/>
                </a:cubicBezTo>
                <a:cubicBezTo>
                  <a:pt x="15204" y="0"/>
                  <a:pt x="24071" y="7272"/>
                  <a:pt x="26086" y="17374"/>
                </a:cubicBezTo>
              </a:path>
              <a:path w="26087" h="21600" stroke="0" extrusionOk="0">
                <a:moveTo>
                  <a:pt x="0" y="564"/>
                </a:moveTo>
                <a:cubicBezTo>
                  <a:pt x="1607" y="189"/>
                  <a:pt x="3253" y="-1"/>
                  <a:pt x="4904" y="0"/>
                </a:cubicBezTo>
                <a:cubicBezTo>
                  <a:pt x="15204" y="0"/>
                  <a:pt x="24071" y="7272"/>
                  <a:pt x="26086" y="17374"/>
                </a:cubicBezTo>
                <a:lnTo>
                  <a:pt x="4904" y="21600"/>
                </a:lnTo>
                <a:lnTo>
                  <a:pt x="0" y="564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85" name="Text Box 21"/>
          <p:cNvSpPr txBox="1">
            <a:spLocks noChangeArrowheads="1"/>
          </p:cNvSpPr>
          <p:nvPr/>
        </p:nvSpPr>
        <p:spPr bwMode="auto">
          <a:xfrm>
            <a:off x="1438275" y="333375"/>
            <a:ext cx="77057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4000" b="1" i="1">
                <a:solidFill>
                  <a:srgbClr val="000099"/>
                </a:solidFill>
              </a:rPr>
              <a:t>Роль мягкого знака в словах</a:t>
            </a:r>
          </a:p>
        </p:txBody>
      </p:sp>
      <p:sp>
        <p:nvSpPr>
          <p:cNvPr id="7186" name="Line 22"/>
          <p:cNvSpPr>
            <a:spLocks noChangeShapeType="1"/>
          </p:cNvSpPr>
          <p:nvPr/>
        </p:nvSpPr>
        <p:spPr bwMode="auto">
          <a:xfrm flipH="1">
            <a:off x="2411413" y="2420938"/>
            <a:ext cx="1008062" cy="863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87" name="Line 23"/>
          <p:cNvSpPr>
            <a:spLocks noChangeShapeType="1"/>
          </p:cNvSpPr>
          <p:nvPr/>
        </p:nvSpPr>
        <p:spPr bwMode="auto">
          <a:xfrm>
            <a:off x="5651500" y="2492375"/>
            <a:ext cx="1152525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188" name="Line 24"/>
          <p:cNvSpPr>
            <a:spLocks noChangeShapeType="1"/>
          </p:cNvSpPr>
          <p:nvPr/>
        </p:nvSpPr>
        <p:spPr bwMode="auto">
          <a:xfrm>
            <a:off x="4500563" y="3141663"/>
            <a:ext cx="0" cy="14398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256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5" grpId="0" animBg="1"/>
      <p:bldP spid="102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1268" name="Picture 4" descr="5-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323850" y="1697326"/>
            <a:ext cx="8424863" cy="439597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987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Мягкий </a:t>
            </a: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знак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на конце существительных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99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cs typeface="Arial"/>
              </a:rPr>
              <a:t> после шипящих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55776" y="404664"/>
            <a:ext cx="4572000" cy="12926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ru-RU" sz="6000" b="1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Тема урока:</a:t>
            </a:r>
            <a:br>
              <a:rPr kumimoji="0" lang="ru-RU" sz="6000" b="1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7286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5-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9144000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3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8197" name="Picture 5" descr="5-3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Oval 9"/>
          <p:cNvSpPr>
            <a:spLocks noChangeArrowheads="1"/>
          </p:cNvSpPr>
          <p:nvPr/>
        </p:nvSpPr>
        <p:spPr bwMode="auto">
          <a:xfrm>
            <a:off x="250825" y="3284538"/>
            <a:ext cx="3168650" cy="15827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199" name="Text Box 10"/>
          <p:cNvSpPr txBox="1">
            <a:spLocks noChangeArrowheads="1"/>
          </p:cNvSpPr>
          <p:nvPr/>
        </p:nvSpPr>
        <p:spPr bwMode="auto">
          <a:xfrm>
            <a:off x="0" y="3789363"/>
            <a:ext cx="37798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0000"/>
                </a:solidFill>
              </a:rPr>
              <a:t>Разделительный</a:t>
            </a:r>
            <a:r>
              <a:rPr lang="ru-RU" dirty="0">
                <a:solidFill>
                  <a:srgbClr val="000000"/>
                </a:solidFill>
              </a:rPr>
              <a:t>  </a:t>
            </a:r>
          </a:p>
        </p:txBody>
      </p:sp>
      <p:sp>
        <p:nvSpPr>
          <p:cNvPr id="8200" name="Oval 12"/>
          <p:cNvSpPr>
            <a:spLocks noChangeArrowheads="1"/>
          </p:cNvSpPr>
          <p:nvPr/>
        </p:nvSpPr>
        <p:spPr bwMode="auto">
          <a:xfrm>
            <a:off x="5724525" y="3357563"/>
            <a:ext cx="3168650" cy="15827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201" name="Text Box 13"/>
          <p:cNvSpPr txBox="1">
            <a:spLocks noChangeArrowheads="1"/>
          </p:cNvSpPr>
          <p:nvPr/>
        </p:nvSpPr>
        <p:spPr bwMode="auto">
          <a:xfrm>
            <a:off x="6156325" y="3500438"/>
            <a:ext cx="2303463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>
                <a:solidFill>
                  <a:srgbClr val="000000"/>
                </a:solidFill>
              </a:rPr>
              <a:t> </a:t>
            </a:r>
            <a:r>
              <a:rPr lang="ru-RU" sz="2400" b="1" i="1">
                <a:solidFill>
                  <a:srgbClr val="000000"/>
                </a:solidFill>
              </a:rPr>
              <a:t>Указывает на мягкость согласного</a:t>
            </a:r>
          </a:p>
        </p:txBody>
      </p:sp>
      <p:sp>
        <p:nvSpPr>
          <p:cNvPr id="18447" name="Oval 15"/>
          <p:cNvSpPr>
            <a:spLocks noChangeArrowheads="1"/>
          </p:cNvSpPr>
          <p:nvPr/>
        </p:nvSpPr>
        <p:spPr bwMode="auto">
          <a:xfrm>
            <a:off x="2843213" y="4652963"/>
            <a:ext cx="3384550" cy="1582737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449" name="Text Box 17"/>
          <p:cNvSpPr txBox="1">
            <a:spLocks noChangeArrowheads="1"/>
          </p:cNvSpPr>
          <p:nvPr/>
        </p:nvSpPr>
        <p:spPr bwMode="auto">
          <a:xfrm>
            <a:off x="2843213" y="5084763"/>
            <a:ext cx="33845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400" b="1" i="1" dirty="0">
                <a:solidFill>
                  <a:srgbClr val="000000"/>
                </a:solidFill>
              </a:rPr>
              <a:t>Существительное </a:t>
            </a:r>
            <a:r>
              <a:rPr lang="ru-RU" sz="2400" b="1" i="1" dirty="0" err="1">
                <a:solidFill>
                  <a:srgbClr val="000000"/>
                </a:solidFill>
              </a:rPr>
              <a:t>ж.р</a:t>
            </a:r>
            <a:r>
              <a:rPr lang="ru-RU" sz="2400" b="1" i="1" dirty="0">
                <a:solidFill>
                  <a:srgbClr val="000000"/>
                </a:solidFill>
              </a:rPr>
              <a:t>. </a:t>
            </a:r>
            <a:r>
              <a:rPr lang="ru-RU" sz="2400" b="1" i="1" dirty="0" smtClean="0">
                <a:solidFill>
                  <a:srgbClr val="000000"/>
                </a:solidFill>
              </a:rPr>
              <a:t>с </a:t>
            </a:r>
            <a:r>
              <a:rPr lang="ru-RU" sz="2400" b="1" i="1" dirty="0">
                <a:solidFill>
                  <a:srgbClr val="000000"/>
                </a:solidFill>
              </a:rPr>
              <a:t>шипящими на конце</a:t>
            </a:r>
          </a:p>
        </p:txBody>
      </p:sp>
      <p:sp>
        <p:nvSpPr>
          <p:cNvPr id="8204" name="AutoShape 19"/>
          <p:cNvSpPr>
            <a:spLocks noChangeArrowheads="1"/>
          </p:cNvSpPr>
          <p:nvPr/>
        </p:nvSpPr>
        <p:spPr bwMode="auto">
          <a:xfrm>
            <a:off x="3276600" y="1125538"/>
            <a:ext cx="2376488" cy="2016125"/>
          </a:xfrm>
          <a:prstGeom prst="smileyFace">
            <a:avLst>
              <a:gd name="adj" fmla="val 4653"/>
            </a:avLst>
          </a:prstGeom>
          <a:solidFill>
            <a:srgbClr val="FFFF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205" name="Text Box 7"/>
          <p:cNvSpPr txBox="1">
            <a:spLocks noChangeArrowheads="1"/>
          </p:cNvSpPr>
          <p:nvPr/>
        </p:nvSpPr>
        <p:spPr bwMode="auto">
          <a:xfrm>
            <a:off x="4067175" y="1628775"/>
            <a:ext cx="10795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6600" b="1" i="1">
                <a:solidFill>
                  <a:srgbClr val="000000"/>
                </a:solidFill>
              </a:rPr>
              <a:t>Ь</a:t>
            </a:r>
          </a:p>
        </p:txBody>
      </p:sp>
      <p:sp>
        <p:nvSpPr>
          <p:cNvPr id="8206" name="Rectangle 20"/>
          <p:cNvSpPr>
            <a:spLocks noChangeArrowheads="1"/>
          </p:cNvSpPr>
          <p:nvPr/>
        </p:nvSpPr>
        <p:spPr bwMode="auto">
          <a:xfrm>
            <a:off x="1258888" y="404813"/>
            <a:ext cx="75819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>
                <a:solidFill>
                  <a:srgbClr val="000099"/>
                </a:solidFill>
              </a:rPr>
              <a:t>Роль мягкого знака в словах</a:t>
            </a:r>
          </a:p>
        </p:txBody>
      </p:sp>
      <p:sp>
        <p:nvSpPr>
          <p:cNvPr id="8207" name="Line 21"/>
          <p:cNvSpPr>
            <a:spLocks noChangeShapeType="1"/>
          </p:cNvSpPr>
          <p:nvPr/>
        </p:nvSpPr>
        <p:spPr bwMode="auto">
          <a:xfrm flipH="1">
            <a:off x="2555875" y="2636838"/>
            <a:ext cx="863600" cy="7207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208" name="Line 22"/>
          <p:cNvSpPr>
            <a:spLocks noChangeShapeType="1"/>
          </p:cNvSpPr>
          <p:nvPr/>
        </p:nvSpPr>
        <p:spPr bwMode="auto">
          <a:xfrm>
            <a:off x="4427538" y="3141663"/>
            <a:ext cx="0" cy="1511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209" name="Line 23"/>
          <p:cNvSpPr>
            <a:spLocks noChangeShapeType="1"/>
          </p:cNvSpPr>
          <p:nvPr/>
        </p:nvSpPr>
        <p:spPr bwMode="auto">
          <a:xfrm>
            <a:off x="5508625" y="2636838"/>
            <a:ext cx="1079500" cy="7921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618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7" grpId="0" animBg="1"/>
      <p:bldP spid="184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0244" name="Picture 4" descr="5-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2305050" y="514350"/>
            <a:ext cx="28987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ru-RU" sz="3200" b="1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0246" name="Rectangle 7"/>
          <p:cNvSpPr>
            <a:spLocks noChangeArrowheads="1"/>
          </p:cNvSpPr>
          <p:nvPr/>
        </p:nvSpPr>
        <p:spPr bwMode="auto">
          <a:xfrm>
            <a:off x="1547664" y="332656"/>
            <a:ext cx="6315521" cy="576064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47" name="Text Box 8"/>
          <p:cNvSpPr txBox="1">
            <a:spLocks noChangeArrowheads="1"/>
          </p:cNvSpPr>
          <p:nvPr/>
        </p:nvSpPr>
        <p:spPr bwMode="auto">
          <a:xfrm>
            <a:off x="1835150" y="333375"/>
            <a:ext cx="53832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333399"/>
                </a:solidFill>
                <a:latin typeface="Times New Roman" pitchFamily="18" charset="0"/>
              </a:rPr>
              <a:t>Имя существительное</a:t>
            </a:r>
            <a:endParaRPr lang="ru-RU" sz="3200" b="1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1475656" y="1268760"/>
            <a:ext cx="6356350" cy="577676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49" name="Text Box 10"/>
          <p:cNvSpPr txBox="1">
            <a:spLocks noChangeArrowheads="1"/>
          </p:cNvSpPr>
          <p:nvPr/>
        </p:nvSpPr>
        <p:spPr bwMode="auto">
          <a:xfrm>
            <a:off x="2884488" y="1798638"/>
            <a:ext cx="28987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>
                <a:solidFill>
                  <a:srgbClr val="333399"/>
                </a:solidFill>
                <a:latin typeface="Times New Roman" pitchFamily="18" charset="0"/>
              </a:rPr>
              <a:t>  </a:t>
            </a:r>
          </a:p>
        </p:txBody>
      </p:sp>
      <p:sp>
        <p:nvSpPr>
          <p:cNvPr id="10250" name="Line 11"/>
          <p:cNvSpPr>
            <a:spLocks noChangeShapeType="1"/>
          </p:cNvSpPr>
          <p:nvPr/>
        </p:nvSpPr>
        <p:spPr bwMode="auto">
          <a:xfrm>
            <a:off x="3059832" y="3140968"/>
            <a:ext cx="1588" cy="639762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1" name="Line 12"/>
          <p:cNvSpPr>
            <a:spLocks noChangeShapeType="1"/>
          </p:cNvSpPr>
          <p:nvPr/>
        </p:nvSpPr>
        <p:spPr bwMode="auto">
          <a:xfrm>
            <a:off x="4355976" y="980728"/>
            <a:ext cx="1588" cy="353318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2" name="Line 13"/>
          <p:cNvSpPr>
            <a:spLocks noChangeShapeType="1"/>
          </p:cNvSpPr>
          <p:nvPr/>
        </p:nvSpPr>
        <p:spPr bwMode="auto">
          <a:xfrm>
            <a:off x="2843808" y="4653136"/>
            <a:ext cx="1587" cy="785812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3" name="Rectangle 14"/>
          <p:cNvSpPr>
            <a:spLocks noChangeArrowheads="1"/>
          </p:cNvSpPr>
          <p:nvPr/>
        </p:nvSpPr>
        <p:spPr bwMode="auto">
          <a:xfrm>
            <a:off x="1475656" y="3789040"/>
            <a:ext cx="3096344" cy="720080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333399"/>
                </a:solidFill>
                <a:latin typeface="Times New Roman" pitchFamily="18" charset="0"/>
              </a:rPr>
              <a:t>Женский род</a:t>
            </a:r>
            <a:endParaRPr lang="ru-RU" sz="2800" b="1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0254" name="Rectangle 15"/>
          <p:cNvSpPr>
            <a:spLocks noChangeArrowheads="1"/>
          </p:cNvSpPr>
          <p:nvPr/>
        </p:nvSpPr>
        <p:spPr bwMode="auto">
          <a:xfrm>
            <a:off x="5076056" y="3861048"/>
            <a:ext cx="2869059" cy="720080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763688" y="3789040"/>
            <a:ext cx="26638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333399"/>
                </a:solidFill>
                <a:latin typeface="Times New Roman" pitchFamily="18" charset="0"/>
              </a:rPr>
              <a:t> </a:t>
            </a:r>
            <a:endParaRPr lang="ru-RU" sz="3200" b="1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10256" name="Text Box 17"/>
          <p:cNvSpPr txBox="1">
            <a:spLocks noChangeArrowheads="1"/>
          </p:cNvSpPr>
          <p:nvPr/>
        </p:nvSpPr>
        <p:spPr bwMode="auto">
          <a:xfrm>
            <a:off x="5076056" y="3933056"/>
            <a:ext cx="29813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333399"/>
                </a:solidFill>
                <a:latin typeface="Times New Roman" pitchFamily="18" charset="0"/>
              </a:rPr>
              <a:t>Мужской род</a:t>
            </a:r>
          </a:p>
        </p:txBody>
      </p:sp>
      <p:sp>
        <p:nvSpPr>
          <p:cNvPr id="10257" name="Line 18"/>
          <p:cNvSpPr>
            <a:spLocks noChangeShapeType="1"/>
          </p:cNvSpPr>
          <p:nvPr/>
        </p:nvSpPr>
        <p:spPr bwMode="auto">
          <a:xfrm>
            <a:off x="4211960" y="1916832"/>
            <a:ext cx="1587" cy="639762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8" name="Rectangle 19"/>
          <p:cNvSpPr>
            <a:spLocks noChangeArrowheads="1"/>
          </p:cNvSpPr>
          <p:nvPr/>
        </p:nvSpPr>
        <p:spPr bwMode="auto">
          <a:xfrm>
            <a:off x="2339752" y="5445224"/>
            <a:ext cx="911225" cy="711200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59" name="Text Box 20"/>
          <p:cNvSpPr txBox="1">
            <a:spLocks noChangeArrowheads="1"/>
          </p:cNvSpPr>
          <p:nvPr/>
        </p:nvSpPr>
        <p:spPr bwMode="auto">
          <a:xfrm>
            <a:off x="2590006" y="5545931"/>
            <a:ext cx="5794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</a:rPr>
              <a:t>Ь</a:t>
            </a:r>
          </a:p>
        </p:txBody>
      </p:sp>
      <p:sp>
        <p:nvSpPr>
          <p:cNvPr id="10260" name="Rectangle 21"/>
          <p:cNvSpPr>
            <a:spLocks noChangeArrowheads="1"/>
          </p:cNvSpPr>
          <p:nvPr/>
        </p:nvSpPr>
        <p:spPr bwMode="auto">
          <a:xfrm>
            <a:off x="5825941" y="5373216"/>
            <a:ext cx="911225" cy="864096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430" name="Text Box 22"/>
          <p:cNvSpPr txBox="1">
            <a:spLocks noChangeArrowheads="1"/>
          </p:cNvSpPr>
          <p:nvPr/>
        </p:nvSpPr>
        <p:spPr bwMode="auto">
          <a:xfrm>
            <a:off x="6030913" y="5480050"/>
            <a:ext cx="47307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</a:rPr>
              <a:t>Ь</a:t>
            </a:r>
          </a:p>
        </p:txBody>
      </p:sp>
      <p:sp>
        <p:nvSpPr>
          <p:cNvPr id="17431" name="Line 23"/>
          <p:cNvSpPr>
            <a:spLocks noChangeShapeType="1"/>
          </p:cNvSpPr>
          <p:nvPr/>
        </p:nvSpPr>
        <p:spPr bwMode="auto">
          <a:xfrm flipV="1">
            <a:off x="6030913" y="5565775"/>
            <a:ext cx="496887" cy="354013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432" name="Line 24"/>
          <p:cNvSpPr>
            <a:spLocks noChangeShapeType="1"/>
          </p:cNvSpPr>
          <p:nvPr/>
        </p:nvSpPr>
        <p:spPr bwMode="auto">
          <a:xfrm flipH="1" flipV="1">
            <a:off x="6012160" y="5661248"/>
            <a:ext cx="496887" cy="354013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64" name="Line 25"/>
          <p:cNvSpPr>
            <a:spLocks noChangeShapeType="1"/>
          </p:cNvSpPr>
          <p:nvPr/>
        </p:nvSpPr>
        <p:spPr bwMode="auto">
          <a:xfrm>
            <a:off x="6444208" y="3140968"/>
            <a:ext cx="0" cy="576138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7434" name="Text Box 26"/>
          <p:cNvSpPr txBox="1">
            <a:spLocks noChangeArrowheads="1"/>
          </p:cNvSpPr>
          <p:nvPr/>
        </p:nvSpPr>
        <p:spPr bwMode="auto">
          <a:xfrm>
            <a:off x="1331913" y="1340768"/>
            <a:ext cx="63357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</a:rPr>
              <a:t> Шипящие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</a:rPr>
              <a:t>ж,ш,ч,щ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</a:rPr>
              <a:t> </a:t>
            </a:r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на </a:t>
            </a: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</a:rPr>
              <a:t>конце слов  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1475656" y="2564904"/>
            <a:ext cx="6356350" cy="576064"/>
          </a:xfrm>
          <a:prstGeom prst="rect">
            <a:avLst/>
          </a:prstGeom>
          <a:gradFill rotWithShape="1">
            <a:gsLst>
              <a:gs pos="0">
                <a:srgbClr val="FFCC99"/>
              </a:gs>
              <a:gs pos="50000">
                <a:srgbClr val="FFFFFF"/>
              </a:gs>
              <a:gs pos="100000">
                <a:srgbClr val="FFCC99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</a:rPr>
              <a:t>Определить род </a:t>
            </a:r>
            <a:endParaRPr lang="ru-RU" sz="2800" b="1" dirty="0">
              <a:solidFill>
                <a:srgbClr val="000099"/>
              </a:solidFill>
              <a:latin typeface="Times New Roman" pitchFamily="18" charset="0"/>
            </a:endParaRPr>
          </a:p>
        </p:txBody>
      </p:sp>
      <p:sp>
        <p:nvSpPr>
          <p:cNvPr id="28" name="Line 13"/>
          <p:cNvSpPr>
            <a:spLocks noChangeShapeType="1"/>
          </p:cNvSpPr>
          <p:nvPr/>
        </p:nvSpPr>
        <p:spPr bwMode="auto">
          <a:xfrm>
            <a:off x="6372200" y="4437112"/>
            <a:ext cx="1587" cy="785812"/>
          </a:xfrm>
          <a:prstGeom prst="line">
            <a:avLst/>
          </a:prstGeom>
          <a:noFill/>
          <a:ln w="76200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844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4" grpId="0"/>
      <p:bldP spid="17430" grpId="0"/>
      <p:bldP spid="17431" grpId="0" animBg="1"/>
      <p:bldP spid="17432" grpId="0" animBg="1"/>
      <p:bldP spid="174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Проверьте!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683260" algn="l"/>
                <a:tab pos="1322070" algn="l"/>
                <a:tab pos="2071370" algn="l"/>
                <a:tab pos="2842260" algn="l"/>
              </a:tabLst>
            </a:pPr>
            <a:r>
              <a:rPr lang="ru-RU" sz="4000" dirty="0" err="1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ж.р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.	      </a:t>
            </a:r>
            <a:r>
              <a:rPr lang="ru-RU" sz="4000" dirty="0" err="1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м.р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.	   </a:t>
            </a:r>
            <a:r>
              <a:rPr lang="ru-RU" sz="4000" dirty="0" err="1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м.р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.        </a:t>
            </a:r>
            <a:r>
              <a:rPr lang="ru-RU" sz="4000" dirty="0" err="1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м.р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	   </a:t>
            </a:r>
            <a:endParaRPr lang="ru-RU" sz="4000" dirty="0" smtClean="0">
              <a:effectLst/>
              <a:latin typeface="Calibri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683260" algn="l"/>
              </a:tabLst>
            </a:pPr>
            <a:r>
              <a:rPr lang="ru-RU" sz="4400" dirty="0" smtClean="0">
                <a:effectLst/>
                <a:latin typeface="Times New Roman"/>
                <a:ea typeface="Calibri"/>
                <a:cs typeface="Times New Roman"/>
              </a:rPr>
              <a:t>рожь,     плач,     сыч,     камыш</a:t>
            </a: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, 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683260" algn="l"/>
              </a:tabLst>
            </a:pP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sz="4000" dirty="0" err="1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м.р</a:t>
            </a:r>
            <a:r>
              <a:rPr lang="ru-RU" sz="4000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.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        </a:t>
            </a:r>
            <a:r>
              <a:rPr lang="ru-RU" sz="4000" dirty="0" err="1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ж.р</a:t>
            </a:r>
            <a:endParaRPr lang="ru-RU" sz="4000" dirty="0" smtClean="0">
              <a:solidFill>
                <a:srgbClr val="002060"/>
              </a:solidFill>
              <a:effectLst/>
              <a:latin typeface="Times New Roman"/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  <a:tabLst>
                <a:tab pos="683260" algn="l"/>
              </a:tabLst>
            </a:pP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шалаш,</a:t>
            </a:r>
            <a:r>
              <a:rPr lang="ru-RU" sz="4000" dirty="0" smtClean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4000" dirty="0" smtClean="0">
                <a:effectLst/>
                <a:latin typeface="Times New Roman"/>
                <a:ea typeface="Calibri"/>
                <a:cs typeface="Times New Roman"/>
              </a:rPr>
              <a:t>  ночь</a:t>
            </a:r>
            <a:endParaRPr lang="ru-RU" sz="4000" dirty="0" smtClean="0">
              <a:effectLst/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374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Проверь!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sz="5400" b="1" dirty="0" smtClean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Ь  </a:t>
            </a:r>
            <a:r>
              <a:rPr lang="ru-RU" sz="5400" b="1" dirty="0" smtClean="0">
                <a:solidFill>
                  <a:srgbClr val="002060"/>
                </a:solidFill>
              </a:rPr>
              <a:t>- </a:t>
            </a:r>
            <a:r>
              <a:rPr lang="ru-RU" sz="5400" b="1" dirty="0" smtClean="0">
                <a:solidFill>
                  <a:srgbClr val="C00000"/>
                </a:solidFill>
              </a:rPr>
              <a:t>  Ь   </a:t>
            </a:r>
            <a:r>
              <a:rPr lang="ru-RU" sz="5400" b="1" dirty="0" err="1" smtClean="0">
                <a:solidFill>
                  <a:srgbClr val="C00000"/>
                </a:solidFill>
              </a:rPr>
              <a:t>Ь</a:t>
            </a:r>
            <a:r>
              <a:rPr lang="ru-RU" sz="5400" b="1" dirty="0" smtClean="0">
                <a:solidFill>
                  <a:srgbClr val="C00000"/>
                </a:solidFill>
              </a:rPr>
              <a:t>   </a:t>
            </a:r>
            <a:r>
              <a:rPr lang="ru-RU" sz="5400" b="1" dirty="0" smtClean="0">
                <a:solidFill>
                  <a:srgbClr val="002060"/>
                </a:solidFill>
              </a:rPr>
              <a:t>-   -   </a:t>
            </a:r>
            <a:r>
              <a:rPr lang="ru-RU" sz="5400" b="1" dirty="0" smtClean="0">
                <a:solidFill>
                  <a:srgbClr val="C00000"/>
                </a:solidFill>
              </a:rPr>
              <a:t>Ь   </a:t>
            </a:r>
            <a:r>
              <a:rPr lang="ru-RU" sz="5400" b="1" dirty="0" err="1" smtClean="0">
                <a:solidFill>
                  <a:srgbClr val="C00000"/>
                </a:solidFill>
              </a:rPr>
              <a:t>Ь</a:t>
            </a:r>
            <a:r>
              <a:rPr lang="ru-RU" sz="5400" b="1" dirty="0" smtClean="0">
                <a:solidFill>
                  <a:srgbClr val="C00000"/>
                </a:solidFill>
              </a:rPr>
              <a:t>   </a:t>
            </a:r>
            <a:r>
              <a:rPr lang="ru-RU" sz="5400" b="1" dirty="0" smtClean="0">
                <a:solidFill>
                  <a:srgbClr val="002060"/>
                </a:solidFill>
              </a:rPr>
              <a:t>-</a:t>
            </a:r>
          </a:p>
          <a:p>
            <a:pPr marL="0" indent="0" algn="ctr">
              <a:buNone/>
            </a:pPr>
            <a:endParaRPr lang="ru-RU" sz="5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0219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</TotalTime>
  <Words>110</Words>
  <Application>Microsoft Office PowerPoint</Application>
  <PresentationFormat>Экран (4:3)</PresentationFormat>
  <Paragraphs>51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Оформление по умолчанию</vt:lpstr>
      <vt:lpstr>1_Оформление по умолчанию</vt:lpstr>
      <vt:lpstr>2_Оформление по умолчанию</vt:lpstr>
      <vt:lpstr>3_Оформление по умолчанию</vt:lpstr>
      <vt:lpstr>4_Оформление по умолчанию</vt:lpstr>
      <vt:lpstr>5_Оформление по умолчанию</vt:lpstr>
      <vt:lpstr>Слайд 1</vt:lpstr>
      <vt:lpstr>Слайд 2</vt:lpstr>
      <vt:lpstr>`</vt:lpstr>
      <vt:lpstr>Слайд 4</vt:lpstr>
      <vt:lpstr>Слайд 5</vt:lpstr>
      <vt:lpstr>Слайд 6</vt:lpstr>
      <vt:lpstr>Слайд 7</vt:lpstr>
      <vt:lpstr>Проверьте!</vt:lpstr>
      <vt:lpstr>Проверь!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Жан Жак Руссо</dc:title>
  <dc:creator>Галина</dc:creator>
  <cp:lastModifiedBy>HP</cp:lastModifiedBy>
  <cp:revision>28</cp:revision>
  <dcterms:created xsi:type="dcterms:W3CDTF">2015-02-05T17:59:26Z</dcterms:created>
  <dcterms:modified xsi:type="dcterms:W3CDTF">2015-02-10T07:03:40Z</dcterms:modified>
</cp:coreProperties>
</file>