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1" r:id="rId1"/>
    <p:sldMasterId id="2147484039" r:id="rId2"/>
  </p:sldMasterIdLst>
  <p:notesMasterIdLst>
    <p:notesMasterId r:id="rId16"/>
  </p:notesMasterIdLst>
  <p:sldIdLst>
    <p:sldId id="342" r:id="rId3"/>
    <p:sldId id="258" r:id="rId4"/>
    <p:sldId id="337" r:id="rId5"/>
    <p:sldId id="336" r:id="rId6"/>
    <p:sldId id="344" r:id="rId7"/>
    <p:sldId id="339" r:id="rId8"/>
    <p:sldId id="334" r:id="rId9"/>
    <p:sldId id="340" r:id="rId10"/>
    <p:sldId id="333" r:id="rId11"/>
    <p:sldId id="331" r:id="rId12"/>
    <p:sldId id="330" r:id="rId13"/>
    <p:sldId id="322" r:id="rId14"/>
    <p:sldId id="345" r:id="rId1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0000"/>
    <a:srgbClr val="080808"/>
    <a:srgbClr val="FFFFFF"/>
    <a:srgbClr val="CCFF66"/>
    <a:srgbClr val="CC3300"/>
    <a:srgbClr val="800000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7" autoAdjust="0"/>
    <p:restoredTop sz="94696" autoAdjust="0"/>
  </p:normalViewPr>
  <p:slideViewPr>
    <p:cSldViewPr>
      <p:cViewPr>
        <p:scale>
          <a:sx n="75" d="100"/>
          <a:sy n="75" d="100"/>
        </p:scale>
        <p:origin x="-1704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608A8A7-0279-405B-858D-C741FA3B99EE}" type="datetimeFigureOut">
              <a:rPr lang="ru-RU"/>
              <a:pPr>
                <a:defRPr/>
              </a:pPr>
              <a:t>01.04.2024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95EE76-89D1-4AEB-9BC4-50093305C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8155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795AA6-0F97-4A3A-BAC9-8D298765E34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BA845-1317-4853-998D-57572D8B8D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939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ACF59B-E434-4947-BF85-00C2A4A2AB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B377F-AC17-4FBC-9414-A761DD8A12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9455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B0EAF8-F4E8-408A-BA9D-C44B6B61E7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D21B1-4C40-418D-BFFB-7CA558E00C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173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795AA6-0F97-4A3A-BAC9-8D298765E34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BA845-1317-4853-998D-57572D8B8D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965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E3605-58B8-43D2-B803-AB71E8277D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966236-5EF4-47C2-8757-BA6EF3F76D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1224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F21301-7C3B-4F58-BCAA-18B51F82A7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82C9F-80EF-4400-A235-03001034C7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466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AE5D8D-C428-4758-9EB7-183D46880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54E32-CBCD-4522-842D-8AE5D7A4E9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554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00540-3360-408E-8C30-F8D9C2EA32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EAE7D-5301-4BC6-BE8D-72ACF9B2A8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023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EC12BA-6F8D-47C2-8F97-856324CC92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0C975-96A8-4B5D-B655-0C756AB0D83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969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B98934-490F-446D-8B42-E9ABF4462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71935-3C22-4769-B201-49EF4DC5DB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010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F1F925-8CD0-415C-B28A-09AA1926F8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00F4C-B02E-441B-BAA0-9757339BD28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671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E3605-58B8-43D2-B803-AB71E8277D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966236-5EF4-47C2-8757-BA6EF3F76D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434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607D94-F6A3-41A6-9DBA-B8EAD1EEB1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4C12DF-0629-43A2-8CC8-5EB88865B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634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ACF59B-E434-4947-BF85-00C2A4A2AB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B377F-AC17-4FBC-9414-A761DD8A12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685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B0EAF8-F4E8-408A-BA9D-C44B6B61E7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D21B1-4C40-418D-BFFB-7CA558E00C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954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F21301-7C3B-4F58-BCAA-18B51F82A7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82C9F-80EF-4400-A235-03001034C7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644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AE5D8D-C428-4758-9EB7-183D46880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54E32-CBCD-4522-842D-8AE5D7A4E9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6888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00540-3360-408E-8C30-F8D9C2EA32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EAE7D-5301-4BC6-BE8D-72ACF9B2A8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6335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EC12BA-6F8D-47C2-8F97-856324CC92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0C975-96A8-4B5D-B655-0C756AB0D83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170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B98934-490F-446D-8B42-E9ABF4462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71935-3C22-4769-B201-49EF4DC5DB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26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F1F925-8CD0-415C-B28A-09AA1926F8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00F4C-B02E-441B-BAA0-9757339BD28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743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607D94-F6A3-41A6-9DBA-B8EAD1EEB1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4C12DF-0629-43A2-8CC8-5EB88865B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87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F0786E-2598-492E-8AAE-C55D8B9BEC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7C76BF-5E22-4F42-B4F6-548336B56F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867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F0786E-2598-492E-8AAE-C55D8B9BEC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01.04.2024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7C76BF-5E22-4F42-B4F6-548336B56F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646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jpeg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357166"/>
            <a:ext cx="5929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Математика 5 класс</a:t>
            </a: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357298"/>
            <a:ext cx="6072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ru-RU" sz="2800" b="1" dirty="0" smtClean="0">
              <a:solidFill>
                <a:srgbClr val="FFC000"/>
              </a:solidFill>
            </a:endParaRPr>
          </a:p>
        </p:txBody>
      </p:sp>
      <p:pic>
        <p:nvPicPr>
          <p:cNvPr id="92165" name="Picture 5" descr="C:\Users\школа\Desktop\_________________4e6f36557cbc5_3w9w-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714620"/>
            <a:ext cx="3500442" cy="3500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928670"/>
            <a:ext cx="62150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Катя решила приготовить салат из помидоров и огурцов. Каких овощей будет больше в салате?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85728"/>
            <a:ext cx="5857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№1: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357694"/>
            <a:ext cx="94873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286256"/>
            <a:ext cx="96058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Users\Админ\Desktop\Безымянный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857760"/>
            <a:ext cx="21431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795" name="Picture 3" descr="C:\Users\школа\Desktop\1677131314_3-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2357430"/>
            <a:ext cx="2567818" cy="1857388"/>
          </a:xfrm>
          <a:prstGeom prst="rect">
            <a:avLst/>
          </a:prstGeom>
          <a:noFill/>
        </p:spPr>
      </p:pic>
      <p:pic>
        <p:nvPicPr>
          <p:cNvPr id="23" name="Picture 8" descr="C:\Users\школа\Desktop\1679464139_2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2357430"/>
            <a:ext cx="2500330" cy="1810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357298"/>
            <a:ext cx="64294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Маша и Настя пошли собирать  ягоды. Маша собрала малины        чашки, а Настя собрала клубники        чашки.  Из какой ягоды мама девочек  больше сварила варенья?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28604"/>
            <a:ext cx="5857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№2: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5929322" y="1714488"/>
          <a:ext cx="500066" cy="660412"/>
        </p:xfrm>
        <a:graphic>
          <a:graphicData uri="http://schemas.openxmlformats.org/presentationml/2006/ole">
            <p:oleObj spid="_x0000_s86018" name="Формула" r:id="rId4" imgW="164880" imgH="393480" progId="Equation.3">
              <p:embed/>
            </p:oleObj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6500826" y="2143116"/>
          <a:ext cx="450868" cy="714375"/>
        </p:xfrm>
        <a:graphic>
          <a:graphicData uri="http://schemas.openxmlformats.org/presentationml/2006/ole">
            <p:oleObj spid="_x0000_s86021" name="Формула" r:id="rId5" imgW="152280" imgH="393480" progId="Equation.3">
              <p:embed/>
            </p:oleObj>
          </a:graphicData>
        </a:graphic>
      </p:graphicFrame>
      <p:pic>
        <p:nvPicPr>
          <p:cNvPr id="86022" name="Picture 6" descr="C:\Users\школа\Desktop\scale_12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714752"/>
            <a:ext cx="225540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C:\Users\User\Pictures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>
            <a:spLocks noGrp="1"/>
          </p:cNvSpPr>
          <p:nvPr>
            <p:ph type="ctrTitle"/>
          </p:nvPr>
        </p:nvSpPr>
        <p:spPr>
          <a:xfrm>
            <a:off x="714375" y="2428875"/>
            <a:ext cx="7772400" cy="1470025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Сравнение дробей</a:t>
            </a:r>
          </a:p>
        </p:txBody>
      </p:sp>
      <p:sp>
        <p:nvSpPr>
          <p:cNvPr id="2355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400800" cy="1752600"/>
          </a:xfrm>
        </p:spPr>
        <p:txBody>
          <a:bodyPr/>
          <a:lstStyle/>
          <a:p>
            <a:pPr eaLnBrk="1" hangingPunct="1"/>
            <a:endParaRPr lang="ru-RU" sz="6600" b="1" dirty="0" smtClean="0">
              <a:solidFill>
                <a:srgbClr val="FFC000"/>
              </a:solidFill>
            </a:endParaRPr>
          </a:p>
        </p:txBody>
      </p:sp>
      <p:pic>
        <p:nvPicPr>
          <p:cNvPr id="69633" name="Picture 1" descr="C:\Users\школа\Desktop\1671348843_33-zefirka-club-p-shablon-matematika-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214338"/>
            <a:ext cx="9715568" cy="7072338"/>
          </a:xfrm>
          <a:prstGeom prst="rect">
            <a:avLst/>
          </a:prstGeom>
          <a:noFill/>
        </p:spPr>
      </p:pic>
      <p:pic>
        <p:nvPicPr>
          <p:cNvPr id="69634" name="Picture 2" descr="C:\Users\школа\Desktop\1671348843_33-zefirka-club-p-shablon-matematika-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214338"/>
            <a:ext cx="971556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1285860"/>
            <a:ext cx="64294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попросила внуков распилить бревна на поленья. Вася распилил двухметровое бревно на 5 равных частей, а Ваня другое двухметровое бревно на 9 равных частей. Чьи поленья удобнее использовать для растопки бани?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71480"/>
            <a:ext cx="37861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№3: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6" name="AutoShape 4" descr="C:\Users\%D1%88%D0%BA%D0%BE%D0%BB%D0%B0\Desktop\i (2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638" name="AutoShape 6" descr="C:\Users\%D1%88%D0%BA%D0%BE%D0%BB%D0%B0\Desktop\i (2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6913" name="Picture 1" descr="C:\Users\школа\Desktop\d218305ed4dd68f14bb943a312ff534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857356" y="4643446"/>
            <a:ext cx="3357586" cy="18573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714356"/>
            <a:ext cx="58579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Дробь успехов:</a:t>
            </a: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4931" name="Object 3"/>
          <p:cNvGraphicFramePr>
            <a:graphicFrameLocks noChangeAspect="1"/>
          </p:cNvGraphicFramePr>
          <p:nvPr/>
        </p:nvGraphicFramePr>
        <p:xfrm>
          <a:off x="714348" y="2428868"/>
          <a:ext cx="4076434" cy="1503366"/>
        </p:xfrm>
        <a:graphic>
          <a:graphicData uri="http://schemas.openxmlformats.org/presentationml/2006/ole">
            <p:oleObj spid="_x0000_s124931" name="Формула" r:id="rId4" imgW="1104840" imgH="406080" progId="Equation.3">
              <p:embed/>
            </p:oleObj>
          </a:graphicData>
        </a:graphic>
      </p:graphicFrame>
      <p:graphicFrame>
        <p:nvGraphicFramePr>
          <p:cNvPr id="124932" name="Object 4"/>
          <p:cNvGraphicFramePr>
            <a:graphicFrameLocks noChangeAspect="1"/>
          </p:cNvGraphicFramePr>
          <p:nvPr/>
        </p:nvGraphicFramePr>
        <p:xfrm>
          <a:off x="6000760" y="2116902"/>
          <a:ext cx="781040" cy="2010598"/>
        </p:xfrm>
        <a:graphic>
          <a:graphicData uri="http://schemas.openxmlformats.org/presentationml/2006/ole">
            <p:oleObj spid="_x0000_s124932" name="Формула" r:id="rId5" imgW="152280" imgH="39348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286380" y="2643182"/>
            <a:ext cx="285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792163" y="225425"/>
            <a:ext cx="7480300" cy="7556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Отгадайте ребус</a:t>
            </a: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1000100" y="3429000"/>
            <a:ext cx="738187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9000" b="1" dirty="0" smtClean="0"/>
              <a:t>2"   </a:t>
            </a:r>
            <a:r>
              <a:rPr lang="ru-RU" sz="2600" b="1" dirty="0" smtClean="0"/>
              <a:t>   </a:t>
            </a:r>
            <a:r>
              <a:rPr lang="ru-RU" sz="8400" b="1" dirty="0"/>
              <a:t> </a:t>
            </a:r>
            <a:r>
              <a:rPr lang="ru-RU" sz="2600" b="1" dirty="0"/>
              <a:t>   </a:t>
            </a:r>
            <a:r>
              <a:rPr lang="ru-RU" sz="2600" b="1" dirty="0" smtClean="0"/>
              <a:t>         </a:t>
            </a:r>
            <a:r>
              <a:rPr lang="ru-RU" sz="2600" b="1" dirty="0"/>
              <a:t> </a:t>
            </a:r>
            <a:r>
              <a:rPr lang="ru-RU" sz="9000" b="1" dirty="0"/>
              <a:t>" </a:t>
            </a:r>
            <a:r>
              <a:rPr lang="ru-RU" sz="9000" b="1" dirty="0" smtClean="0"/>
              <a:t> И</a:t>
            </a:r>
            <a:endParaRPr lang="ru-RU" sz="9000" b="1" dirty="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403350" y="4868863"/>
            <a:ext cx="67691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90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дроби</a:t>
            </a:r>
          </a:p>
        </p:txBody>
      </p:sp>
      <p:sp>
        <p:nvSpPr>
          <p:cNvPr id="29699" name="AutoShape 3" descr="C:\Users\%D1%88%D0%BA%D0%BE%D0%BB%D0%B0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C:\Users\%D1%88%D0%BA%D0%BE%D0%BB%D0%B0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C:\Users\%D1%88%D0%BA%D0%BE%D0%BB%D0%B0\Desktop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7" name="Picture 1" descr="C:\Users\школа\Desktop\1589786026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00240"/>
            <a:ext cx="2407617" cy="29527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357166"/>
            <a:ext cx="5429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Выполните задания: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357299"/>
            <a:ext cx="60722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) Запишите дробь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три четвёртых.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71678"/>
            <a:ext cx="70723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Запишите дробь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у которой числитель 5, а знаменатель на 1 больше.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rgbClr val="FFC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714752"/>
            <a:ext cx="6072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Запишите дробь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у которой знаменатель 12, а числитель на 7 меньше.</a:t>
            </a:r>
            <a:endParaRPr lang="ru-RU" sz="2800" b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428604"/>
            <a:ext cx="5357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Выполните задания: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285861"/>
            <a:ext cx="6286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Запишите дробь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у которой числитель 1, а знаменатель в 4 больше.</a:t>
            </a:r>
            <a:r>
              <a:rPr lang="ru-RU" sz="2800" dirty="0" smtClean="0"/>
              <a:t> </a:t>
            </a:r>
          </a:p>
          <a:p>
            <a:pPr algn="l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3105835"/>
            <a:ext cx="585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Прочитайте числа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порядке  возрастания: 445, 35, 172, 99.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428604"/>
            <a:ext cx="6357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Сравнение дробей.</a:t>
            </a:r>
            <a:endParaRPr lang="ru-RU" sz="4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500174"/>
            <a:ext cx="60722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l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Разделить каждый квадрат на 4 равные части.</a:t>
            </a: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Заштриховать         на одном, на другом        .</a:t>
            </a:r>
          </a:p>
          <a:p>
            <a:pPr algn="l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Сравнить заштрихованные части.</a:t>
            </a:r>
          </a:p>
          <a:p>
            <a:pPr algn="l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Сравнить дроби.</a:t>
            </a: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В правиле №1 вставить пропущенные слова.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714356"/>
            <a:ext cx="5929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№1 Сравнить дроби:    и</a:t>
            </a:r>
            <a:endParaRPr lang="ru-RU" sz="3200" dirty="0">
              <a:solidFill>
                <a:srgbClr val="0000FF"/>
              </a:solidFill>
            </a:endParaRPr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3643306" y="2285992"/>
          <a:ext cx="571504" cy="731837"/>
        </p:xfrm>
        <a:graphic>
          <a:graphicData uri="http://schemas.openxmlformats.org/presentationml/2006/ole">
            <p:oleObj spid="_x0000_s87042" name="Формула" r:id="rId4" imgW="164880" imgH="393480" progId="Equation.3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2143108" y="2786058"/>
          <a:ext cx="596887" cy="731838"/>
        </p:xfrm>
        <a:graphic>
          <a:graphicData uri="http://schemas.openxmlformats.org/presentationml/2006/ole">
            <p:oleObj spid="_x0000_s87043" name="Формула" r:id="rId5" imgW="164880" imgH="393480" progId="Equation.3">
              <p:embed/>
            </p:oleObj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4500562" y="714356"/>
          <a:ext cx="692150" cy="731837"/>
        </p:xfrm>
        <a:graphic>
          <a:graphicData uri="http://schemas.openxmlformats.org/presentationml/2006/ole">
            <p:oleObj spid="_x0000_s87050" name="Формула" r:id="rId6" imgW="164880" imgH="393480" progId="Equation.3">
              <p:embed/>
            </p:oleObj>
          </a:graphicData>
        </a:graphic>
      </p:graphicFrame>
      <p:graphicFrame>
        <p:nvGraphicFramePr>
          <p:cNvPr id="14" name="Object 12"/>
          <p:cNvGraphicFramePr>
            <a:graphicFrameLocks noChangeAspect="1"/>
          </p:cNvGraphicFramePr>
          <p:nvPr/>
        </p:nvGraphicFramePr>
        <p:xfrm>
          <a:off x="5286380" y="714356"/>
          <a:ext cx="690563" cy="731838"/>
        </p:xfrm>
        <a:graphic>
          <a:graphicData uri="http://schemas.openxmlformats.org/presentationml/2006/ole">
            <p:oleObj spid="_x0000_s87052" name="Формула" r:id="rId7" imgW="1648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714356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Проверка правила №1: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643050"/>
            <a:ext cx="6000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 двух дробей с одинаковыми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знаменателями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меньше та дробь, у которой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меньше  числитель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и больше та, у которой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больше числитель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1500174"/>
            <a:ext cx="60722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l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Найти и заштриховать         на одном прямоугольнике.</a:t>
            </a:r>
          </a:p>
          <a:p>
            <a:pPr marL="514350" indent="-514350" algn="l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Найти и заштриховать        на    другом .</a:t>
            </a: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Сравнить заштрихованные части.</a:t>
            </a: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Сравнить дроби.</a:t>
            </a: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В правиле №2 вставить пропущенные слова.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714356"/>
            <a:ext cx="5929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№2 Сравнить дроби:     и</a:t>
            </a:r>
            <a:endParaRPr lang="ru-RU" sz="3200" dirty="0">
              <a:solidFill>
                <a:srgbClr val="0000FF"/>
              </a:solidFill>
            </a:endParaRPr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4500563" y="714356"/>
          <a:ext cx="500066" cy="731838"/>
        </p:xfrm>
        <a:graphic>
          <a:graphicData uri="http://schemas.openxmlformats.org/presentationml/2006/ole">
            <p:oleObj spid="_x0000_s88068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14" name="Object 12"/>
          <p:cNvGraphicFramePr>
            <a:graphicFrameLocks noChangeAspect="1"/>
          </p:cNvGraphicFramePr>
          <p:nvPr/>
        </p:nvGraphicFramePr>
        <p:xfrm>
          <a:off x="5357818" y="714356"/>
          <a:ext cx="642942" cy="731838"/>
        </p:xfrm>
        <a:graphic>
          <a:graphicData uri="http://schemas.openxmlformats.org/presentationml/2006/ole">
            <p:oleObj spid="_x0000_s88069" name="Формула" r:id="rId5" imgW="228600" imgH="393480" progId="Equation.3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214942" y="1500174"/>
          <a:ext cx="571504" cy="737305"/>
        </p:xfrm>
        <a:graphic>
          <a:graphicData uri="http://schemas.openxmlformats.org/presentationml/2006/ole">
            <p:oleObj spid="_x0000_s88070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5000628" y="2786058"/>
          <a:ext cx="642942" cy="660400"/>
        </p:xfrm>
        <a:graphic>
          <a:graphicData uri="http://schemas.openxmlformats.org/presentationml/2006/ole">
            <p:oleObj spid="_x0000_s88071" name="Формула" r:id="rId7" imgW="228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6" name="Picture 2" descr="C:\Users\школа\Desktop\1671348843_33-zefirka-club-p-shablon-matematika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-357222" y="714356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Проверка правила №2: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928802"/>
            <a:ext cx="63579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 двух дробей с одинаковыми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числителями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меньше та дробь, у которой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больше знаменатель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и больше та, у которой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меньше знаменатель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6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</TotalTime>
  <Words>299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562</vt:lpstr>
      <vt:lpstr>Формула</vt:lpstr>
      <vt:lpstr>Слайд 1</vt:lpstr>
      <vt:lpstr>Отгадайте ребус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Сравнение дробей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Личман</cp:lastModifiedBy>
  <cp:revision>190</cp:revision>
  <dcterms:created xsi:type="dcterms:W3CDTF">2007-10-30T20:17:32Z</dcterms:created>
  <dcterms:modified xsi:type="dcterms:W3CDTF">2024-04-01T08:00:23Z</dcterms:modified>
</cp:coreProperties>
</file>