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44"/>
  </p:notesMasterIdLst>
  <p:sldIdLst>
    <p:sldId id="400" r:id="rId2"/>
    <p:sldId id="371" r:id="rId3"/>
    <p:sldId id="341" r:id="rId4"/>
    <p:sldId id="342" r:id="rId5"/>
    <p:sldId id="348" r:id="rId6"/>
    <p:sldId id="275" r:id="rId7"/>
    <p:sldId id="290" r:id="rId8"/>
    <p:sldId id="302" r:id="rId9"/>
    <p:sldId id="306" r:id="rId10"/>
    <p:sldId id="307" r:id="rId11"/>
    <p:sldId id="313" r:id="rId12"/>
    <p:sldId id="287" r:id="rId13"/>
    <p:sldId id="317" r:id="rId14"/>
    <p:sldId id="403" r:id="rId15"/>
    <p:sldId id="401" r:id="rId16"/>
    <p:sldId id="319" r:id="rId17"/>
    <p:sldId id="323" r:id="rId18"/>
    <p:sldId id="329" r:id="rId19"/>
    <p:sldId id="349" r:id="rId20"/>
    <p:sldId id="402" r:id="rId21"/>
    <p:sldId id="331" r:id="rId22"/>
    <p:sldId id="336" r:id="rId23"/>
    <p:sldId id="347" r:id="rId24"/>
    <p:sldId id="358" r:id="rId25"/>
    <p:sldId id="382" r:id="rId26"/>
    <p:sldId id="404" r:id="rId27"/>
    <p:sldId id="363" r:id="rId28"/>
    <p:sldId id="392" r:id="rId29"/>
    <p:sldId id="364" r:id="rId30"/>
    <p:sldId id="365" r:id="rId31"/>
    <p:sldId id="383" r:id="rId32"/>
    <p:sldId id="384" r:id="rId33"/>
    <p:sldId id="385" r:id="rId34"/>
    <p:sldId id="386" r:id="rId35"/>
    <p:sldId id="387" r:id="rId36"/>
    <p:sldId id="388" r:id="rId37"/>
    <p:sldId id="390" r:id="rId38"/>
    <p:sldId id="389" r:id="rId39"/>
    <p:sldId id="360" r:id="rId40"/>
    <p:sldId id="381" r:id="rId41"/>
    <p:sldId id="397" r:id="rId42"/>
    <p:sldId id="405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82" autoAdjust="0"/>
    <p:restoredTop sz="87634" autoAdjust="0"/>
  </p:normalViewPr>
  <p:slideViewPr>
    <p:cSldViewPr>
      <p:cViewPr varScale="1">
        <p:scale>
          <a:sx n="61" d="100"/>
          <a:sy n="61" d="100"/>
        </p:scale>
        <p:origin x="-171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B0458-FDF7-4C76-84E1-7AAD7330EF21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AE98D4-D4E4-4048-A433-BC121C5755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1509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E98D4-D4E4-4048-A433-BC121C57555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947-817F-4503-A919-9BF037B5C265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2817-796C-4799-8868-E2BFA57C76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947-817F-4503-A919-9BF037B5C265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2817-796C-4799-8868-E2BFA57C76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947-817F-4503-A919-9BF037B5C265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2817-796C-4799-8868-E2BFA57C76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947-817F-4503-A919-9BF037B5C265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2817-796C-4799-8868-E2BFA57C76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947-817F-4503-A919-9BF037B5C265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2817-796C-4799-8868-E2BFA57C76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947-817F-4503-A919-9BF037B5C265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2817-796C-4799-8868-E2BFA57C76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947-817F-4503-A919-9BF037B5C265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2817-796C-4799-8868-E2BFA57C76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947-817F-4503-A919-9BF037B5C265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2817-796C-4799-8868-E2BFA57C76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947-817F-4503-A919-9BF037B5C265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2817-796C-4799-8868-E2BFA57C76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947-817F-4503-A919-9BF037B5C265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2817-796C-4799-8868-E2BFA57C76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D8947-817F-4503-A919-9BF037B5C265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2817-796C-4799-8868-E2BFA57C76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FD8947-817F-4503-A919-9BF037B5C265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1CC2817-796C-4799-8868-E2BFA57C76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soft.aggress.ru/demodor/3/7322.jpg"/>
          <p:cNvPicPr>
            <a:picLocks noChangeAspect="1" noChangeArrowheads="1"/>
          </p:cNvPicPr>
          <p:nvPr/>
        </p:nvPicPr>
        <p:blipFill>
          <a:blip r:embed="rId2" cstate="print"/>
          <a:srcRect b="2779"/>
          <a:stretch>
            <a:fillRect/>
          </a:stretch>
        </p:blipFill>
        <p:spPr bwMode="auto">
          <a:xfrm>
            <a:off x="-684584" y="-241176"/>
            <a:ext cx="10438184" cy="755860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540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Экологическая азбука природы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4" name="Picture 2" descr="http://refdb.ru/images/1191/2381099/m5b76ff39.png"/>
          <p:cNvPicPr>
            <a:picLocks noChangeAspect="1" noChangeArrowheads="1"/>
          </p:cNvPicPr>
          <p:nvPr/>
        </p:nvPicPr>
        <p:blipFill>
          <a:blip r:embed="rId3" cstate="print"/>
          <a:srcRect l="4336" t="4263" r="3152" b="4791"/>
          <a:stretch>
            <a:fillRect/>
          </a:stretch>
        </p:blipFill>
        <p:spPr bwMode="auto">
          <a:xfrm>
            <a:off x="0" y="2348880"/>
            <a:ext cx="5220072" cy="47525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252536" y="692697"/>
            <a:ext cx="7110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   Для детей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дошкольного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возраста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340768"/>
            <a:ext cx="587487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Животный мир Кубани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4653136"/>
            <a:ext cx="4355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Составила воспитатель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МБДОУ ДС №20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Ст. Голубицкая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                                   </a:t>
            </a:r>
          </a:p>
          <a:p>
            <a:pPr algn="ctr"/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Гейко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Т.С.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AutoShape 2" descr="http://cs622631.vk.me/v622631930/2b450/oZK4bwk5l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50" name="Picture 10" descr="http://media.vorotila.net/items/e/6/a/t1@e6aedc55-1fc6-409e-9379-846d783430d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429000"/>
            <a:ext cx="4067944" cy="3429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83568" y="332656"/>
            <a:ext cx="44644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Полосатый хвост и черный      нос,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Ценный мех у нашего </a:t>
            </a:r>
            <a:r>
              <a:rPr lang="ru-RU" sz="2000" b="1" dirty="0" smtClean="0">
                <a:solidFill>
                  <a:srgbClr val="FF0000"/>
                </a:solidFill>
              </a:rPr>
              <a:t>ЕНОТА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Прячется зверек наш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Ото всех, ведь беречь себя –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Его работа.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Никогда не унывая,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Пропитанье добывая,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В норках, в дуплах он живет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Безобидный наш енот.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" y="1"/>
            <a:ext cx="539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Е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9" name="Picture 8" descr="http://images.forwallpaper.com/files/thumbs/preview/20/206326__raccoon_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0"/>
            <a:ext cx="4067944" cy="3429000"/>
          </a:xfrm>
          <a:prstGeom prst="rect">
            <a:avLst/>
          </a:prstGeom>
          <a:noFill/>
        </p:spPr>
      </p:pic>
      <p:pic>
        <p:nvPicPr>
          <p:cNvPr id="10" name="Picture 2" descr="http://x1.com.ua/upload/wysiwyg/%D0%A0%D0%B0%D0%B7%D0%BD%D0%BE%D0%B5/%D0%B5%D0%BD%D0%BE%D1%82%D1%8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861048"/>
            <a:ext cx="5076056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http://morean.soipher.com/system/files/flow/animals/ej.jpg"/>
          <p:cNvPicPr>
            <a:picLocks noChangeAspect="1" noChangeArrowheads="1"/>
          </p:cNvPicPr>
          <p:nvPr/>
        </p:nvPicPr>
        <p:blipFill>
          <a:blip r:embed="rId2" cstate="print"/>
          <a:srcRect l="14070" r="20788"/>
          <a:stretch>
            <a:fillRect/>
          </a:stretch>
        </p:blipFill>
        <p:spPr bwMode="auto">
          <a:xfrm>
            <a:off x="4572000" y="3284984"/>
            <a:ext cx="4572000" cy="3573016"/>
          </a:xfrm>
          <a:prstGeom prst="rect">
            <a:avLst/>
          </a:prstGeom>
          <a:noFill/>
        </p:spPr>
      </p:pic>
      <p:pic>
        <p:nvPicPr>
          <p:cNvPr id="123908" name="Picture 4" descr="http://cs625819.vk.me/v625819721/7b62/icvcqAz1nk0.jpg"/>
          <p:cNvPicPr>
            <a:picLocks noChangeAspect="1" noChangeArrowheads="1"/>
          </p:cNvPicPr>
          <p:nvPr/>
        </p:nvPicPr>
        <p:blipFill>
          <a:blip r:embed="rId3" cstate="print"/>
          <a:srcRect l="25049" t="19617" r="6446" b="4935"/>
          <a:stretch>
            <a:fillRect/>
          </a:stretch>
        </p:blipFill>
        <p:spPr bwMode="auto">
          <a:xfrm>
            <a:off x="4644008" y="0"/>
            <a:ext cx="4499992" cy="3284984"/>
          </a:xfrm>
          <a:prstGeom prst="rect">
            <a:avLst/>
          </a:prstGeom>
          <a:noFill/>
        </p:spPr>
      </p:pic>
      <p:pic>
        <p:nvPicPr>
          <p:cNvPr id="5" name="Picture 8" descr="http://www.nachhaltigleben.ch/images/gallery/119/medium/Igel_ueberwintern_1.jpg"/>
          <p:cNvPicPr>
            <a:picLocks noChangeAspect="1" noChangeArrowheads="1"/>
          </p:cNvPicPr>
          <p:nvPr/>
        </p:nvPicPr>
        <p:blipFill>
          <a:blip r:embed="rId4" cstate="print"/>
          <a:srcRect l="10426" r="1368"/>
          <a:stretch>
            <a:fillRect/>
          </a:stretch>
        </p:blipFill>
        <p:spPr bwMode="auto">
          <a:xfrm>
            <a:off x="0" y="3284984"/>
            <a:ext cx="4644008" cy="357301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27584" y="332656"/>
            <a:ext cx="381642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Весь в иголках, но не ёлка,</a:t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И зимой он крепко спит.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Серый маленький комочек,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Он свернулся весь в клубочек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Сладко </a:t>
            </a:r>
            <a:r>
              <a:rPr lang="ru-RU" sz="2000" b="1" dirty="0" smtClean="0">
                <a:solidFill>
                  <a:srgbClr val="FF0000"/>
                </a:solidFill>
              </a:rPr>
              <a:t>ЁЖИК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наш сопит.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60648"/>
            <a:ext cx="7555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Ё 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6" name="Picture 4" descr="http://www.redbook.ru/foto/albums/cheka/RGB_22530.jpg"/>
          <p:cNvPicPr>
            <a:picLocks noChangeAspect="1" noChangeArrowheads="1"/>
          </p:cNvPicPr>
          <p:nvPr/>
        </p:nvPicPr>
        <p:blipFill>
          <a:blip r:embed="rId2" cstate="print"/>
          <a:srcRect l="18489" t="7208" r="5726" b="6292"/>
          <a:stretch>
            <a:fillRect/>
          </a:stretch>
        </p:blipFill>
        <p:spPr bwMode="auto">
          <a:xfrm>
            <a:off x="2699792" y="4509120"/>
            <a:ext cx="3312368" cy="2348880"/>
          </a:xfrm>
          <a:prstGeom prst="rect">
            <a:avLst/>
          </a:prstGeom>
          <a:noFill/>
        </p:spPr>
      </p:pic>
      <p:pic>
        <p:nvPicPr>
          <p:cNvPr id="84998" name="Picture 6" descr="http://macroclub.ru/gallery/data/742/DSC02723_small.jpg"/>
          <p:cNvPicPr>
            <a:picLocks noChangeAspect="1" noChangeArrowheads="1"/>
          </p:cNvPicPr>
          <p:nvPr/>
        </p:nvPicPr>
        <p:blipFill>
          <a:blip r:embed="rId3" cstate="print"/>
          <a:srcRect l="8197" t="12013"/>
          <a:stretch>
            <a:fillRect/>
          </a:stretch>
        </p:blipFill>
        <p:spPr bwMode="auto">
          <a:xfrm>
            <a:off x="5796136" y="0"/>
            <a:ext cx="3347864" cy="2420888"/>
          </a:xfrm>
          <a:prstGeom prst="rect">
            <a:avLst/>
          </a:prstGeom>
          <a:noFill/>
        </p:spPr>
      </p:pic>
      <p:pic>
        <p:nvPicPr>
          <p:cNvPr id="85000" name="Picture 8" descr="http://xn----7sbbaazuatxpyidedi7gqh.xn--p1ai/i/priroda/Fauna-Krkniga/36.jpg"/>
          <p:cNvPicPr>
            <a:picLocks noChangeAspect="1" noChangeArrowheads="1"/>
          </p:cNvPicPr>
          <p:nvPr/>
        </p:nvPicPr>
        <p:blipFill>
          <a:blip r:embed="rId4" cstate="print"/>
          <a:srcRect l="4706" r="5789"/>
          <a:stretch>
            <a:fillRect/>
          </a:stretch>
        </p:blipFill>
        <p:spPr bwMode="auto">
          <a:xfrm>
            <a:off x="0" y="2420888"/>
            <a:ext cx="3600400" cy="2304256"/>
          </a:xfrm>
          <a:prstGeom prst="rect">
            <a:avLst/>
          </a:prstGeom>
          <a:noFill/>
        </p:spPr>
      </p:pic>
      <p:pic>
        <p:nvPicPr>
          <p:cNvPr id="7" name="Picture 8" descr="http://www.damex.by/images/cache/660x495/crop/images%7Ccms-image-000015455.jpg"/>
          <p:cNvPicPr>
            <a:picLocks noChangeAspect="1" noChangeArrowheads="1"/>
          </p:cNvPicPr>
          <p:nvPr/>
        </p:nvPicPr>
        <p:blipFill>
          <a:blip r:embed="rId5" cstate="print"/>
          <a:srcRect l="25200" t="25017" r="31273" b="28219"/>
          <a:stretch>
            <a:fillRect/>
          </a:stretch>
        </p:blipFill>
        <p:spPr bwMode="auto">
          <a:xfrm>
            <a:off x="3563888" y="2420888"/>
            <a:ext cx="2304256" cy="2304256"/>
          </a:xfrm>
          <a:prstGeom prst="rect">
            <a:avLst/>
          </a:prstGeom>
          <a:noFill/>
        </p:spPr>
      </p:pic>
      <p:pic>
        <p:nvPicPr>
          <p:cNvPr id="8" name="Picture 12" descr="http://www.funlib.ru/cimg/2014/102018/0329307"/>
          <p:cNvPicPr>
            <a:picLocks noChangeAspect="1" noChangeArrowheads="1"/>
          </p:cNvPicPr>
          <p:nvPr/>
        </p:nvPicPr>
        <p:blipFill>
          <a:blip r:embed="rId6" cstate="print"/>
          <a:srcRect l="9072" t="6811" r="15329"/>
          <a:stretch>
            <a:fillRect/>
          </a:stretch>
        </p:blipFill>
        <p:spPr bwMode="auto">
          <a:xfrm>
            <a:off x="5831632" y="2420888"/>
            <a:ext cx="3312368" cy="2304256"/>
          </a:xfrm>
          <a:prstGeom prst="rect">
            <a:avLst/>
          </a:prstGeom>
          <a:noFill/>
        </p:spPr>
      </p:pic>
      <p:pic>
        <p:nvPicPr>
          <p:cNvPr id="9" name="Picture 2" descr="http://molbiol.ru/forums/uploads/a003/b094/post-17111-1357231265.jpg"/>
          <p:cNvPicPr>
            <a:picLocks noChangeAspect="1" noChangeArrowheads="1"/>
          </p:cNvPicPr>
          <p:nvPr/>
        </p:nvPicPr>
        <p:blipFill>
          <a:blip r:embed="rId7" cstate="print"/>
          <a:srcRect l="12857" t="6300" r="20000" b="7601"/>
          <a:stretch>
            <a:fillRect/>
          </a:stretch>
        </p:blipFill>
        <p:spPr bwMode="auto">
          <a:xfrm>
            <a:off x="0" y="4581128"/>
            <a:ext cx="3131840" cy="2276872"/>
          </a:xfrm>
          <a:prstGeom prst="rect">
            <a:avLst/>
          </a:prstGeom>
          <a:noFill/>
        </p:spPr>
      </p:pic>
      <p:sp>
        <p:nvSpPr>
          <p:cNvPr id="85002" name="AutoShape 10" descr="http://club.itdrom.com/files/gallery/gal_photo/live_world/168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332656"/>
            <a:ext cx="40324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ЖУК</a:t>
            </a:r>
            <a:r>
              <a:rPr lang="ru-RU" sz="2000" b="1" dirty="0" smtClean="0"/>
              <a:t> 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в пеньке устроил дом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И живет отлично в нем.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Под трухлявою корой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Хорошо и в дождь и в                    зной.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1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Ж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11266" name="Picture 2" descr="http://raskraski.ucoz.org/nasekomie/raskr5_07_0001_thumb.jpg"/>
          <p:cNvPicPr>
            <a:picLocks noChangeAspect="1" noChangeArrowheads="1"/>
          </p:cNvPicPr>
          <p:nvPr/>
        </p:nvPicPr>
        <p:blipFill>
          <a:blip r:embed="rId8" cstate="print"/>
          <a:srcRect l="6075" t="7110" r="54679" b="15869"/>
          <a:stretch>
            <a:fillRect/>
          </a:stretch>
        </p:blipFill>
        <p:spPr bwMode="auto">
          <a:xfrm>
            <a:off x="6012160" y="4725144"/>
            <a:ext cx="3131840" cy="2132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4" name="AutoShape 4" descr="http://www.damex.by/images/cache/660x495/crop/images%7Ccms-image-00001545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9446" name="AutoShape 6" descr="http://www.damex.by/images/cache/660x495/crop/images%7Ccms-image-00001545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9450" name="AutoShape 10" descr="http://www.funlib.ru/cimg/2014/102018/032930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404664"/>
            <a:ext cx="399593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 </a:t>
            </a:r>
            <a:r>
              <a:rPr lang="ru-RU" sz="2000" b="1" dirty="0" smtClean="0">
                <a:solidFill>
                  <a:srgbClr val="FF0000"/>
                </a:solidFill>
              </a:rPr>
              <a:t>ЗАЙЧИКА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ушки</a:t>
            </a:r>
            <a:b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торчат на макушке,</a:t>
            </a:r>
            <a:b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Любит он вкусный</a:t>
            </a:r>
            <a:b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листик капустный.</a:t>
            </a:r>
            <a:b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Бегает быстро</a:t>
            </a:r>
            <a:b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 прыгает ловко,</a:t>
            </a:r>
            <a:b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Всё потому, что</a:t>
            </a:r>
            <a:b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ест он морковку!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Picture 8" descr="http://mypresentation.ru/documents/f5510aa9057676c143c9ebaac5e02fad/img15.jpg"/>
          <p:cNvPicPr>
            <a:picLocks noChangeAspect="1" noChangeArrowheads="1"/>
          </p:cNvPicPr>
          <p:nvPr/>
        </p:nvPicPr>
        <p:blipFill>
          <a:blip r:embed="rId2" cstate="print"/>
          <a:srcRect l="8306" t="5421" r="4556" b="6380"/>
          <a:stretch>
            <a:fillRect/>
          </a:stretch>
        </p:blipFill>
        <p:spPr bwMode="auto">
          <a:xfrm>
            <a:off x="0" y="3140968"/>
            <a:ext cx="5436096" cy="3717032"/>
          </a:xfrm>
          <a:prstGeom prst="rect">
            <a:avLst/>
          </a:prstGeom>
          <a:noFill/>
        </p:spPr>
      </p:pic>
      <p:pic>
        <p:nvPicPr>
          <p:cNvPr id="9" name="Picture 4" descr="http://3.bp.blogspot.com/-KHfqa2vWZZM/UQov5z3d2uI/AAAAAAABvSc/vfaHt_driGY/s1600/0_21189_5e8fb057_XL.jpg"/>
          <p:cNvPicPr>
            <a:picLocks noChangeAspect="1" noChangeArrowheads="1"/>
          </p:cNvPicPr>
          <p:nvPr/>
        </p:nvPicPr>
        <p:blipFill>
          <a:blip r:embed="rId3" cstate="print"/>
          <a:srcRect l="29774" b="4176"/>
          <a:stretch>
            <a:fillRect/>
          </a:stretch>
        </p:blipFill>
        <p:spPr bwMode="auto">
          <a:xfrm>
            <a:off x="5436096" y="2924944"/>
            <a:ext cx="3707904" cy="3933056"/>
          </a:xfrm>
          <a:prstGeom prst="rect">
            <a:avLst/>
          </a:prstGeom>
          <a:noFill/>
        </p:spPr>
      </p:pic>
      <p:pic>
        <p:nvPicPr>
          <p:cNvPr id="10" name="Picture 6" descr="http://varikozinet.ru/articles/wp-content/uploads/2014/11/72981-vyskochil-guzak-nastope-vozle-bolsho.jpg"/>
          <p:cNvPicPr>
            <a:picLocks noChangeAspect="1" noChangeArrowheads="1"/>
          </p:cNvPicPr>
          <p:nvPr/>
        </p:nvPicPr>
        <p:blipFill>
          <a:blip r:embed="rId4" cstate="print"/>
          <a:srcRect l="8001" r="8564" b="6897"/>
          <a:stretch>
            <a:fillRect/>
          </a:stretch>
        </p:blipFill>
        <p:spPr bwMode="auto">
          <a:xfrm>
            <a:off x="4499992" y="0"/>
            <a:ext cx="4644008" cy="314096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1"/>
            <a:ext cx="11156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З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well.ru.images.1c-bitrix-cdn.ru/upload/resize_cache/iblock/ab9/787_768_1/zubr.jpg?14174422521865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"/>
            <a:ext cx="5076056" cy="3356992"/>
          </a:xfrm>
          <a:prstGeom prst="rect">
            <a:avLst/>
          </a:prstGeom>
          <a:noFill/>
        </p:spPr>
      </p:pic>
      <p:pic>
        <p:nvPicPr>
          <p:cNvPr id="3" name="Picture 4" descr="http://tisamsebegid.ru/sites/default/files/fotoTPR/otdyh-v-belorussii-3.jpg"/>
          <p:cNvPicPr>
            <a:picLocks noChangeAspect="1" noChangeArrowheads="1"/>
          </p:cNvPicPr>
          <p:nvPr/>
        </p:nvPicPr>
        <p:blipFill>
          <a:blip r:embed="rId3" cstate="print"/>
          <a:srcRect t="22357"/>
          <a:stretch>
            <a:fillRect/>
          </a:stretch>
        </p:blipFill>
        <p:spPr bwMode="auto">
          <a:xfrm>
            <a:off x="4067944" y="3212976"/>
            <a:ext cx="5076056" cy="3645024"/>
          </a:xfrm>
          <a:prstGeom prst="rect">
            <a:avLst/>
          </a:prstGeom>
          <a:noFill/>
        </p:spPr>
      </p:pic>
      <p:pic>
        <p:nvPicPr>
          <p:cNvPr id="4" name="Picture 2" descr="http://rv-ryazan.ru/photo/4450/6169_800.jpg"/>
          <p:cNvPicPr>
            <a:picLocks noChangeAspect="1" noChangeArrowheads="1"/>
          </p:cNvPicPr>
          <p:nvPr/>
        </p:nvPicPr>
        <p:blipFill>
          <a:blip r:embed="rId4" cstate="print"/>
          <a:srcRect l="32834"/>
          <a:stretch>
            <a:fillRect/>
          </a:stretch>
        </p:blipFill>
        <p:spPr bwMode="auto">
          <a:xfrm>
            <a:off x="0" y="3212976"/>
            <a:ext cx="4067944" cy="36450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476672"/>
            <a:ext cx="27363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 тишине безлюдных мест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ЗУБР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плоды деревьев ест.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Рос он добрым с детских лет,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 врагов у зубра нет.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" y="0"/>
            <a:ext cx="899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З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http://www.azovskoe.com/image/flora/flora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0"/>
            <a:ext cx="4427984" cy="3573016"/>
          </a:xfrm>
          <a:prstGeom prst="rect">
            <a:avLst/>
          </a:prstGeom>
          <a:noFill/>
        </p:spPr>
      </p:pic>
      <p:pic>
        <p:nvPicPr>
          <p:cNvPr id="3" name="Picture 6" descr="http://ic.pics.livejournal.com/veselyi69/20017683/103949/103949_900.jpg"/>
          <p:cNvPicPr>
            <a:picLocks noChangeAspect="1" noChangeArrowheads="1"/>
          </p:cNvPicPr>
          <p:nvPr/>
        </p:nvPicPr>
        <p:blipFill>
          <a:blip r:embed="rId3" cstate="print"/>
          <a:srcRect r="7268"/>
          <a:stretch>
            <a:fillRect/>
          </a:stretch>
        </p:blipFill>
        <p:spPr bwMode="auto">
          <a:xfrm>
            <a:off x="4644008" y="3429000"/>
            <a:ext cx="4499992" cy="3429000"/>
          </a:xfrm>
          <a:prstGeom prst="rect">
            <a:avLst/>
          </a:prstGeom>
          <a:noFill/>
        </p:spPr>
      </p:pic>
      <p:pic>
        <p:nvPicPr>
          <p:cNvPr id="4" name="Picture 10" descr="http://skandinav.eu/img-akva/166ar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788024" cy="3429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476672"/>
            <a:ext cx="37444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В Чёрном море, вот дела,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Рыба водится - </a:t>
            </a:r>
            <a:r>
              <a:rPr lang="ru-RU" sz="2000" b="1" dirty="0" smtClean="0">
                <a:solidFill>
                  <a:srgbClr val="FF0000"/>
                </a:solidFill>
              </a:rPr>
              <a:t>ИГЛА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Имя ей идёт удачно: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Так тонка и так изящна,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Так длинна, но только вот,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Разве рыба в море шьёт?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11156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И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332657"/>
            <a:ext cx="37444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Над волнами в бурном море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Реют птицы на просторе.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Птицы рыбку любят очень,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Днем охотятся и ночью.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По одной летят и стайкою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Гордых птиц зовем мы ЧА</a:t>
            </a:r>
            <a:r>
              <a:rPr lang="ru-RU" sz="2000" b="1" dirty="0" smtClean="0">
                <a:solidFill>
                  <a:srgbClr val="FF0000"/>
                </a:solidFill>
              </a:rPr>
              <a:t>Й</a:t>
            </a:r>
            <a:r>
              <a:rPr lang="ru-RU" sz="2000" b="1" dirty="0" smtClean="0">
                <a:solidFill>
                  <a:srgbClr val="002060"/>
                </a:solidFill>
              </a:rPr>
              <a:t>КАМИ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68626" name="Picture 18" descr="http://wp.k8most.com.ua/wp-content/gallery/landscapes/10074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89040"/>
            <a:ext cx="4788024" cy="306896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0" y="260648"/>
            <a:ext cx="12596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Й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12290" name="Picture 2" descr="http://sth.litserver.ru/pics/2010/08/25/46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365104"/>
            <a:ext cx="4355976" cy="2492896"/>
          </a:xfrm>
          <a:prstGeom prst="rect">
            <a:avLst/>
          </a:prstGeom>
          <a:noFill/>
        </p:spPr>
      </p:pic>
      <p:pic>
        <p:nvPicPr>
          <p:cNvPr id="12292" name="Picture 4" descr="http://picsfab.com/download/image/68605/960x640_gnezdo-chajki-ska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0"/>
            <a:ext cx="4355976" cy="4437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10" name="Picture 6" descr="http://www.orientering.se/ImageVaultFiles/id_40566/cf_78/vildsvin.JPG"/>
          <p:cNvPicPr>
            <a:picLocks noChangeAspect="1" noChangeArrowheads="1"/>
          </p:cNvPicPr>
          <p:nvPr/>
        </p:nvPicPr>
        <p:blipFill>
          <a:blip r:embed="rId2" cstate="print"/>
          <a:srcRect l="4615" r="7895"/>
          <a:stretch>
            <a:fillRect/>
          </a:stretch>
        </p:blipFill>
        <p:spPr bwMode="auto">
          <a:xfrm>
            <a:off x="4211960" y="3356992"/>
            <a:ext cx="4932040" cy="350100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899592" y="476672"/>
            <a:ext cx="396044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КАБАН</a:t>
            </a: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–</a:t>
            </a: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такая же свинья,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Но только дикая, ничья.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Он днём уходит в тростники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И спит пока не голоден,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А ночью роет корешки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И подбирает жёлуди.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0"/>
            <a:ext cx="899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К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16386" name="Picture 2" descr="http://www.wildlife-imaging.co.uk/gallery/animals/Wild%20Boar/slides/Wild%20Boar-8.jpg"/>
          <p:cNvPicPr>
            <a:picLocks noChangeAspect="1" noChangeArrowheads="1"/>
          </p:cNvPicPr>
          <p:nvPr/>
        </p:nvPicPr>
        <p:blipFill>
          <a:blip r:embed="rId3" cstate="print"/>
          <a:srcRect l="1899" r="8860" b="9333"/>
          <a:stretch>
            <a:fillRect/>
          </a:stretch>
        </p:blipFill>
        <p:spPr bwMode="auto">
          <a:xfrm>
            <a:off x="4572000" y="0"/>
            <a:ext cx="4572000" cy="3356992"/>
          </a:xfrm>
          <a:prstGeom prst="rect">
            <a:avLst/>
          </a:prstGeom>
          <a:noFill/>
        </p:spPr>
      </p:pic>
      <p:pic>
        <p:nvPicPr>
          <p:cNvPr id="16388" name="Picture 4" descr="http://photo-lol.com/uploads/posts/2010-11/zhivotnye-parami-foto-3.jpg"/>
          <p:cNvPicPr>
            <a:picLocks noChangeAspect="1" noChangeArrowheads="1"/>
          </p:cNvPicPr>
          <p:nvPr/>
        </p:nvPicPr>
        <p:blipFill>
          <a:blip r:embed="rId4" cstate="print"/>
          <a:srcRect l="11557" t="7463" r="5682" b="4478"/>
          <a:stretch>
            <a:fillRect/>
          </a:stretch>
        </p:blipFill>
        <p:spPr bwMode="auto">
          <a:xfrm>
            <a:off x="0" y="3356992"/>
            <a:ext cx="4572000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476672"/>
            <a:ext cx="475252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Папа – </a:t>
            </a:r>
            <a:r>
              <a:rPr lang="ru-RU" sz="2400" b="1" dirty="0" smtClean="0">
                <a:solidFill>
                  <a:srgbClr val="FF0000"/>
                </a:solidFill>
              </a:rPr>
              <a:t>лис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,</a:t>
            </a:r>
            <a:r>
              <a:rPr lang="ru-RU" sz="2000" b="1" dirty="0" smtClean="0">
                <a:solidFill>
                  <a:srgbClr val="FF0000"/>
                </a:solidFill>
              </a:rPr>
              <a:t> </a:t>
            </a:r>
            <a:r>
              <a:rPr lang="ru-RU" sz="2400" b="1" dirty="0" smtClean="0">
                <a:solidFill>
                  <a:srgbClr val="FF0000"/>
                </a:solidFill>
              </a:rPr>
              <a:t>лисица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 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– мама,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Дом – нора у них, не яма.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Там темно и тесновато,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Но зато всегда лисята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В безопасности резвятся,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Деткам некого боятся.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Если страшно детворе,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Быстро спрячутся в норе.</a:t>
            </a:r>
            <a:endParaRPr lang="ru-RU" sz="2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8858" name="Picture 10" descr="http://img-2005-06.photosight.ru/07/894072.jpg"/>
          <p:cNvPicPr>
            <a:picLocks noChangeAspect="1" noChangeArrowheads="1"/>
          </p:cNvPicPr>
          <p:nvPr/>
        </p:nvPicPr>
        <p:blipFill>
          <a:blip r:embed="rId2" cstate="print"/>
          <a:srcRect l="21058" b="12280"/>
          <a:stretch>
            <a:fillRect/>
          </a:stretch>
        </p:blipFill>
        <p:spPr bwMode="auto">
          <a:xfrm>
            <a:off x="5327576" y="3284984"/>
            <a:ext cx="3816424" cy="3573016"/>
          </a:xfrm>
          <a:prstGeom prst="rect">
            <a:avLst/>
          </a:prstGeom>
          <a:noFill/>
        </p:spPr>
      </p:pic>
      <p:pic>
        <p:nvPicPr>
          <p:cNvPr id="14" name="Picture 4" descr="http://bezformata.ru/content/Images/000/048/875/image488759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0"/>
            <a:ext cx="3131840" cy="3284984"/>
          </a:xfrm>
          <a:prstGeom prst="rect">
            <a:avLst/>
          </a:prstGeom>
          <a:noFill/>
        </p:spPr>
      </p:pic>
      <p:pic>
        <p:nvPicPr>
          <p:cNvPr id="78874" name="Picture 26" descr="http://oboi.tululu.org/o/9/41307/prew.jpg"/>
          <p:cNvPicPr>
            <a:picLocks noChangeAspect="1" noChangeArrowheads="1"/>
          </p:cNvPicPr>
          <p:nvPr/>
        </p:nvPicPr>
        <p:blipFill>
          <a:blip r:embed="rId4" cstate="print"/>
          <a:srcRect l="6659"/>
          <a:stretch>
            <a:fillRect/>
          </a:stretch>
        </p:blipFill>
        <p:spPr bwMode="auto">
          <a:xfrm>
            <a:off x="0" y="3284984"/>
            <a:ext cx="5580112" cy="3573016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179512" y="0"/>
            <a:ext cx="10081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Л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http://img-fotki.yandex.ru/get/6110/91524879.26/0_8010a_355912a8_XL"/>
          <p:cNvPicPr>
            <a:picLocks noChangeAspect="1" noChangeArrowheads="1"/>
          </p:cNvPicPr>
          <p:nvPr/>
        </p:nvPicPr>
        <p:blipFill>
          <a:blip r:embed="rId2" cstate="print"/>
          <a:srcRect r="6410"/>
          <a:stretch>
            <a:fillRect/>
          </a:stretch>
        </p:blipFill>
        <p:spPr bwMode="auto">
          <a:xfrm>
            <a:off x="3887416" y="3211810"/>
            <a:ext cx="5256584" cy="3646190"/>
          </a:xfrm>
          <a:prstGeom prst="rect">
            <a:avLst/>
          </a:prstGeom>
          <a:noFill/>
        </p:spPr>
      </p:pic>
      <p:pic>
        <p:nvPicPr>
          <p:cNvPr id="47118" name="Picture 14" descr="http://img.gawkerassets.com/img/17jv8c0c0f649jpg/original.jpg"/>
          <p:cNvPicPr>
            <a:picLocks noChangeAspect="1" noChangeArrowheads="1"/>
          </p:cNvPicPr>
          <p:nvPr/>
        </p:nvPicPr>
        <p:blipFill>
          <a:blip r:embed="rId3" cstate="print"/>
          <a:srcRect l="11812" r="20464"/>
          <a:stretch>
            <a:fillRect/>
          </a:stretch>
        </p:blipFill>
        <p:spPr bwMode="auto">
          <a:xfrm>
            <a:off x="0" y="3212976"/>
            <a:ext cx="4283968" cy="3645025"/>
          </a:xfrm>
          <a:prstGeom prst="rect">
            <a:avLst/>
          </a:prstGeom>
          <a:noFill/>
        </p:spPr>
      </p:pic>
      <p:pic>
        <p:nvPicPr>
          <p:cNvPr id="47122" name="Picture 18" descr="http://img-fotki.yandex.ru/get/4120/52774679.41/0_8d29f_cefebe57_XL.jpeg.jpg"/>
          <p:cNvPicPr>
            <a:picLocks noChangeAspect="1" noChangeArrowheads="1"/>
          </p:cNvPicPr>
          <p:nvPr/>
        </p:nvPicPr>
        <p:blipFill>
          <a:blip r:embed="rId4" cstate="print"/>
          <a:srcRect t="11133" b="4779"/>
          <a:stretch>
            <a:fillRect/>
          </a:stretch>
        </p:blipFill>
        <p:spPr bwMode="auto">
          <a:xfrm>
            <a:off x="4283968" y="0"/>
            <a:ext cx="4860032" cy="321297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971600" y="332656"/>
            <a:ext cx="331236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Есть птица красивая очень на свете,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Название — </a:t>
            </a:r>
            <a:r>
              <a:rPr lang="ru-RU" sz="2000" b="1" dirty="0" smtClean="0">
                <a:solidFill>
                  <a:srgbClr val="FF0000"/>
                </a:solidFill>
              </a:rPr>
              <a:t>ЛЕБЕДЬ</a:t>
            </a: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имеет она,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Не встретить прекрасней ее на планете,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Она из чудесного будто бы сна…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0"/>
            <a:ext cx="899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Л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bsoft.aggress.ru/demodor/3/73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-457200"/>
            <a:ext cx="9753600" cy="7315200"/>
          </a:xfrm>
          <a:prstGeom prst="rect">
            <a:avLst/>
          </a:prstGeom>
          <a:noFill/>
        </p:spPr>
      </p:pic>
      <p:pic>
        <p:nvPicPr>
          <p:cNvPr id="3" name="Picture 2" descr="http://bsoft.aggress.ru/demodor/3/7322.jpg"/>
          <p:cNvPicPr>
            <a:picLocks noChangeAspect="1" noChangeArrowheads="1"/>
          </p:cNvPicPr>
          <p:nvPr/>
        </p:nvPicPr>
        <p:blipFill>
          <a:blip r:embed="rId2" cstate="print"/>
          <a:srcRect b="2779"/>
          <a:stretch>
            <a:fillRect/>
          </a:stretch>
        </p:blipFill>
        <p:spPr bwMode="auto">
          <a:xfrm>
            <a:off x="-609600" y="-457200"/>
            <a:ext cx="10438184" cy="75586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692696"/>
            <a:ext cx="53503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ЦЕЛЬ: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476673"/>
            <a:ext cx="5886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Формирование элементарных экологических представлений, знаний о животном мире.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556792"/>
            <a:ext cx="685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Познакомить детей с разнообразием животного мира Кубани.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               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348880"/>
            <a:ext cx="685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Сформировать представления детей о месте обитания «доме» диких животных Кубани.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140968"/>
            <a:ext cx="8244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Активизировать словарь детей за счёт слов, обозначающих животных: звери, птицы, рыбы, насекомые.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3933056"/>
            <a:ext cx="16915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Упражнять умственные умения детей: объяснять, сравнивать,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доказывать, делать выводы, применять знания в новых ситуациях.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-2268760" y="4797152"/>
            <a:ext cx="11412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5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Воспитывать чувства любви и бережного отношения к животному миру, природе своего края.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tatic1.read.ru/images/illustrations/1259847768.jpg"/>
          <p:cNvPicPr>
            <a:picLocks noChangeAspect="1" noChangeArrowheads="1"/>
          </p:cNvPicPr>
          <p:nvPr/>
        </p:nvPicPr>
        <p:blipFill>
          <a:blip r:embed="rId2" cstate="print"/>
          <a:srcRect t="24880"/>
          <a:stretch>
            <a:fillRect/>
          </a:stretch>
        </p:blipFill>
        <p:spPr bwMode="auto">
          <a:xfrm>
            <a:off x="4860033" y="-315416"/>
            <a:ext cx="4283968" cy="4149080"/>
          </a:xfrm>
          <a:prstGeom prst="rect">
            <a:avLst/>
          </a:prstGeom>
          <a:noFill/>
        </p:spPr>
      </p:pic>
      <p:pic>
        <p:nvPicPr>
          <p:cNvPr id="4" name="Picture 4" descr="http://oboi.tululu.org/o/9/11106/prew.jpg"/>
          <p:cNvPicPr>
            <a:picLocks noChangeAspect="1" noChangeArrowheads="1"/>
          </p:cNvPicPr>
          <p:nvPr/>
        </p:nvPicPr>
        <p:blipFill>
          <a:blip r:embed="rId3" cstate="print"/>
          <a:srcRect r="6465" b="4031"/>
          <a:stretch>
            <a:fillRect/>
          </a:stretch>
        </p:blipFill>
        <p:spPr bwMode="auto">
          <a:xfrm>
            <a:off x="4860032" y="3573016"/>
            <a:ext cx="4283968" cy="32849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87624" y="0"/>
            <a:ext cx="367240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Спит зимою великан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В тепленькой берлоге.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Ждет весеннего тепла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И расцвет природы.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Косолапый очень ловкий,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Любит рыбку половить.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Чтобы мед отведать сладкий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Может улей разорить.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Что за зверь? Скорей ответь.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Этот великан...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МЕДВЕДЬ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" y="0"/>
            <a:ext cx="11156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М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7" name="Picture 8" descr="http://www.abload.de/img/medved11dactk.jpg"/>
          <p:cNvPicPr>
            <a:picLocks noChangeAspect="1" noChangeArrowheads="1"/>
          </p:cNvPicPr>
          <p:nvPr/>
        </p:nvPicPr>
        <p:blipFill>
          <a:blip r:embed="rId4" cstate="print"/>
          <a:srcRect l="10416" t="16435" r="15636" b="4680"/>
          <a:stretch>
            <a:fillRect/>
          </a:stretch>
        </p:blipFill>
        <p:spPr bwMode="auto">
          <a:xfrm>
            <a:off x="0" y="3573016"/>
            <a:ext cx="4860032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692696"/>
            <a:ext cx="302433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НЫРОК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в названии своём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i="1" dirty="0" smtClean="0">
                <a:solidFill>
                  <a:srgbClr val="002060"/>
                </a:solidFill>
              </a:rPr>
              <a:t>Всю сущность выпятил наружу,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i="1" dirty="0" smtClean="0">
                <a:solidFill>
                  <a:srgbClr val="002060"/>
                </a:solidFill>
              </a:rPr>
              <a:t>Ему для жизни – водоём,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i="1" dirty="0" smtClean="0">
                <a:solidFill>
                  <a:srgbClr val="002060"/>
                </a:solidFill>
              </a:rPr>
              <a:t>Заросший мелкой ряской, нужен.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9" name="Picture 2" descr="http://www.ohota-tambov-perm.ru/files/utka_1.jpg"/>
          <p:cNvPicPr>
            <a:picLocks noChangeAspect="1" noChangeArrowheads="1"/>
          </p:cNvPicPr>
          <p:nvPr/>
        </p:nvPicPr>
        <p:blipFill>
          <a:blip r:embed="rId2" cstate="print"/>
          <a:srcRect l="7706" t="13418"/>
          <a:stretch>
            <a:fillRect/>
          </a:stretch>
        </p:blipFill>
        <p:spPr bwMode="auto">
          <a:xfrm>
            <a:off x="0" y="3429000"/>
            <a:ext cx="4211960" cy="3429000"/>
          </a:xfrm>
          <a:prstGeom prst="rect">
            <a:avLst/>
          </a:prstGeom>
          <a:noFill/>
        </p:spPr>
      </p:pic>
      <p:pic>
        <p:nvPicPr>
          <p:cNvPr id="10" name="Picture 6" descr="http://zaikinmir.ru/kartinki/images/ytka/ytka-kartinki-326.jpg"/>
          <p:cNvPicPr>
            <a:picLocks noChangeAspect="1" noChangeArrowheads="1"/>
          </p:cNvPicPr>
          <p:nvPr/>
        </p:nvPicPr>
        <p:blipFill>
          <a:blip r:embed="rId3" cstate="print"/>
          <a:srcRect l="2548" r="8272" b="10163"/>
          <a:stretch>
            <a:fillRect/>
          </a:stretch>
        </p:blipFill>
        <p:spPr bwMode="auto">
          <a:xfrm>
            <a:off x="4067944" y="0"/>
            <a:ext cx="5076056" cy="3429000"/>
          </a:xfrm>
          <a:prstGeom prst="rect">
            <a:avLst/>
          </a:prstGeom>
          <a:noFill/>
        </p:spPr>
      </p:pic>
      <p:pic>
        <p:nvPicPr>
          <p:cNvPr id="11" name="Picture 8" descr="http://nature.doublea.ru/pix/utka08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429000"/>
            <a:ext cx="5076056" cy="3429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1043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Н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4" descr="http://otdih.nakubani.ru/m/big/51d2b08975139eba3b462290/"/>
          <p:cNvPicPr>
            <a:picLocks noChangeAspect="1" noChangeArrowheads="1"/>
          </p:cNvPicPr>
          <p:nvPr/>
        </p:nvPicPr>
        <p:blipFill>
          <a:blip r:embed="rId2" cstate="print"/>
          <a:srcRect l="5548" t="10080" r="5682" b="6761"/>
          <a:stretch>
            <a:fillRect/>
          </a:stretch>
        </p:blipFill>
        <p:spPr bwMode="auto">
          <a:xfrm>
            <a:off x="4572000" y="3789040"/>
            <a:ext cx="4572000" cy="3068960"/>
          </a:xfrm>
          <a:prstGeom prst="rect">
            <a:avLst/>
          </a:prstGeom>
          <a:noFill/>
        </p:spPr>
      </p:pic>
      <p:pic>
        <p:nvPicPr>
          <p:cNvPr id="5" name="Picture 2" descr="http://www.ohotachr.ru/images/photos/medium/article86.jpg"/>
          <p:cNvPicPr>
            <a:picLocks noChangeAspect="1" noChangeArrowheads="1"/>
          </p:cNvPicPr>
          <p:nvPr/>
        </p:nvPicPr>
        <p:blipFill>
          <a:blip r:embed="rId3" cstate="print"/>
          <a:srcRect l="3701" r="18584"/>
          <a:stretch>
            <a:fillRect/>
          </a:stretch>
        </p:blipFill>
        <p:spPr bwMode="auto">
          <a:xfrm>
            <a:off x="4716016" y="0"/>
            <a:ext cx="4427984" cy="3789040"/>
          </a:xfrm>
          <a:prstGeom prst="rect">
            <a:avLst/>
          </a:prstGeom>
          <a:noFill/>
        </p:spPr>
      </p:pic>
      <p:pic>
        <p:nvPicPr>
          <p:cNvPr id="6" name="Picture 8" descr="http://xn--80afahik1bacv9b3i.xn--p1ai/images/public/20101126/pyatnistyj_olen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89040"/>
            <a:ext cx="4716016" cy="306896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43608" y="476672"/>
            <a:ext cx="396044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Вот пятнистый 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ОЛЕНЁНОК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По лесу гуляет,</a:t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Он совсем еще ребенок -</a:t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Ничего не знает!</a:t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Только кажется, что он</a:t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Сам по лесу бродит,</a:t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b="1" dirty="0" err="1" smtClean="0">
                <a:solidFill>
                  <a:schemeClr val="accent5">
                    <a:lumMod val="50000"/>
                  </a:schemeClr>
                </a:solidFill>
              </a:rPr>
              <a:t>Олениха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 за кустом -</a:t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Глаз с него не сводит!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899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О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20688"/>
            <a:ext cx="3600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ОКУНЬ</a:t>
            </a:r>
            <a:r>
              <a:rPr lang="ru-RU" sz="2000" b="1" dirty="0" smtClean="0"/>
              <a:t> 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плавает в реке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Каждый вечер налегке.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Не боится рыб он хищных,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Червячков на ужин ищет!</a:t>
            </a:r>
            <a:endParaRPr lang="ru-RU" sz="2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8" name="Picture 4" descr="http://photo.qip.ru/photo/s-tam/3879175/xlarge/92214017.jpg"/>
          <p:cNvPicPr>
            <a:picLocks noChangeAspect="1" noChangeArrowheads="1"/>
          </p:cNvPicPr>
          <p:nvPr/>
        </p:nvPicPr>
        <p:blipFill>
          <a:blip r:embed="rId2" cstate="print"/>
          <a:srcRect r="10629"/>
          <a:stretch>
            <a:fillRect/>
          </a:stretch>
        </p:blipFill>
        <p:spPr bwMode="auto">
          <a:xfrm>
            <a:off x="4607496" y="0"/>
            <a:ext cx="4536504" cy="3212976"/>
          </a:xfrm>
          <a:prstGeom prst="rect">
            <a:avLst/>
          </a:prstGeom>
          <a:noFill/>
        </p:spPr>
      </p:pic>
      <p:pic>
        <p:nvPicPr>
          <p:cNvPr id="1032" name="Picture 8" descr="http://i.bilgi-bilgi.com/i/o/800/1418683504.5573.jpg"/>
          <p:cNvPicPr>
            <a:picLocks noChangeAspect="1" noChangeArrowheads="1"/>
          </p:cNvPicPr>
          <p:nvPr/>
        </p:nvPicPr>
        <p:blipFill>
          <a:blip r:embed="rId3" cstate="print"/>
          <a:srcRect l="12079" r="6165"/>
          <a:stretch>
            <a:fillRect/>
          </a:stretch>
        </p:blipFill>
        <p:spPr bwMode="auto">
          <a:xfrm>
            <a:off x="0" y="3212976"/>
            <a:ext cx="4644008" cy="3645024"/>
          </a:xfrm>
          <a:prstGeom prst="rect">
            <a:avLst/>
          </a:prstGeom>
          <a:noFill/>
        </p:spPr>
      </p:pic>
      <p:pic>
        <p:nvPicPr>
          <p:cNvPr id="1036" name="Picture 12" descr="http://prirodasibiri.ru/links/173/id016-02.jpg"/>
          <p:cNvPicPr>
            <a:picLocks noChangeAspect="1" noChangeArrowheads="1"/>
          </p:cNvPicPr>
          <p:nvPr/>
        </p:nvPicPr>
        <p:blipFill>
          <a:blip r:embed="rId4" cstate="print"/>
          <a:srcRect r="4569"/>
          <a:stretch>
            <a:fillRect/>
          </a:stretch>
        </p:blipFill>
        <p:spPr bwMode="auto">
          <a:xfrm>
            <a:off x="4644008" y="3212976"/>
            <a:ext cx="4499992" cy="364502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11156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О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bible-facts.ru/uploads/posts/2013-12/1387142351_mjod-pchely-i-zdorov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8" y="3312368"/>
            <a:ext cx="7346592" cy="35254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roypchel.ru/wp-content/uploads/2015/01/opilenie-pche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12369"/>
            <a:ext cx="4860032" cy="35456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png-images.ru/wp-content/uploads/2015/01/bee_PNG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33682"/>
            <a:ext cx="4283968" cy="34563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87624" y="332656"/>
            <a:ext cx="3600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С цветка на цветок,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Летает </a:t>
            </a:r>
            <a:r>
              <a:rPr lang="ru-RU" sz="2000" b="1" dirty="0" smtClean="0">
                <a:solidFill>
                  <a:srgbClr val="FF0000"/>
                </a:solidFill>
              </a:rPr>
              <a:t>ПЧЕЛА</a:t>
            </a:r>
            <a:r>
              <a:rPr lang="ru-RU" sz="2000" b="1" dirty="0" smtClean="0">
                <a:solidFill>
                  <a:srgbClr val="00B050"/>
                </a:solidFill>
              </a:rPr>
              <a:t>.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Готовит медок,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Всегда весела.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С зари до зари,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В трудах и заботах,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Бездельницей слыть,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Ей совсем неохота.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1259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П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883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http://www.yoyowall.com/wallpapers/2013/04/Lynxes-Hole-540x960.jpg"/>
          <p:cNvPicPr>
            <a:picLocks noChangeAspect="1" noChangeArrowheads="1"/>
          </p:cNvPicPr>
          <p:nvPr/>
        </p:nvPicPr>
        <p:blipFill>
          <a:blip r:embed="rId2" cstate="print"/>
          <a:srcRect l="6300" t="8400" r="25189" b="7601"/>
          <a:stretch>
            <a:fillRect/>
          </a:stretch>
        </p:blipFill>
        <p:spPr bwMode="auto">
          <a:xfrm>
            <a:off x="3922912" y="3501008"/>
            <a:ext cx="5221088" cy="3356992"/>
          </a:xfrm>
          <a:prstGeom prst="rect">
            <a:avLst/>
          </a:prstGeom>
          <a:noFill/>
        </p:spPr>
      </p:pic>
      <p:pic>
        <p:nvPicPr>
          <p:cNvPr id="76810" name="Picture 10" descr="http://koshka-nika.ucoz.ru/_ph/181/995240928.jpg"/>
          <p:cNvPicPr>
            <a:picLocks noChangeAspect="1" noChangeArrowheads="1"/>
          </p:cNvPicPr>
          <p:nvPr/>
        </p:nvPicPr>
        <p:blipFill>
          <a:blip r:embed="rId3" cstate="print"/>
          <a:srcRect l="3137" t="8510" r="29413" b="3551"/>
          <a:stretch>
            <a:fillRect/>
          </a:stretch>
        </p:blipFill>
        <p:spPr bwMode="auto">
          <a:xfrm>
            <a:off x="4498976" y="0"/>
            <a:ext cx="4645024" cy="3473624"/>
          </a:xfrm>
          <a:prstGeom prst="rect">
            <a:avLst/>
          </a:prstGeom>
          <a:noFill/>
        </p:spPr>
      </p:pic>
      <p:pic>
        <p:nvPicPr>
          <p:cNvPr id="8" name="Picture 2" descr="http://desktopwallpapers.org.ua/large/201210/206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823"/>
          <a:stretch>
            <a:fillRect/>
          </a:stretch>
        </p:blipFill>
        <p:spPr bwMode="auto">
          <a:xfrm>
            <a:off x="0" y="3501008"/>
            <a:ext cx="4572000" cy="33569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99592" y="260648"/>
            <a:ext cx="381642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РЫСЬ</a:t>
            </a:r>
            <a:r>
              <a:rPr lang="ru-RU" sz="2000" b="1" dirty="0" smtClean="0"/>
              <a:t> 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– опасный зверь в природе,</a:t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Хоть с котом роднится вроде,</a:t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Но не кот. Про это знай:</a:t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Рядом с клеткой не играй.</a:t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Не крутись и не резвись,</a:t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Рыси ты остерегись.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0"/>
            <a:ext cx="1043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Р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www.fishing.ru.com/uploads/posts/2011-08/1314651273_800px-channelca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29000"/>
            <a:ext cx="486003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ttp://bazarusich.ru/sites/default/files/field/image/som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13" t="4671" r="6526" b="8435"/>
          <a:stretch/>
        </p:blipFill>
        <p:spPr bwMode="auto">
          <a:xfrm>
            <a:off x="4283968" y="0"/>
            <a:ext cx="486003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www.kartinki24.ru/uploads/gallery/main/333/kartinki24_fish_00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049" r="3200"/>
          <a:stretch>
            <a:fillRect/>
          </a:stretch>
        </p:blipFill>
        <p:spPr bwMode="auto">
          <a:xfrm>
            <a:off x="0" y="3429000"/>
            <a:ext cx="435597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2" y="548680"/>
            <a:ext cx="33843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Там в воде под бурунами,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 глубине, в подводной яме,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Машет грозно плавниками,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Шевелит в пылу усами.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Царь реки могучий </a:t>
            </a:r>
            <a:r>
              <a:rPr lang="ru-RU" b="1" dirty="0" smtClean="0">
                <a:solidFill>
                  <a:srgbClr val="FF0000"/>
                </a:solidFill>
              </a:rPr>
              <a:t>СОМ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, 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Здесь его и трон, и дом.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0"/>
            <a:ext cx="899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С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otklopov.ru/wp-content/uploads/2014/09/1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93" t="5653" r="6115" b="4616"/>
          <a:stretch/>
        </p:blipFill>
        <p:spPr bwMode="auto">
          <a:xfrm>
            <a:off x="0" y="3476485"/>
            <a:ext cx="3635896" cy="3381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img0.liveinternet.ru/images/attach/c/11/114/845/114845710_4709286_cucaracha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772816"/>
            <a:ext cx="5148064" cy="390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8" y="404665"/>
            <a:ext cx="40324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Жил на кухне </a:t>
            </a:r>
            <a:r>
              <a:rPr lang="ru-RU" sz="2000" b="1" dirty="0" smtClean="0">
                <a:solidFill>
                  <a:srgbClr val="FF0000"/>
                </a:solidFill>
              </a:rPr>
              <a:t>ТАРАКАН,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Закрывал за всеми кран,</a:t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Подбирал за всеми крошки,</a:t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Воду пил у нашей кошки,</a:t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Не дразнился, не кусался, -</a:t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Света белого боялся.</a:t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</a:b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0"/>
            <a:ext cx="10995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Т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 descr="http://forum.ihunter.ru/reader/wp-content/uploads/2015/06/31.jpg"/>
          <p:cNvPicPr>
            <a:picLocks noChangeAspect="1" noChangeArrowheads="1"/>
          </p:cNvPicPr>
          <p:nvPr/>
        </p:nvPicPr>
        <p:blipFill>
          <a:blip r:embed="rId2" cstate="print"/>
          <a:srcRect l="10883" t="12920" r="12805" b="17006"/>
          <a:stretch>
            <a:fillRect/>
          </a:stretch>
        </p:blipFill>
        <p:spPr bwMode="auto">
          <a:xfrm>
            <a:off x="3923928" y="3501008"/>
            <a:ext cx="5220072" cy="3356992"/>
          </a:xfrm>
          <a:prstGeom prst="rect">
            <a:avLst/>
          </a:prstGeom>
          <a:noFill/>
        </p:spPr>
      </p:pic>
      <p:pic>
        <p:nvPicPr>
          <p:cNvPr id="87048" name="Picture 8" descr="http://fotoham.ru/img/picture/Oct/21/caacf3f28f300c963c6fb0da22d6c86c/5.jpg"/>
          <p:cNvPicPr>
            <a:picLocks noChangeAspect="1" noChangeArrowheads="1"/>
          </p:cNvPicPr>
          <p:nvPr/>
        </p:nvPicPr>
        <p:blipFill>
          <a:blip r:embed="rId3" cstate="print"/>
          <a:srcRect l="2835" t="5804" r="3611" b="5683"/>
          <a:stretch>
            <a:fillRect/>
          </a:stretch>
        </p:blipFill>
        <p:spPr bwMode="auto">
          <a:xfrm>
            <a:off x="3563888" y="0"/>
            <a:ext cx="5580112" cy="35010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99592" y="476672"/>
            <a:ext cx="27363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Где у </a:t>
            </a:r>
            <a:r>
              <a:rPr lang="ru-RU" sz="2000" b="1" dirty="0" smtClean="0">
                <a:solidFill>
                  <a:srgbClr val="FF0000"/>
                </a:solidFill>
              </a:rPr>
              <a:t>ТЕТЕРЕВА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 дом?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В теплой ямке под кустом.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Любит тетерев покой,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Брови красные — дугой.</a:t>
            </a:r>
            <a:endParaRPr lang="ru-RU" sz="2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" y="0"/>
            <a:ext cx="899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Т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18434" name="Picture 2" descr="http://photogrist.com/wp-content/uploads/2013/10/Yves-Adams16-1024x682.jpg"/>
          <p:cNvPicPr>
            <a:picLocks noChangeAspect="1" noChangeArrowheads="1"/>
          </p:cNvPicPr>
          <p:nvPr/>
        </p:nvPicPr>
        <p:blipFill>
          <a:blip r:embed="rId4" cstate="print"/>
          <a:srcRect l="7757" t="8867" r="29561" b="4670"/>
          <a:stretch>
            <a:fillRect/>
          </a:stretch>
        </p:blipFill>
        <p:spPr bwMode="auto">
          <a:xfrm>
            <a:off x="0" y="3501008"/>
            <a:ext cx="4032448" cy="3356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dic.academic.ru/pictures/wiki/files/119/whistling_duck_flight02_-_natures_pics-edit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151"/>
          <a:stretch>
            <a:fillRect/>
          </a:stretch>
        </p:blipFill>
        <p:spPr bwMode="auto">
          <a:xfrm>
            <a:off x="4860032" y="0"/>
            <a:ext cx="4283968" cy="339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plotka.ru/media/2011/10/img-8af0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812"/>
          <a:stretch>
            <a:fillRect/>
          </a:stretch>
        </p:blipFill>
        <p:spPr bwMode="auto">
          <a:xfrm>
            <a:off x="4572000" y="3356992"/>
            <a:ext cx="4572000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kak-eto-vygljadit.ru/wp-content/uploads/2013/06/duck-jaroslav354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4860032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404663"/>
            <a:ext cx="40324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А веселые утята,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Очень дружные ребята.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Утром все идут на пруд,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Приключенья их там ждут.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«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</a:rPr>
              <a:t>Кря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» сказала мама </a:t>
            </a:r>
            <a:r>
              <a:rPr lang="ru-RU" sz="2000" b="1" dirty="0" smtClean="0">
                <a:solidFill>
                  <a:srgbClr val="FF0000"/>
                </a:solidFill>
              </a:rPr>
              <a:t>УТКА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,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«Вот плывут мои малютки!»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0"/>
            <a:ext cx="1043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У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ages.forwallpaper.com/files/images/e/ebe9/ebe91a62/582623/peaceful-sunri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3212976"/>
          </a:xfrm>
          <a:prstGeom prst="rect">
            <a:avLst/>
          </a:prstGeom>
          <a:noFill/>
        </p:spPr>
      </p:pic>
      <p:pic>
        <p:nvPicPr>
          <p:cNvPr id="3" name="Picture 4" descr="http://galereika.org/_ph/156/1530643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140968"/>
            <a:ext cx="4716016" cy="3717032"/>
          </a:xfrm>
          <a:prstGeom prst="rect">
            <a:avLst/>
          </a:prstGeom>
          <a:noFill/>
        </p:spPr>
      </p:pic>
      <p:pic>
        <p:nvPicPr>
          <p:cNvPr id="4" name="Picture 2" descr="http://img-fotki.yandex.ru/get/6432/88580206.a9/0_88bf2_a34b36ba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40968"/>
            <a:ext cx="4499992" cy="37170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87624" y="476672"/>
            <a:ext cx="31683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У обочины дороги Ходит  </a:t>
            </a:r>
            <a:r>
              <a:rPr lang="ru-RU" sz="2000" b="1" dirty="0" smtClean="0">
                <a:solidFill>
                  <a:srgbClr val="FF0000"/>
                </a:solidFill>
              </a:rPr>
              <a:t>АИСТ</a:t>
            </a:r>
            <a:r>
              <a:rPr lang="ru-RU" sz="2000" b="1" dirty="0" smtClean="0">
                <a:solidFill>
                  <a:srgbClr val="002060"/>
                </a:solidFill>
              </a:rPr>
              <a:t>                                   длинноногий.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Самый лучший из отцов,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Ищет пищу для птенцов.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11156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А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detskiychas.ru/wp-content/uploads/2013/06/filin_stih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0"/>
            <a:ext cx="4355976" cy="3600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http://pictar.ru/data/media/80/fentezi-zverje2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542" t="4700" b="12981"/>
          <a:stretch/>
        </p:blipFill>
        <p:spPr bwMode="auto">
          <a:xfrm>
            <a:off x="0" y="3545632"/>
            <a:ext cx="4860032" cy="33123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www.chitalnya.ru/upload2/262/776500618085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73016"/>
            <a:ext cx="4355976" cy="32849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87624" y="476672"/>
            <a:ext cx="34563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Осторожно! Ночь пришла!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Вылетает из дупла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На охоту </a:t>
            </a:r>
            <a:r>
              <a:rPr lang="ru-RU" sz="2000" b="1" dirty="0" smtClean="0">
                <a:solidFill>
                  <a:srgbClr val="FF0000"/>
                </a:solidFill>
              </a:rPr>
              <a:t>ФИЛИН 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–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Страшен и всесилен!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Прячьтесь, мыши, прячьтесь, крошки –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Филин попроворней кошки!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0"/>
            <a:ext cx="11876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Ф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http://elementy.ru/images/eltjob/hamster_2_cen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29000"/>
            <a:ext cx="4716016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http://www.zastavki.com/pictures/originals/2014/Animals___Pigs_Hamster_with_grass_081180_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807"/>
          <a:stretch/>
        </p:blipFill>
        <p:spPr bwMode="auto">
          <a:xfrm>
            <a:off x="4499992" y="0"/>
            <a:ext cx="4644007" cy="34756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fb.ru/misc/i/gallery/23656/5800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581"/>
          <a:stretch>
            <a:fillRect/>
          </a:stretch>
        </p:blipFill>
        <p:spPr bwMode="auto">
          <a:xfrm>
            <a:off x="0" y="3429000"/>
            <a:ext cx="4499992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548680"/>
            <a:ext cx="31683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Рыжий </a:t>
            </a:r>
            <a:r>
              <a:rPr lang="ru-RU" sz="2000" b="1" dirty="0" err="1" smtClean="0">
                <a:solidFill>
                  <a:srgbClr val="00B050"/>
                </a:solidFill>
              </a:rPr>
              <a:t>Хомка-</a:t>
            </a:r>
            <a:r>
              <a:rPr lang="ru-RU" sz="2000" b="1" dirty="0" err="1" smtClean="0">
                <a:solidFill>
                  <a:srgbClr val="FF0000"/>
                </a:solidFill>
              </a:rPr>
              <a:t>ХОМЯЧЁК</a:t>
            </a:r>
            <a:r>
              <a:rPr lang="ru-RU" sz="2000" b="1" dirty="0" smtClean="0">
                <a:solidFill>
                  <a:srgbClr val="00B050"/>
                </a:solidFill>
              </a:rPr>
              <a:t/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Настоящий толстячок!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За щекой зерно хранит,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Пожуёт и снова спит.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0"/>
            <a:ext cx="97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Х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kaliningrad-fishing.ru/hunter/hr21/032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934" y="0"/>
            <a:ext cx="395806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img-fotki.yandex.ru/get/5633/32901985.6c/0_cc246_14a2af97_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855" y="2708920"/>
            <a:ext cx="5245927" cy="41800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9632" y="548680"/>
            <a:ext cx="40324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ЦАПЛЯ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 ходит по болоту, 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Будто ищет там кого-то. 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Ой боюсь, что эта цапля 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Лягушонка хочет сцапать.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1259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Ц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uza.ru/uploads/posts/2012-01/1327021967_13-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573016"/>
            <a:ext cx="5076056" cy="3284984"/>
          </a:xfrm>
          <a:prstGeom prst="rect">
            <a:avLst/>
          </a:prstGeom>
          <a:noFill/>
        </p:spPr>
      </p:pic>
      <p:pic>
        <p:nvPicPr>
          <p:cNvPr id="3" name="Picture 6" descr="http://i.otzovik.com/2013/08/29/518655/img/6296572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688" b="5467"/>
          <a:stretch/>
        </p:blipFill>
        <p:spPr bwMode="auto">
          <a:xfrm>
            <a:off x="4499992" y="0"/>
            <a:ext cx="4644008" cy="35730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reptiliy.net/images/s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370" b="14481"/>
          <a:stretch>
            <a:fillRect/>
          </a:stretch>
        </p:blipFill>
        <p:spPr bwMode="auto">
          <a:xfrm>
            <a:off x="0" y="3573017"/>
            <a:ext cx="4499992" cy="32849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404663"/>
            <a:ext cx="34563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Посмотрите! 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ЧЕРЕПАХА!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Словно дом, на ней рубаха,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Костяная, расписная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И уютная такая!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Греет твердая рубаха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И спасает черепаху.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0"/>
            <a:ext cx="11156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Ч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tainy.net/wp-content/uploads/2010/11/World_Africa_Jackals___Kenya___Africa_008893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404" y="3356992"/>
            <a:ext cx="4752595" cy="35010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ttp://files.school-collection.edu.ru/dlrstore/740d90f2-8b8c-11db-b606-0800200c9a66/03_05_02_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52"/>
          <a:stretch>
            <a:fillRect/>
          </a:stretch>
        </p:blipFill>
        <p:spPr bwMode="auto">
          <a:xfrm>
            <a:off x="4716016" y="0"/>
            <a:ext cx="4427983" cy="33569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://dumskaya.net/pics/8/picturepicture_67206283116820_57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13128"/>
            <a:ext cx="4716016" cy="35448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1640" y="332656"/>
            <a:ext cx="33123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Нет у </a:t>
            </a:r>
            <a:r>
              <a:rPr lang="ru-RU" sz="2000" b="1" dirty="0" smtClean="0">
                <a:solidFill>
                  <a:srgbClr val="FF0000"/>
                </a:solidFill>
              </a:rPr>
              <a:t>ШАКАЛА</a:t>
            </a:r>
          </a:p>
          <a:p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Ни в чем недостатка:</a:t>
            </a:r>
          </a:p>
          <a:p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Внешность гиены,</a:t>
            </a:r>
          </a:p>
          <a:p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Лисья повадка,</a:t>
            </a:r>
          </a:p>
          <a:p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Заячья смелость,</a:t>
            </a:r>
          </a:p>
          <a:p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Волчий оскал, -</a:t>
            </a:r>
          </a:p>
          <a:p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Что же еще тебе надо,</a:t>
            </a:r>
          </a:p>
          <a:p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Шакал?</a:t>
            </a:r>
            <a:endParaRPr lang="ru-RU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1043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Ш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eruditov.net/_pu/4/129807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0"/>
            <a:ext cx="4211961" cy="35730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ultimatefishing.ru/images/ultimatefishing/speciesfish/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555" y="3501008"/>
            <a:ext cx="4554445" cy="33569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fishingday.org/wp-content/uploads/2015/05/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7"/>
            <a:ext cx="4711898" cy="35283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75656" y="620688"/>
            <a:ext cx="36724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ЩУКА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-рыба хищная,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Малосимпатичная,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Длинная, пятнистая,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Хитрая и быстрая.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Любит карасей гонять,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Не давая им дремать. </a:t>
            </a:r>
            <a:endParaRPr lang="ru-RU" sz="2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15476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Щ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http://pictures.ucoz.ru/_ph/3/2/82346882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212976"/>
            <a:ext cx="2664296" cy="32624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4" descr="http://pictures.ucoz.ru/_ph/3/2/75911689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48680"/>
            <a:ext cx="3348567" cy="2533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http://pictures.ucoz.ru/_ph/3/2/93534429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84984"/>
            <a:ext cx="2952328" cy="31859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124744"/>
            <a:ext cx="42484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Посмотрите на страницу —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Нет здесь зверя, нет и птицы.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Твёрдый знак </a:t>
            </a:r>
            <a:r>
              <a:rPr lang="ru-RU" sz="2000" b="1" dirty="0" smtClean="0">
                <a:solidFill>
                  <a:srgbClr val="FF0000"/>
                </a:solidFill>
              </a:rPr>
              <a:t>Ъ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2000" b="1" dirty="0" smtClean="0">
                <a:solidFill>
                  <a:srgbClr val="FF0000"/>
                </a:solidFill>
              </a:rPr>
              <a:t>Ы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, мягкий знак</a:t>
            </a:r>
            <a:r>
              <a:rPr lang="ru-RU" sz="2000" b="1" dirty="0" smtClean="0">
                <a:solidFill>
                  <a:srgbClr val="FF0000"/>
                </a:solidFill>
              </a:rPr>
              <a:t> Ь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Ты запомнишь просто так.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19" y="0"/>
            <a:ext cx="10081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Ъ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0"/>
            <a:ext cx="9866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Ы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0"/>
            <a:ext cx="11061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Ь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www.graycell.ru/picture/big/emu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80928"/>
            <a:ext cx="4139952" cy="40770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ttp://ic.pics.livejournal.com/vilmantas/57321330/342411/342411_9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601"/>
          <a:stretch>
            <a:fillRect/>
          </a:stretch>
        </p:blipFill>
        <p:spPr bwMode="auto">
          <a:xfrm>
            <a:off x="4355977" y="0"/>
            <a:ext cx="4788023" cy="2808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s018.radikal.ru/i514/1302/d1/d8a8e9610ca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05" y="2780928"/>
            <a:ext cx="5011154" cy="4077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260648"/>
            <a:ext cx="30963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ЭМУ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– страус,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он – высок,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Прячет голову в песок,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Хотя бегает быстрей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Многих диких лошадей.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0"/>
            <a:ext cx="1043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Э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http://www.9ptiz.ru/ptizaCY/jurok/jurok2_3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728"/>
          <a:stretch>
            <a:fillRect/>
          </a:stretch>
        </p:blipFill>
        <p:spPr bwMode="auto">
          <a:xfrm>
            <a:off x="4499992" y="0"/>
            <a:ext cx="4644008" cy="3801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4" descr="http://birdsearth.ru/images/vorobey/vjurok%2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01008"/>
            <a:ext cx="4818627" cy="33949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2" descr="http://img1.liveinternet.ru/images/foto/b/1/apps/1/245/1245687_yuro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4499992" cy="33819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620688"/>
            <a:ext cx="31683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ЮРОК </a:t>
            </a:r>
            <a:r>
              <a:rPr lang="ru-RU" sz="2000" b="1" dirty="0" smtClean="0">
                <a:solidFill>
                  <a:srgbClr val="002060"/>
                </a:solidFill>
              </a:rPr>
              <a:t>ни капли не устал –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Он к вечеру резвее стал!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К тому ж заботлив наш юрок,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И мошек запасает впрок.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1187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Ю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www.balatsky.ru/NSO/bestial/image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4984"/>
            <a:ext cx="4864341" cy="35730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www.animalsglobe.ru/wp-content/uploads/2012/04/yashheritsa-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890788" cy="33569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greenpeace.org.ru/wp-content/uploads/2012/06/11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62" y="3356992"/>
            <a:ext cx="4676370" cy="35105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260649"/>
            <a:ext cx="34563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Маленькая </a:t>
            </a:r>
            <a:r>
              <a:rPr lang="ru-RU" sz="2000" b="1" dirty="0" smtClean="0">
                <a:solidFill>
                  <a:srgbClr val="FF0000"/>
                </a:solidFill>
              </a:rPr>
              <a:t>ЯЩЕРИЦА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Быстро от нас спрячется.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Средь травы найдёт лазейку, 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Промелькнёт пронырой-змейкой.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А от страха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</a:rPr>
              <a:t>ой-ё-ёй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 - 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Потеряет хвостик свой.</a:t>
            </a:r>
            <a:endParaRPr lang="ru-RU" sz="2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" y="0"/>
            <a:ext cx="1043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Я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511512"/>
            <a:ext cx="33123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Мало кто в лесу знаком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С нелюдимым  </a:t>
            </a:r>
            <a:r>
              <a:rPr lang="ru-RU" sz="2000" b="1" dirty="0" smtClean="0">
                <a:solidFill>
                  <a:srgbClr val="FF0000"/>
                </a:solidFill>
              </a:rPr>
              <a:t>БАРСУКОМ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Любит он сидеть в норе,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А не бегать по жаре…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7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Б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7" name="Picture 2" descr="http://cs624524.vk.me/v624524438/4a13/0QZ1Jl6xySM.jpg"/>
          <p:cNvPicPr>
            <a:picLocks noChangeAspect="1" noChangeArrowheads="1"/>
          </p:cNvPicPr>
          <p:nvPr/>
        </p:nvPicPr>
        <p:blipFill>
          <a:blip r:embed="rId2" cstate="print"/>
          <a:srcRect r="5100"/>
          <a:stretch>
            <a:fillRect/>
          </a:stretch>
        </p:blipFill>
        <p:spPr bwMode="auto">
          <a:xfrm>
            <a:off x="4572000" y="0"/>
            <a:ext cx="4572000" cy="3501008"/>
          </a:xfrm>
          <a:prstGeom prst="rect">
            <a:avLst/>
          </a:prstGeom>
          <a:noFill/>
        </p:spPr>
      </p:pic>
      <p:pic>
        <p:nvPicPr>
          <p:cNvPr id="8" name="Picture 2" descr="http://media.tumblr.com/tumblr_m8laf3rFAp1rsrxd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429000"/>
            <a:ext cx="4427984" cy="3429001"/>
          </a:xfrm>
          <a:prstGeom prst="rect">
            <a:avLst/>
          </a:prstGeom>
          <a:noFill/>
        </p:spPr>
      </p:pic>
      <p:pic>
        <p:nvPicPr>
          <p:cNvPr id="10" name="Picture 4" descr="http://img.gawkerassets.com/img/197dyliwtyj7fjpg/k-bigpi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8999"/>
            <a:ext cx="4788024" cy="3429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http://mypresentation.ru/documents/d0f293dc5982582bdb38e7f214dbe462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soft.aggress.ru/demodor/3/7322.jpg"/>
          <p:cNvPicPr>
            <a:picLocks noChangeAspect="1" noChangeArrowheads="1"/>
          </p:cNvPicPr>
          <p:nvPr/>
        </p:nvPicPr>
        <p:blipFill>
          <a:blip r:embed="rId2" cstate="print"/>
          <a:srcRect b="2779"/>
          <a:stretch>
            <a:fillRect/>
          </a:stretch>
        </p:blipFill>
        <p:spPr bwMode="auto">
          <a:xfrm>
            <a:off x="-684584" y="-387424"/>
            <a:ext cx="10438184" cy="755860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612576" y="2420889"/>
            <a:ext cx="7470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Ребята!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Любите и берегите 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природу страны и родного края!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04664"/>
            <a:ext cx="66064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     Читая стихи о природе,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мы учимся видеть,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чувствовать красоту природы,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и от этого мы становимся добрее, душевнее.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soft.aggress.ru/demodor/3/7322.jpg"/>
          <p:cNvPicPr>
            <a:picLocks noChangeAspect="1" noChangeArrowheads="1"/>
          </p:cNvPicPr>
          <p:nvPr/>
        </p:nvPicPr>
        <p:blipFill>
          <a:blip r:embed="rId2" cstate="print"/>
          <a:srcRect b="2779"/>
          <a:stretch>
            <a:fillRect/>
          </a:stretch>
        </p:blipFill>
        <p:spPr bwMode="auto">
          <a:xfrm>
            <a:off x="-684584" y="-387424"/>
            <a:ext cx="10438184" cy="755860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2052736" y="1196752"/>
            <a:ext cx="1018196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</a:t>
            </a:r>
          </a:p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за </a:t>
            </a:r>
          </a:p>
          <a:p>
            <a:pPr algn="ctr"/>
            <a:r>
              <a:rPr lang="ru-RU" sz="8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внимание</a:t>
            </a:r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!</a:t>
            </a:r>
            <a:endParaRPr lang="ru-RU" sz="8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http://images.myshared.ru/9/540710/slide_1.jpg"/>
          <p:cNvPicPr>
            <a:picLocks noChangeAspect="1" noChangeArrowheads="1"/>
          </p:cNvPicPr>
          <p:nvPr/>
        </p:nvPicPr>
        <p:blipFill>
          <a:blip r:embed="rId2" cstate="print"/>
          <a:srcRect l="18979" t="5250" r="24800" b="25707"/>
          <a:stretch>
            <a:fillRect/>
          </a:stretch>
        </p:blipFill>
        <p:spPr bwMode="auto">
          <a:xfrm>
            <a:off x="4211960" y="0"/>
            <a:ext cx="4932040" cy="422108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43608" y="404664"/>
            <a:ext cx="309634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БЕЛКА</a:t>
            </a: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в шубке на меху,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Прыг, и с елки на ольху,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Ловко по деревьям скачет,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И в дубле орешки прячет.</a:t>
            </a:r>
            <a:endParaRPr lang="ru-RU" sz="2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6086" name="Picture 6" descr="http://kievskaya.prostodom.ua/uploads/object/1/431/900x600_0c383ab6c1309874c364a716903637dc.jpg"/>
          <p:cNvPicPr>
            <a:picLocks noChangeAspect="1" noChangeArrowheads="1"/>
          </p:cNvPicPr>
          <p:nvPr/>
        </p:nvPicPr>
        <p:blipFill>
          <a:blip r:embed="rId3" cstate="print"/>
          <a:srcRect r="11628" b="7601"/>
          <a:stretch>
            <a:fillRect/>
          </a:stretch>
        </p:blipFill>
        <p:spPr bwMode="auto">
          <a:xfrm>
            <a:off x="4211960" y="3717032"/>
            <a:ext cx="4932040" cy="3140968"/>
          </a:xfrm>
          <a:prstGeom prst="rect">
            <a:avLst/>
          </a:prstGeom>
          <a:noFill/>
        </p:spPr>
      </p:pic>
      <p:pic>
        <p:nvPicPr>
          <p:cNvPr id="46090" name="Picture 10" descr="http://media.calenday.org/i/prekmety/np-508.jpg"/>
          <p:cNvPicPr>
            <a:picLocks noChangeAspect="1" noChangeArrowheads="1"/>
          </p:cNvPicPr>
          <p:nvPr/>
        </p:nvPicPr>
        <p:blipFill>
          <a:blip r:embed="rId4" cstate="print"/>
          <a:srcRect l="11265" t="5641" r="12385" b="7798"/>
          <a:stretch>
            <a:fillRect/>
          </a:stretch>
        </p:blipFill>
        <p:spPr bwMode="auto">
          <a:xfrm>
            <a:off x="0" y="3429000"/>
            <a:ext cx="4211960" cy="3429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" y="0"/>
            <a:ext cx="9715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Б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 descr="http://www.flavorfuldesign.com/graphics/wolfwithsalmo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88" name="AutoShape 4" descr="http://www.flavorfuldesign.com/graphics/wolfwithsalmo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 descr="http://s61.radikal.ru/i171/1311/b1/3e1d7a34c9c0.jpg"/>
          <p:cNvPicPr>
            <a:picLocks noChangeAspect="1" noChangeArrowheads="1"/>
          </p:cNvPicPr>
          <p:nvPr/>
        </p:nvPicPr>
        <p:blipFill>
          <a:blip r:embed="rId2" cstate="print"/>
          <a:srcRect r="7093"/>
          <a:stretch>
            <a:fillRect/>
          </a:stretch>
        </p:blipFill>
        <p:spPr bwMode="auto">
          <a:xfrm>
            <a:off x="0" y="3284984"/>
            <a:ext cx="4932040" cy="3573016"/>
          </a:xfrm>
          <a:prstGeom prst="rect">
            <a:avLst/>
          </a:prstGeom>
          <a:noFill/>
        </p:spPr>
      </p:pic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0"/>
            <a:ext cx="97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В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9592" y="260648"/>
            <a:ext cx="396044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Сер, пушист, красив и        быстр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Дикий </a:t>
            </a:r>
            <a:r>
              <a:rPr lang="ru-RU" sz="2000" b="1" dirty="0" smtClean="0">
                <a:solidFill>
                  <a:srgbClr val="FF0000"/>
                </a:solidFill>
              </a:rPr>
              <a:t>ВОЛК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на воле,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Хоть похож на лайку он,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Не живет в неволе.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Очень бережёт волчат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Разорвёт любого,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Кто посмеет заглянуть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В логово родное.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27652" name="Picture 4" descr="Волки"/>
          <p:cNvPicPr>
            <a:picLocks noChangeAspect="1" noChangeArrowheads="1"/>
          </p:cNvPicPr>
          <p:nvPr/>
        </p:nvPicPr>
        <p:blipFill>
          <a:blip r:embed="rId3" cstate="print"/>
          <a:srcRect l="4124"/>
          <a:stretch>
            <a:fillRect/>
          </a:stretch>
        </p:blipFill>
        <p:spPr bwMode="auto">
          <a:xfrm>
            <a:off x="4788024" y="3284984"/>
            <a:ext cx="4824536" cy="3573016"/>
          </a:xfrm>
          <a:prstGeom prst="rect">
            <a:avLst/>
          </a:prstGeom>
          <a:noFill/>
        </p:spPr>
      </p:pic>
      <p:pic>
        <p:nvPicPr>
          <p:cNvPr id="27654" name="Picture 6" descr="Серый хищник"/>
          <p:cNvPicPr>
            <a:picLocks noChangeAspect="1" noChangeArrowheads="1"/>
          </p:cNvPicPr>
          <p:nvPr/>
        </p:nvPicPr>
        <p:blipFill>
          <a:blip r:embed="rId4" cstate="print"/>
          <a:srcRect l="4124" t="7340" r="5158" b="4584"/>
          <a:stretch>
            <a:fillRect/>
          </a:stretch>
        </p:blipFill>
        <p:spPr bwMode="auto">
          <a:xfrm>
            <a:off x="4788024" y="0"/>
            <a:ext cx="4752528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32656"/>
            <a:ext cx="41764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Кто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воркует во дворе?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Крылья, словно в серебре,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Ходит очень важно,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Не боится даже.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Можно близко подойти,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Не свернет смельчак с пути. Это сизый </a:t>
            </a:r>
            <a:r>
              <a:rPr lang="ru-RU" sz="2000" b="1" dirty="0" smtClean="0">
                <a:solidFill>
                  <a:srgbClr val="FF0000"/>
                </a:solidFill>
              </a:rPr>
              <a:t>ГОЛУБОК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Только он не одинок.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Голубей здесь стайка,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Корма птичкам дай-ка.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1" y="0"/>
            <a:ext cx="8275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Г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26628" name="Picture 4" descr="http://900igr.net/datai/okruzhajuschij-mir/Znanija-o-lese/0006-010-Derevja-i-rastenija.jpg"/>
          <p:cNvPicPr>
            <a:picLocks noChangeAspect="1" noChangeArrowheads="1"/>
          </p:cNvPicPr>
          <p:nvPr/>
        </p:nvPicPr>
        <p:blipFill>
          <a:blip r:embed="rId2" cstate="print"/>
          <a:srcRect l="18900" t="4561" r="6446" b="5980"/>
          <a:stretch>
            <a:fillRect/>
          </a:stretch>
        </p:blipFill>
        <p:spPr bwMode="auto">
          <a:xfrm>
            <a:off x="4860032" y="0"/>
            <a:ext cx="4464496" cy="3573016"/>
          </a:xfrm>
          <a:prstGeom prst="rect">
            <a:avLst/>
          </a:prstGeom>
          <a:noFill/>
        </p:spPr>
      </p:pic>
      <p:sp>
        <p:nvSpPr>
          <p:cNvPr id="26630" name="AutoShape 6" descr="http://www.prisnilos.su/kcfinder/upload/image/12345678(1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2" name="AutoShape 8" descr="http://www.prisnilos.su/kcfinder/upload/image/12345678(1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4" name="AutoShape 10" descr="http://www.prisnilos.su/kcfinder/upload/image/12345678(1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50" name="Picture 26" descr="http://cs624320.vk.me/v624320652/48d3c/DgRjm9Z7D7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3016"/>
            <a:ext cx="4932040" cy="3573016"/>
          </a:xfrm>
          <a:prstGeom prst="rect">
            <a:avLst/>
          </a:prstGeom>
          <a:noFill/>
        </p:spPr>
      </p:pic>
      <p:pic>
        <p:nvPicPr>
          <p:cNvPr id="26662" name="Picture 38" descr="http://np.pl.ua/wp-content/uploads/2014/08/rjh-1024x768.jpg"/>
          <p:cNvPicPr>
            <a:picLocks noChangeAspect="1" noChangeArrowheads="1"/>
          </p:cNvPicPr>
          <p:nvPr/>
        </p:nvPicPr>
        <p:blipFill>
          <a:blip r:embed="rId4" cstate="print"/>
          <a:srcRect l="3691" t="6891" r="5501"/>
          <a:stretch>
            <a:fillRect/>
          </a:stretch>
        </p:blipFill>
        <p:spPr bwMode="auto">
          <a:xfrm>
            <a:off x="4932040" y="3573016"/>
            <a:ext cx="4392488" cy="3501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http://b1211.hizliresim.com/13/y/gfhbz.jpg"/>
          <p:cNvPicPr>
            <a:picLocks noChangeAspect="1" noChangeArrowheads="1"/>
          </p:cNvPicPr>
          <p:nvPr/>
        </p:nvPicPr>
        <p:blipFill>
          <a:blip r:embed="rId2" cstate="print"/>
          <a:srcRect l="13494"/>
          <a:stretch>
            <a:fillRect/>
          </a:stretch>
        </p:blipFill>
        <p:spPr bwMode="auto">
          <a:xfrm>
            <a:off x="4283968" y="0"/>
            <a:ext cx="4860032" cy="422108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03648" y="476671"/>
            <a:ext cx="252028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Друг за другом мчится стая,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Волны телом разрезая,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То хвосты, то снова спины,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Все вперёд плывут </a:t>
            </a:r>
            <a:r>
              <a:rPr lang="ru-RU" sz="2000" b="1" dirty="0" smtClean="0">
                <a:solidFill>
                  <a:srgbClr val="FF0000"/>
                </a:solidFill>
              </a:rPr>
              <a:t>ДЕЛЬФИНЫ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1"/>
            <a:ext cx="10801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Д</a:t>
            </a:r>
          </a:p>
          <a:p>
            <a:endParaRPr lang="ru-RU" sz="8000" dirty="0"/>
          </a:p>
        </p:txBody>
      </p:sp>
      <p:pic>
        <p:nvPicPr>
          <p:cNvPr id="9" name="Picture 18" descr="http://blog.goodsam.ru/18042015/6/2.jpg"/>
          <p:cNvPicPr>
            <a:picLocks noChangeAspect="1" noChangeArrowheads="1"/>
          </p:cNvPicPr>
          <p:nvPr/>
        </p:nvPicPr>
        <p:blipFill>
          <a:blip r:embed="rId3" cstate="print"/>
          <a:srcRect r="3806"/>
          <a:stretch>
            <a:fillRect/>
          </a:stretch>
        </p:blipFill>
        <p:spPr bwMode="auto">
          <a:xfrm>
            <a:off x="4283968" y="3933056"/>
            <a:ext cx="4860032" cy="2924944"/>
          </a:xfrm>
          <a:prstGeom prst="rect">
            <a:avLst/>
          </a:prstGeom>
          <a:noFill/>
        </p:spPr>
      </p:pic>
      <p:pic>
        <p:nvPicPr>
          <p:cNvPr id="25602" name="Picture 2" descr="http://the-day-x.ru/wp-content/uploads/2013/08/54aad981.jpg"/>
          <p:cNvPicPr>
            <a:picLocks noChangeAspect="1" noChangeArrowheads="1"/>
          </p:cNvPicPr>
          <p:nvPr/>
        </p:nvPicPr>
        <p:blipFill>
          <a:blip r:embed="rId4" cstate="print"/>
          <a:srcRect t="13745" r="5566" b="8938"/>
          <a:stretch>
            <a:fillRect/>
          </a:stretch>
        </p:blipFill>
        <p:spPr bwMode="auto">
          <a:xfrm>
            <a:off x="0" y="3861048"/>
            <a:ext cx="4283968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stihi.ru/pics/2011/09/23/5638.jpg"/>
          <p:cNvPicPr>
            <a:picLocks noChangeAspect="1" noChangeArrowheads="1"/>
          </p:cNvPicPr>
          <p:nvPr/>
        </p:nvPicPr>
        <p:blipFill>
          <a:blip r:embed="rId2" cstate="print"/>
          <a:srcRect l="3640" t="1865" r="2920"/>
          <a:stretch>
            <a:fillRect/>
          </a:stretch>
        </p:blipFill>
        <p:spPr bwMode="auto">
          <a:xfrm>
            <a:off x="0" y="3284984"/>
            <a:ext cx="4860032" cy="3573016"/>
          </a:xfrm>
          <a:prstGeom prst="rect">
            <a:avLst/>
          </a:prstGeom>
          <a:noFill/>
        </p:spPr>
      </p:pic>
      <p:sp>
        <p:nvSpPr>
          <p:cNvPr id="111626" name="AutoShape 10" descr="http://www.first-americans.spb.ru/wp-content/uploads/2013/08/54aad98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1628" name="AutoShape 12" descr="http://altfast.ru/wp-content/uploads/2013/02/1360327647_scomber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1630" name="AutoShape 14" descr="http://altfast.ru/wp-content/uploads/2013/02/1360327647_scomber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1632" name="Picture 16" descr="http://i1.wp.com/reamde.org/wp-content/uploads/2014/09/1.jpg?resize=620%2C4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212976"/>
            <a:ext cx="4355976" cy="3645024"/>
          </a:xfrm>
          <a:prstGeom prst="rect">
            <a:avLst/>
          </a:prstGeom>
          <a:noFill/>
        </p:spPr>
      </p:pic>
      <p:pic>
        <p:nvPicPr>
          <p:cNvPr id="111634" name="Picture 18" descr="http://blog.goodsam.ru/18042015/6/2.jpg"/>
          <p:cNvPicPr>
            <a:picLocks noChangeAspect="1" noChangeArrowheads="1"/>
          </p:cNvPicPr>
          <p:nvPr/>
        </p:nvPicPr>
        <p:blipFill>
          <a:blip r:embed="rId4" cstate="print"/>
          <a:srcRect r="3806"/>
          <a:stretch>
            <a:fillRect/>
          </a:stretch>
        </p:blipFill>
        <p:spPr bwMode="auto">
          <a:xfrm>
            <a:off x="4716016" y="0"/>
            <a:ext cx="4427984" cy="3285085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115616" y="332656"/>
            <a:ext cx="331236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У </a:t>
            </a:r>
            <a:r>
              <a:rPr lang="ru-RU" sz="2400" b="1" dirty="0" smtClean="0">
                <a:solidFill>
                  <a:srgbClr val="FF0000"/>
                </a:solidFill>
              </a:rPr>
              <a:t>ДЕЛЬФИНОВ</a:t>
            </a:r>
            <a:r>
              <a:rPr lang="ru-RU" sz="2000" b="1" dirty="0" smtClean="0">
                <a:solidFill>
                  <a:srgbClr val="002060"/>
                </a:solidFill>
              </a:rPr>
              <a:t> нет     проблем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И они довольны всем,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Ну буквально всем на свете!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И резвятся, словно дети.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"/>
            <a:ext cx="97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Д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3303</TotalTime>
  <Words>464</Words>
  <Application>Microsoft Office PowerPoint</Application>
  <PresentationFormat>Экран (4:3)</PresentationFormat>
  <Paragraphs>138</Paragraphs>
  <Slides>42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329</cp:revision>
  <dcterms:created xsi:type="dcterms:W3CDTF">2015-10-02T15:18:48Z</dcterms:created>
  <dcterms:modified xsi:type="dcterms:W3CDTF">2017-10-14T11:46:35Z</dcterms:modified>
</cp:coreProperties>
</file>