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302" r:id="rId4"/>
    <p:sldId id="258" r:id="rId5"/>
    <p:sldId id="260" r:id="rId6"/>
    <p:sldId id="261" r:id="rId7"/>
    <p:sldId id="263" r:id="rId8"/>
    <p:sldId id="265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7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2" r:id="rId30"/>
    <p:sldId id="293" r:id="rId31"/>
    <p:sldId id="294" r:id="rId32"/>
    <p:sldId id="295" r:id="rId33"/>
    <p:sldId id="296" r:id="rId34"/>
    <p:sldId id="303" r:id="rId35"/>
    <p:sldId id="298" r:id="rId36"/>
    <p:sldId id="299" r:id="rId37"/>
    <p:sldId id="301" r:id="rId38"/>
    <p:sldId id="268" r:id="rId39"/>
    <p:sldId id="311" r:id="rId40"/>
    <p:sldId id="289" r:id="rId41"/>
    <p:sldId id="310" r:id="rId42"/>
    <p:sldId id="290" r:id="rId43"/>
    <p:sldId id="305" r:id="rId44"/>
    <p:sldId id="304" r:id="rId45"/>
    <p:sldId id="30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85623-35D3-4FDA-89D7-E59945632C41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3EAB3-B8FC-40A3-8E4B-CEE8D4ECAC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2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42875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i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14291"/>
            <a:ext cx="8143932" cy="2714643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муниципальное казенное дошкольное образовательное учреждение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г.Новосибирска «Детский сад № 468 комбинированного вида </a:t>
            </a:r>
          </a:p>
          <a:p>
            <a:endParaRPr lang="ru-RU" sz="1800" b="1" dirty="0" smtClean="0">
              <a:solidFill>
                <a:schemeClr val="tx1"/>
              </a:solidFill>
            </a:endParaRPr>
          </a:p>
          <a:p>
            <a:r>
              <a:rPr lang="ru-RU" sz="3600" b="1" dirty="0" smtClean="0">
                <a:solidFill>
                  <a:srgbClr val="C00000"/>
                </a:solidFill>
              </a:rPr>
              <a:t>«ЗДОРОВЬЕСБЕРЕГАЮЩИЕ ТЕХНОЛОГИИ В ДОУ»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7605448" y="3871649"/>
            <a:ext cx="16644193" cy="48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26" y="3571876"/>
            <a:ext cx="2389699" cy="23574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а 4 из 960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5166">
            <a:off x="111322" y="2623923"/>
            <a:ext cx="3500463" cy="22145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flipH="1">
            <a:off x="3786182" y="5857892"/>
            <a:ext cx="50720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cs typeface="Vrinda" pitchFamily="34" charset="0"/>
              </a:rPr>
              <a:t>                   Выполнила: воспитатель </a:t>
            </a:r>
            <a:r>
              <a:rPr lang="en-US" b="1" dirty="0" smtClean="0">
                <a:cs typeface="Vrinda" pitchFamily="34" charset="0"/>
              </a:rPr>
              <a:t>I </a:t>
            </a:r>
            <a:r>
              <a:rPr lang="ru-RU" b="1" dirty="0" smtClean="0">
                <a:cs typeface="Vrinda" pitchFamily="34" charset="0"/>
              </a:rPr>
              <a:t>кв. кат.</a:t>
            </a:r>
          </a:p>
          <a:p>
            <a:r>
              <a:rPr lang="ru-RU" b="1" dirty="0" smtClean="0">
                <a:cs typeface="Vrinda" pitchFamily="34" charset="0"/>
              </a:rPr>
              <a:t>                   </a:t>
            </a:r>
            <a:r>
              <a:rPr lang="ru-RU" b="1" dirty="0" err="1" smtClean="0">
                <a:cs typeface="Vrinda" pitchFamily="34" charset="0"/>
              </a:rPr>
              <a:t>Доронкина</a:t>
            </a:r>
            <a:r>
              <a:rPr lang="ru-RU" b="1" dirty="0" smtClean="0">
                <a:cs typeface="Vrinda" pitchFamily="34" charset="0"/>
              </a:rPr>
              <a:t> Лариса Владимировна</a:t>
            </a:r>
            <a:endParaRPr lang="ru-RU" b="1" dirty="0">
              <a:cs typeface="Vrinda" pitchFamily="34" charset="0"/>
            </a:endParaRPr>
          </a:p>
        </p:txBody>
      </p:sp>
      <p:pic>
        <p:nvPicPr>
          <p:cNvPr id="12" name="Рисунок 11" descr="Веселый д.сад 4 (1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461999">
            <a:off x="2610651" y="3507331"/>
            <a:ext cx="3929090" cy="221457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6010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Утренняя гимнастика 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" name="Рисунок 2" descr="IMG_20190325_082635.jpg"/>
          <p:cNvPicPr>
            <a:picLocks noChangeAspect="1"/>
          </p:cNvPicPr>
          <p:nvPr/>
        </p:nvPicPr>
        <p:blipFill>
          <a:blip r:embed="rId2" cstate="print"/>
          <a:srcRect t="16279"/>
          <a:stretch>
            <a:fillRect/>
          </a:stretch>
        </p:blipFill>
        <p:spPr>
          <a:xfrm>
            <a:off x="1928794" y="500042"/>
            <a:ext cx="5357850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Физкультурная деятельность</a:t>
            </a:r>
          </a:p>
        </p:txBody>
      </p:sp>
      <p:pic>
        <p:nvPicPr>
          <p:cNvPr id="3" name="Рисунок 2" descr="IMG_20190325_101301.jpg"/>
          <p:cNvPicPr>
            <a:picLocks noChangeAspect="1"/>
          </p:cNvPicPr>
          <p:nvPr/>
        </p:nvPicPr>
        <p:blipFill>
          <a:blip r:embed="rId2" cstate="print"/>
          <a:srcRect t="24166"/>
          <a:stretch>
            <a:fillRect/>
          </a:stretch>
        </p:blipFill>
        <p:spPr>
          <a:xfrm>
            <a:off x="1500166" y="642918"/>
            <a:ext cx="6143668" cy="60007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Серия игровой НОД «Азбука здоровья»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" name="Рисунок 2" descr="IMG_4127.JPG"/>
          <p:cNvPicPr>
            <a:picLocks noChangeAspect="1"/>
          </p:cNvPicPr>
          <p:nvPr/>
        </p:nvPicPr>
        <p:blipFill>
          <a:blip r:embed="rId2" cstate="print"/>
          <a:srcRect l="3371" r="3370"/>
          <a:stretch>
            <a:fillRect/>
          </a:stretch>
        </p:blipFill>
        <p:spPr>
          <a:xfrm rot="5400000">
            <a:off x="1357290" y="1428736"/>
            <a:ext cx="6072230" cy="435771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143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Самомассаж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" name="Рисунок 2" descr="IMG_20190325_152806.jpg"/>
          <p:cNvPicPr>
            <a:picLocks noChangeAspect="1"/>
          </p:cNvPicPr>
          <p:nvPr/>
        </p:nvPicPr>
        <p:blipFill>
          <a:blip r:embed="rId2" cstate="print"/>
          <a:srcRect b="31250"/>
          <a:stretch>
            <a:fillRect/>
          </a:stretch>
        </p:blipFill>
        <p:spPr>
          <a:xfrm>
            <a:off x="1259632" y="692696"/>
            <a:ext cx="6624736" cy="56584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a typeface="Calibri"/>
              </a:rPr>
              <a:t>Точечный массаж </a:t>
            </a:r>
            <a:r>
              <a:rPr lang="ru-RU" b="1" dirty="0" smtClean="0">
                <a:ea typeface="Times New Roman"/>
              </a:rPr>
              <a:t/>
            </a:r>
            <a:br>
              <a:rPr lang="ru-RU" b="1" dirty="0" smtClean="0">
                <a:ea typeface="Times New Roman"/>
              </a:rPr>
            </a:br>
            <a:endParaRPr lang="ru-RU" dirty="0"/>
          </a:p>
        </p:txBody>
      </p:sp>
      <p:pic>
        <p:nvPicPr>
          <p:cNvPr id="3" name="Рисунок 2" descr="IMG_20190325_153216.jpg"/>
          <p:cNvPicPr>
            <a:picLocks noChangeAspect="1"/>
          </p:cNvPicPr>
          <p:nvPr/>
        </p:nvPicPr>
        <p:blipFill>
          <a:blip r:embed="rId2" cstate="print"/>
          <a:srcRect t="41667" r="9722" b="12500"/>
          <a:stretch>
            <a:fillRect/>
          </a:stretch>
        </p:blipFill>
        <p:spPr>
          <a:xfrm>
            <a:off x="142844" y="571480"/>
            <a:ext cx="4643470" cy="3143272"/>
          </a:xfrm>
          <a:prstGeom prst="rect">
            <a:avLst/>
          </a:prstGeom>
        </p:spPr>
      </p:pic>
      <p:pic>
        <p:nvPicPr>
          <p:cNvPr id="4" name="Рисунок 3" descr="IMG_20190325_152405.jpg"/>
          <p:cNvPicPr>
            <a:picLocks noChangeAspect="1"/>
          </p:cNvPicPr>
          <p:nvPr/>
        </p:nvPicPr>
        <p:blipFill>
          <a:blip r:embed="rId3" cstate="print"/>
          <a:srcRect t="32292" b="14740"/>
          <a:stretch>
            <a:fillRect/>
          </a:stretch>
        </p:blipFill>
        <p:spPr>
          <a:xfrm>
            <a:off x="4143372" y="3143248"/>
            <a:ext cx="4857748" cy="35004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/>
              <a:t>Активный отдых (</a:t>
            </a:r>
            <a:r>
              <a:rPr lang="ru-RU" sz="3100" b="1" dirty="0" smtClean="0">
                <a:ea typeface="Calibri"/>
              </a:rPr>
              <a:t>физкультурный досуг, физкультурный праздник, музыкальный досуг, «День здоровья»)</a:t>
            </a:r>
            <a:r>
              <a:rPr lang="ru-RU" b="1" dirty="0" smtClean="0">
                <a:ea typeface="Calibri"/>
              </a:rPr>
              <a:t/>
            </a:r>
            <a:br>
              <a:rPr lang="ru-RU" b="1" dirty="0" smtClean="0">
                <a:ea typeface="Calibri"/>
              </a:rPr>
            </a:br>
            <a:endParaRPr lang="ru-RU" dirty="0"/>
          </a:p>
        </p:txBody>
      </p:sp>
      <p:pic>
        <p:nvPicPr>
          <p:cNvPr id="3" name="Рисунок 2" descr="IMG_6001.JPG"/>
          <p:cNvPicPr>
            <a:picLocks noChangeAspect="1"/>
          </p:cNvPicPr>
          <p:nvPr/>
        </p:nvPicPr>
        <p:blipFill>
          <a:blip r:embed="rId2" cstate="print"/>
          <a:srcRect l="12109" r="33203" b="22396"/>
          <a:stretch>
            <a:fillRect/>
          </a:stretch>
        </p:blipFill>
        <p:spPr>
          <a:xfrm rot="5400000">
            <a:off x="214281" y="1285861"/>
            <a:ext cx="4357720" cy="4500594"/>
          </a:xfrm>
          <a:prstGeom prst="rect">
            <a:avLst/>
          </a:prstGeom>
        </p:spPr>
      </p:pic>
      <p:pic>
        <p:nvPicPr>
          <p:cNvPr id="4" name="Рисунок 3" descr="HVSO6055.jpg"/>
          <p:cNvPicPr>
            <a:picLocks noChangeAspect="1"/>
          </p:cNvPicPr>
          <p:nvPr/>
        </p:nvPicPr>
        <p:blipFill>
          <a:blip r:embed="rId3" cstate="print"/>
          <a:srcRect l="18056" t="17708" r="5555" b="28125"/>
          <a:stretch>
            <a:fillRect/>
          </a:stretch>
        </p:blipFill>
        <p:spPr>
          <a:xfrm>
            <a:off x="4786314" y="2643182"/>
            <a:ext cx="4214842" cy="407196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Самостоятельная двигательная деятельность детей</a:t>
            </a:r>
            <a:endParaRPr lang="ru-RU" sz="3200" dirty="0"/>
          </a:p>
        </p:txBody>
      </p:sp>
      <p:pic>
        <p:nvPicPr>
          <p:cNvPr id="3" name="Рисунок 2" descr="VTRH65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5066" y="1628800"/>
            <a:ext cx="3817414" cy="5113322"/>
          </a:xfrm>
          <a:prstGeom prst="rect">
            <a:avLst/>
          </a:prstGeom>
        </p:spPr>
      </p:pic>
      <p:pic>
        <p:nvPicPr>
          <p:cNvPr id="4" name="Рисунок 3" descr="IMG_0504.JPG"/>
          <p:cNvPicPr>
            <a:picLocks noChangeAspect="1"/>
          </p:cNvPicPr>
          <p:nvPr/>
        </p:nvPicPr>
        <p:blipFill>
          <a:blip r:embed="rId3" cstate="print"/>
          <a:srcRect l="17746" t="4166" r="3866" b="3125"/>
          <a:stretch>
            <a:fillRect/>
          </a:stretch>
        </p:blipFill>
        <p:spPr>
          <a:xfrm rot="5400000">
            <a:off x="-294849" y="1815129"/>
            <a:ext cx="4981170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291"/>
            <a:ext cx="72866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Технологии сохранения и стимулирования здоровья: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ea typeface="Calibri"/>
              </a:rPr>
              <a:t>Динамические паузы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ea typeface="Calibri"/>
              </a:rPr>
              <a:t>Подвижные и спортивные игры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Ритмопластика (музыкально-ритмический психотренинг)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err="1" smtClean="0"/>
              <a:t>Стретчинг</a:t>
            </a:r>
            <a:r>
              <a:rPr lang="ru-RU" sz="2400" b="1" dirty="0" smtClean="0"/>
              <a:t> (комплекс упражнений, направленный на развитие гибкости и растяжки) 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Релаксация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ea typeface="Calibri"/>
              </a:rPr>
              <a:t>Технологии эстетической направленности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Пальчиковая  гимнастика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Гимнастика для глаз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Дыхательная гимнастика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Гимнастика бодрящая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/>
              <a:t>Гимнастика корригирующая 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a typeface="Calibri"/>
              </a:rPr>
              <a:t>Динамические паузы</a:t>
            </a:r>
            <a:br>
              <a:rPr lang="ru-RU" sz="3200" b="1" dirty="0" smtClean="0">
                <a:ea typeface="Calibri"/>
              </a:rPr>
            </a:br>
            <a:endParaRPr lang="ru-RU" sz="3200" dirty="0"/>
          </a:p>
        </p:txBody>
      </p:sp>
      <p:pic>
        <p:nvPicPr>
          <p:cNvPr id="4" name="Рисунок 3" descr="JRLU3056.jpg"/>
          <p:cNvPicPr>
            <a:picLocks noChangeAspect="1"/>
          </p:cNvPicPr>
          <p:nvPr/>
        </p:nvPicPr>
        <p:blipFill>
          <a:blip r:embed="rId2" cstate="print"/>
          <a:srcRect t="26041"/>
          <a:stretch>
            <a:fillRect/>
          </a:stretch>
        </p:blipFill>
        <p:spPr>
          <a:xfrm>
            <a:off x="1285852" y="642918"/>
            <a:ext cx="6643734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ea typeface="Calibri"/>
              </a:rPr>
              <a:t>Подвижные и спортивные игры</a:t>
            </a:r>
            <a:r>
              <a:rPr lang="ru-RU" b="1" dirty="0" smtClean="0">
                <a:ea typeface="Calibri"/>
              </a:rPr>
              <a:t/>
            </a:r>
            <a:br>
              <a:rPr lang="ru-RU" b="1" dirty="0" smtClean="0">
                <a:ea typeface="Calibri"/>
              </a:rPr>
            </a:br>
            <a:endParaRPr lang="ru-RU" dirty="0"/>
          </a:p>
        </p:txBody>
      </p:sp>
      <p:pic>
        <p:nvPicPr>
          <p:cNvPr id="3" name="Рисунок 2" descr="IMG_0280.JPG"/>
          <p:cNvPicPr>
            <a:picLocks noChangeAspect="1"/>
          </p:cNvPicPr>
          <p:nvPr/>
        </p:nvPicPr>
        <p:blipFill>
          <a:blip r:embed="rId2" cstate="print"/>
          <a:srcRect t="17708"/>
          <a:stretch>
            <a:fillRect/>
          </a:stretch>
        </p:blipFill>
        <p:spPr>
          <a:xfrm>
            <a:off x="1571604" y="571480"/>
            <a:ext cx="5857916" cy="6072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Autofit/>
          </a:bodyPr>
          <a:lstStyle/>
          <a:p>
            <a:pPr marL="0" lvl="0" indent="0"/>
            <a:r>
              <a:rPr lang="ru-RU" sz="2000" dirty="0" smtClean="0">
                <a:latin typeface="Arial Black" panose="020B0A04020102020204" pitchFamily="34" charset="0"/>
              </a:rPr>
              <a:t/>
            </a:r>
            <a:br>
              <a:rPr lang="ru-RU" sz="2000" dirty="0" smtClean="0">
                <a:latin typeface="Arial Black" panose="020B0A04020102020204" pitchFamily="34" charset="0"/>
              </a:rPr>
            </a:br>
            <a:r>
              <a:rPr lang="ru-RU" sz="2000" dirty="0" smtClean="0">
                <a:latin typeface="Arial Black" panose="020B0A04020102020204" pitchFamily="34" charset="0"/>
              </a:rPr>
              <a:t>«Здоровье  - это состояние полного физического, психического и социального благополучия, а не просто отсутствие болезней или физических недостатков»</a:t>
            </a:r>
            <a:br>
              <a:rPr lang="ru-RU" sz="2000" dirty="0" smtClean="0">
                <a:latin typeface="Arial Black" panose="020B0A04020102020204" pitchFamily="34" charset="0"/>
              </a:rPr>
            </a:br>
            <a:r>
              <a:rPr lang="ru-RU" sz="2000" dirty="0" smtClean="0">
                <a:latin typeface="Arial Black" panose="020B0A04020102020204" pitchFamily="34" charset="0"/>
              </a:rPr>
              <a:t>              </a:t>
            </a:r>
            <a:r>
              <a:rPr lang="ru-RU" sz="1800" dirty="0" smtClean="0">
                <a:latin typeface="Arial Black" panose="020B0A04020102020204" pitchFamily="34" charset="0"/>
              </a:rPr>
              <a:t>(по определению Всемирной организации здравоохранения)</a:t>
            </a:r>
            <a:br>
              <a:rPr lang="ru-RU" sz="1800" dirty="0" smtClean="0">
                <a:latin typeface="Arial Black" panose="020B0A04020102020204" pitchFamily="34" charset="0"/>
              </a:rPr>
            </a:br>
            <a:r>
              <a:rPr lang="ru-RU" sz="2000" dirty="0" smtClean="0">
                <a:latin typeface="Arial Black" panose="020B0A04020102020204" pitchFamily="34" charset="0"/>
              </a:rPr>
              <a:t/>
            </a:r>
            <a:br>
              <a:rPr lang="ru-RU" sz="2000" dirty="0" smtClean="0">
                <a:latin typeface="Arial Black" panose="020B0A04020102020204" pitchFamily="34" charset="0"/>
              </a:rPr>
            </a:br>
            <a:r>
              <a:rPr lang="ru-RU" sz="2000" dirty="0" smtClean="0">
                <a:latin typeface="Arial Black" panose="020B0A04020102020204" pitchFamily="34" charset="0"/>
                <a:ea typeface="Calibri"/>
                <a:cs typeface="Times New Roman"/>
              </a:rPr>
              <a:t>      Сегодня сохранение и укрепление здоровья детей — одна из главных стратегических задач развития страны. </a:t>
            </a:r>
            <a:br>
              <a:rPr lang="ru-RU" sz="2000" dirty="0" smtClean="0">
                <a:latin typeface="Arial Black" panose="020B0A04020102020204" pitchFamily="34" charset="0"/>
                <a:ea typeface="Calibri"/>
                <a:cs typeface="Times New Roman"/>
              </a:rPr>
            </a:br>
            <a:r>
              <a:rPr lang="ru-RU" sz="2000" dirty="0" smtClean="0">
                <a:latin typeface="Arial Black" panose="020B0A04020102020204" pitchFamily="34" charset="0"/>
                <a:ea typeface="Calibri"/>
                <a:cs typeface="Times New Roman"/>
              </a:rPr>
              <a:t>Она регламентируется и обеспечивается такими нормативно-правовыми документами, как Закон РФ "Об образовании", "О санитарно-эпидемиологическом благополучии населения"; а также Указами Президента России "О неотложных мерах по обеспечению здоровья населения Российской Федерации", "Об утверждении основных направлений государственной социальной политики по улучшению положения детей в Российской Федерации" и другими.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Ритмопластика</a:t>
            </a:r>
            <a:endParaRPr lang="ru-RU" sz="3200" dirty="0"/>
          </a:p>
        </p:txBody>
      </p:sp>
      <p:pic>
        <p:nvPicPr>
          <p:cNvPr id="3" name="Рисунок 2" descr="KEFS4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714356"/>
            <a:ext cx="5000642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/>
              <a:t>Стретчинг</a:t>
            </a:r>
            <a:r>
              <a:rPr lang="ru-RU" sz="3200" b="1" dirty="0" smtClean="0"/>
              <a:t> ( упражнения на растяжку мышц)</a:t>
            </a:r>
          </a:p>
        </p:txBody>
      </p:sp>
      <p:pic>
        <p:nvPicPr>
          <p:cNvPr id="3" name="Рисунок 2" descr="IMG_20190322_153851.jpg"/>
          <p:cNvPicPr>
            <a:picLocks noChangeAspect="1"/>
          </p:cNvPicPr>
          <p:nvPr/>
        </p:nvPicPr>
        <p:blipFill>
          <a:blip r:embed="rId2" cstate="print"/>
          <a:srcRect t="2083" b="32292"/>
          <a:stretch>
            <a:fillRect/>
          </a:stretch>
        </p:blipFill>
        <p:spPr>
          <a:xfrm>
            <a:off x="1500166" y="642918"/>
            <a:ext cx="6286544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Релаксация</a:t>
            </a:r>
          </a:p>
        </p:txBody>
      </p:sp>
      <p:pic>
        <p:nvPicPr>
          <p:cNvPr id="3" name="Рисунок 2" descr="IMG_2138.JPG"/>
          <p:cNvPicPr>
            <a:picLocks noChangeAspect="1"/>
          </p:cNvPicPr>
          <p:nvPr/>
        </p:nvPicPr>
        <p:blipFill>
          <a:blip r:embed="rId2" cstate="print"/>
          <a:srcRect l="14843" r="15625"/>
          <a:stretch>
            <a:fillRect/>
          </a:stretch>
        </p:blipFill>
        <p:spPr>
          <a:xfrm rot="5400000">
            <a:off x="1678773" y="71425"/>
            <a:ext cx="5965073" cy="7108059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a typeface="Calibri"/>
              </a:rPr>
              <a:t>Технологии эстетической направленности</a:t>
            </a:r>
          </a:p>
        </p:txBody>
      </p:sp>
      <p:pic>
        <p:nvPicPr>
          <p:cNvPr id="3" name="Рисунок 2" descr="IMG_20190325_101707.jpg"/>
          <p:cNvPicPr>
            <a:picLocks noChangeAspect="1"/>
          </p:cNvPicPr>
          <p:nvPr/>
        </p:nvPicPr>
        <p:blipFill>
          <a:blip r:embed="rId2" cstate="print"/>
          <a:srcRect t="22916"/>
          <a:stretch>
            <a:fillRect/>
          </a:stretch>
        </p:blipFill>
        <p:spPr>
          <a:xfrm>
            <a:off x="1571604" y="785794"/>
            <a:ext cx="5715040" cy="585791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Пальчиковая  гимнастика</a:t>
            </a:r>
          </a:p>
        </p:txBody>
      </p:sp>
      <p:pic>
        <p:nvPicPr>
          <p:cNvPr id="3" name="Рисунок 2" descr="IMG_20190322_153119.jpg"/>
          <p:cNvPicPr>
            <a:picLocks noChangeAspect="1"/>
          </p:cNvPicPr>
          <p:nvPr/>
        </p:nvPicPr>
        <p:blipFill>
          <a:blip r:embed="rId2" cstate="print"/>
          <a:srcRect t="25000" b="3125"/>
          <a:stretch>
            <a:fillRect/>
          </a:stretch>
        </p:blipFill>
        <p:spPr>
          <a:xfrm>
            <a:off x="1428728" y="785794"/>
            <a:ext cx="6286544" cy="578647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Гимнастика для глаз</a:t>
            </a:r>
          </a:p>
        </p:txBody>
      </p:sp>
      <p:pic>
        <p:nvPicPr>
          <p:cNvPr id="3" name="Рисунок 2" descr="IMG_20190325_152221.jpg"/>
          <p:cNvPicPr>
            <a:picLocks noChangeAspect="1"/>
          </p:cNvPicPr>
          <p:nvPr/>
        </p:nvPicPr>
        <p:blipFill>
          <a:blip r:embed="rId2" cstate="print"/>
          <a:srcRect t="23958"/>
          <a:stretch>
            <a:fillRect/>
          </a:stretch>
        </p:blipFill>
        <p:spPr>
          <a:xfrm>
            <a:off x="1428728" y="642918"/>
            <a:ext cx="6215106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Дыхательная гимнастика</a:t>
            </a:r>
          </a:p>
        </p:txBody>
      </p:sp>
      <p:pic>
        <p:nvPicPr>
          <p:cNvPr id="3" name="Рисунок 2" descr="IMG_20190325_084807.jpg"/>
          <p:cNvPicPr>
            <a:picLocks noChangeAspect="1"/>
          </p:cNvPicPr>
          <p:nvPr/>
        </p:nvPicPr>
        <p:blipFill>
          <a:blip r:embed="rId2" cstate="print"/>
          <a:srcRect t="22916" b="6250"/>
          <a:stretch>
            <a:fillRect/>
          </a:stretch>
        </p:blipFill>
        <p:spPr>
          <a:xfrm>
            <a:off x="142844" y="714356"/>
            <a:ext cx="4214842" cy="4714908"/>
          </a:xfrm>
          <a:prstGeom prst="rect">
            <a:avLst/>
          </a:prstGeom>
        </p:spPr>
      </p:pic>
      <p:pic>
        <p:nvPicPr>
          <p:cNvPr id="4" name="Рисунок 3" descr="JGYH1744.jpg"/>
          <p:cNvPicPr>
            <a:picLocks noChangeAspect="1"/>
          </p:cNvPicPr>
          <p:nvPr/>
        </p:nvPicPr>
        <p:blipFill>
          <a:blip r:embed="rId3" cstate="print"/>
          <a:srcRect b="17708"/>
          <a:stretch>
            <a:fillRect/>
          </a:stretch>
        </p:blipFill>
        <p:spPr>
          <a:xfrm>
            <a:off x="4500562" y="1357298"/>
            <a:ext cx="4429120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b="1" dirty="0" smtClean="0"/>
              <a:t>Гимнастика бодрящая</a:t>
            </a:r>
          </a:p>
        </p:txBody>
      </p:sp>
      <p:pic>
        <p:nvPicPr>
          <p:cNvPr id="3" name="Рисунок 2" descr="IMG_20190325_121414.jpg"/>
          <p:cNvPicPr>
            <a:picLocks noChangeAspect="1"/>
          </p:cNvPicPr>
          <p:nvPr/>
        </p:nvPicPr>
        <p:blipFill>
          <a:blip r:embed="rId2" cstate="print"/>
          <a:srcRect t="30208" b="12499"/>
          <a:stretch>
            <a:fillRect/>
          </a:stretch>
        </p:blipFill>
        <p:spPr>
          <a:xfrm>
            <a:off x="0" y="571480"/>
            <a:ext cx="5143500" cy="3929090"/>
          </a:xfrm>
          <a:prstGeom prst="rect">
            <a:avLst/>
          </a:prstGeom>
        </p:spPr>
      </p:pic>
      <p:pic>
        <p:nvPicPr>
          <p:cNvPr id="4" name="Рисунок 3" descr="IMG_20190325_121431.jpg"/>
          <p:cNvPicPr>
            <a:picLocks noChangeAspect="1"/>
          </p:cNvPicPr>
          <p:nvPr/>
        </p:nvPicPr>
        <p:blipFill>
          <a:blip r:embed="rId3" cstate="print"/>
          <a:srcRect t="29167" b="22916"/>
          <a:stretch>
            <a:fillRect/>
          </a:stretch>
        </p:blipFill>
        <p:spPr>
          <a:xfrm>
            <a:off x="4000500" y="3571828"/>
            <a:ext cx="5143500" cy="328617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Гимнастика корригирующая </a:t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3" name="Рисунок 2" descr="IMG_20190322_151424.jpg"/>
          <p:cNvPicPr>
            <a:picLocks noChangeAspect="1"/>
          </p:cNvPicPr>
          <p:nvPr/>
        </p:nvPicPr>
        <p:blipFill>
          <a:blip r:embed="rId2" cstate="print"/>
          <a:srcRect t="12500"/>
          <a:stretch>
            <a:fillRect/>
          </a:stretch>
        </p:blipFill>
        <p:spPr>
          <a:xfrm>
            <a:off x="1928794" y="571480"/>
            <a:ext cx="5143500" cy="600076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6"/>
            <a:ext cx="8215370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Коррекционные технологии: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Arial Black" panose="020B0A04020102020204" pitchFamily="34" charset="0"/>
              </a:rPr>
              <a:t>Артикуляционная гимнастика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Arial Black" panose="020B0A04020102020204" pitchFamily="34" charset="0"/>
              </a:rPr>
              <a:t>Цветотерапия</a:t>
            </a:r>
            <a:endParaRPr lang="ru-RU" sz="28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Arial Black" panose="020B0A04020102020204" pitchFamily="34" charset="0"/>
              </a:rPr>
              <a:t>Музыкотерапия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>
                <a:latin typeface="Arial Black" panose="020B0A04020102020204" pitchFamily="34" charset="0"/>
              </a:rPr>
              <a:t>Технологии коррекции поведения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Arial Black" panose="020B0A04020102020204" pitchFamily="34" charset="0"/>
              </a:rPr>
              <a:t>Игротепапия</a:t>
            </a:r>
            <a:endParaRPr lang="ru-RU" sz="28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Arial Black" panose="020B0A04020102020204" pitchFamily="34" charset="0"/>
              </a:rPr>
              <a:t>Психогимнастика</a:t>
            </a:r>
            <a:endParaRPr lang="ru-RU" sz="2800" dirty="0" smtClean="0">
              <a:latin typeface="Arial Black" panose="020B0A040201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Arial Black" panose="020B0A04020102020204" pitchFamily="34" charset="0"/>
              </a:rPr>
              <a:t>Сказкотерапия</a:t>
            </a:r>
            <a:r>
              <a:rPr lang="ru-RU" sz="2800" dirty="0" smtClean="0">
                <a:latin typeface="Arial Black" panose="020B0A04020102020204" pitchFamily="34" charset="0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err="1" smtClean="0">
                <a:latin typeface="Arial Black" panose="020B0A04020102020204" pitchFamily="34" charset="0"/>
              </a:rPr>
              <a:t>Фитонцидотерапия</a:t>
            </a:r>
            <a:r>
              <a:rPr lang="ru-RU" sz="2800" dirty="0" smtClean="0">
                <a:latin typeface="Arial Black" panose="020B0A04020102020204" pitchFamily="34" charset="0"/>
              </a:rPr>
              <a:t> 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C00000"/>
                </a:solidFill>
              </a:rPr>
              <a:t>Актуальность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Перед дошкольным образованием в настоящее время остро стоит вопрос о путях совершенствования работы по сохранению и укреплению здоровья детей.  </a:t>
            </a:r>
            <a:br>
              <a:rPr lang="ru-RU" sz="2800" dirty="0" smtClean="0"/>
            </a:br>
            <a:r>
              <a:rPr lang="ru-RU" sz="2800" dirty="0" smtClean="0"/>
              <a:t>Федеральные государственные образовательные стандарты к структуре основной образовательной программы дошкольного образования определяют как одну из важнейших задач: охрану и укрепление здоровья воспитанников через интеграцию образовательных областей, создание условий безопасной образовательной среды, осуществление комплекса </a:t>
            </a:r>
            <a:r>
              <a:rPr lang="ru-RU" sz="2800" dirty="0" err="1" smtClean="0"/>
              <a:t>психолого</a:t>
            </a:r>
            <a:r>
              <a:rPr lang="ru-RU" sz="2800" dirty="0" smtClean="0"/>
              <a:t> – педагогической, профилактической и оздоровительной работы.    </a:t>
            </a:r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Артикуляционная гимнастика</a:t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3" name="Рисунок 2" descr="IMG_20190322_152942.jpg"/>
          <p:cNvPicPr>
            <a:picLocks noChangeAspect="1"/>
          </p:cNvPicPr>
          <p:nvPr/>
        </p:nvPicPr>
        <p:blipFill>
          <a:blip r:embed="rId2" cstate="print"/>
          <a:srcRect t="39584" b="12500"/>
          <a:stretch>
            <a:fillRect/>
          </a:stretch>
        </p:blipFill>
        <p:spPr>
          <a:xfrm>
            <a:off x="971600" y="1484784"/>
            <a:ext cx="7416824" cy="473856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 Black" panose="020B0A04020102020204" pitchFamily="34" charset="0"/>
              </a:rPr>
              <a:t>Цветотерапия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3" name="Рисунок 2" descr="IMG_20190325_153637.jpg"/>
          <p:cNvPicPr>
            <a:picLocks noChangeAspect="1"/>
          </p:cNvPicPr>
          <p:nvPr/>
        </p:nvPicPr>
        <p:blipFill>
          <a:blip r:embed="rId2" cstate="print"/>
          <a:srcRect t="20833"/>
          <a:stretch>
            <a:fillRect/>
          </a:stretch>
        </p:blipFill>
        <p:spPr>
          <a:xfrm>
            <a:off x="1785918" y="642918"/>
            <a:ext cx="5572164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Музыкотерапия</a:t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3" name="Рисунок 2" descr="IMG_05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785794"/>
            <a:ext cx="4214806" cy="5715040"/>
          </a:xfrm>
          <a:prstGeom prst="rect">
            <a:avLst/>
          </a:prstGeom>
        </p:spPr>
      </p:pic>
      <p:pic>
        <p:nvPicPr>
          <p:cNvPr id="4" name="Рисунок 3" descr="IMG_0349.JPG"/>
          <p:cNvPicPr>
            <a:picLocks noChangeAspect="1"/>
          </p:cNvPicPr>
          <p:nvPr/>
        </p:nvPicPr>
        <p:blipFill>
          <a:blip r:embed="rId3" cstate="print"/>
          <a:srcRect l="16406" b="5882"/>
          <a:stretch>
            <a:fillRect/>
          </a:stretch>
        </p:blipFill>
        <p:spPr>
          <a:xfrm rot="5400000">
            <a:off x="-321491" y="1607319"/>
            <a:ext cx="5643578" cy="4572032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4972056" cy="15716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Технологии коррекции поведения </a:t>
            </a:r>
          </a:p>
        </p:txBody>
      </p:sp>
      <p:pic>
        <p:nvPicPr>
          <p:cNvPr id="3" name="Рисунок 2" descr="IMG_6259.JPG"/>
          <p:cNvPicPr>
            <a:picLocks noChangeAspect="1"/>
          </p:cNvPicPr>
          <p:nvPr/>
        </p:nvPicPr>
        <p:blipFill>
          <a:blip r:embed="rId2" cstate="print"/>
          <a:srcRect l="7812" t="23973" r="7812" b="7291"/>
          <a:stretch>
            <a:fillRect/>
          </a:stretch>
        </p:blipFill>
        <p:spPr>
          <a:xfrm>
            <a:off x="142844" y="2357430"/>
            <a:ext cx="5429288" cy="3429024"/>
          </a:xfrm>
          <a:prstGeom prst="rect">
            <a:avLst/>
          </a:prstGeom>
        </p:spPr>
      </p:pic>
      <p:pic>
        <p:nvPicPr>
          <p:cNvPr id="4" name="Рисунок 3" descr="WEGO13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142852"/>
            <a:ext cx="3214688" cy="64294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7229468" cy="571504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Игротерапия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ЗОЖ\ф\Зож\IMG_20180125_1523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3929090" cy="5786478"/>
          </a:xfrm>
          <a:prstGeom prst="rect">
            <a:avLst/>
          </a:prstGeom>
          <a:noFill/>
        </p:spPr>
      </p:pic>
      <p:pic>
        <p:nvPicPr>
          <p:cNvPr id="2050" name="Picture 2" descr="E:\ЗОЖ\ф\Зож\IMG_20180125_160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785794"/>
            <a:ext cx="4043422" cy="5786478"/>
          </a:xfrm>
          <a:prstGeom prst="rect">
            <a:avLst/>
          </a:prstGeom>
          <a:noFill/>
        </p:spPr>
      </p:pic>
      <p:pic>
        <p:nvPicPr>
          <p:cNvPr id="5" name="Picture 2" descr="E:\ЗОЖ\ф\Зож\IMG_20180125_160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0152" y="938194"/>
            <a:ext cx="404342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 Black" panose="020B0A04020102020204" pitchFamily="34" charset="0"/>
              </a:rPr>
              <a:t>Психогимнастика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3" name="Рисунок 2" descr="IMG_20190325_101619.jpg"/>
          <p:cNvPicPr>
            <a:picLocks noChangeAspect="1"/>
          </p:cNvPicPr>
          <p:nvPr/>
        </p:nvPicPr>
        <p:blipFill>
          <a:blip r:embed="rId2" cstate="print"/>
          <a:srcRect t="10416" b="5208"/>
          <a:stretch>
            <a:fillRect/>
          </a:stretch>
        </p:blipFill>
        <p:spPr>
          <a:xfrm>
            <a:off x="1857356" y="714356"/>
            <a:ext cx="5500726" cy="592935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Arial Black" panose="020B0A04020102020204" pitchFamily="34" charset="0"/>
              </a:rPr>
              <a:t>Сказкотерапия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br>
              <a:rPr lang="ru-RU" dirty="0" smtClean="0">
                <a:latin typeface="Arial Black" panose="020B0A04020102020204" pitchFamily="34" charset="0"/>
              </a:rPr>
            </a:br>
            <a:endParaRPr lang="ru-RU" dirty="0"/>
          </a:p>
        </p:txBody>
      </p:sp>
      <p:pic>
        <p:nvPicPr>
          <p:cNvPr id="3" name="Рисунок 2" descr="IMG_0354.JPG"/>
          <p:cNvPicPr>
            <a:picLocks noChangeAspect="1"/>
          </p:cNvPicPr>
          <p:nvPr/>
        </p:nvPicPr>
        <p:blipFill>
          <a:blip r:embed="rId2" cstate="print"/>
          <a:srcRect l="32031"/>
          <a:stretch>
            <a:fillRect/>
          </a:stretch>
        </p:blipFill>
        <p:spPr>
          <a:xfrm rot="5400000">
            <a:off x="107141" y="821497"/>
            <a:ext cx="4572032" cy="4500626"/>
          </a:xfrm>
          <a:prstGeom prst="rect">
            <a:avLst/>
          </a:prstGeom>
        </p:spPr>
      </p:pic>
      <p:pic>
        <p:nvPicPr>
          <p:cNvPr id="4" name="Рисунок 3" descr="IMG_0340.JPG"/>
          <p:cNvPicPr>
            <a:picLocks noChangeAspect="1"/>
          </p:cNvPicPr>
          <p:nvPr/>
        </p:nvPicPr>
        <p:blipFill>
          <a:blip r:embed="rId3" cstate="print"/>
          <a:srcRect t="16666" r="4166"/>
          <a:stretch>
            <a:fillRect/>
          </a:stretch>
        </p:blipFill>
        <p:spPr>
          <a:xfrm>
            <a:off x="4786314" y="1357298"/>
            <a:ext cx="4214810" cy="535782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</p:spPr>
        <p:txBody>
          <a:bodyPr>
            <a:normAutofit/>
          </a:bodyPr>
          <a:lstStyle/>
          <a:p>
            <a:r>
              <a:rPr lang="ru-RU" sz="4000" b="1" dirty="0" err="1" smtClean="0">
                <a:solidFill>
                  <a:schemeClr val="tx1"/>
                </a:solidFill>
              </a:rPr>
              <a:t>Фитонцидотерапия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E:\ЗОЖ\ф\Зож\IMG_20180122_0805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000108"/>
            <a:ext cx="5786477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Oval 2"/>
          <p:cNvSpPr>
            <a:spLocks noChangeArrowheads="1"/>
          </p:cNvSpPr>
          <p:nvPr/>
        </p:nvSpPr>
        <p:spPr bwMode="auto">
          <a:xfrm>
            <a:off x="3242897" y="278130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Инфомационно-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просветительская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технология</a:t>
            </a:r>
          </a:p>
        </p:txBody>
      </p:sp>
      <p:sp>
        <p:nvSpPr>
          <p:cNvPr id="97283" name="Oval 3"/>
          <p:cNvSpPr>
            <a:spLocks noChangeArrowheads="1"/>
          </p:cNvSpPr>
          <p:nvPr/>
        </p:nvSpPr>
        <p:spPr bwMode="auto">
          <a:xfrm>
            <a:off x="1182566" y="5084763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Папки-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передвижки</a:t>
            </a:r>
          </a:p>
        </p:txBody>
      </p:sp>
      <p:sp>
        <p:nvSpPr>
          <p:cNvPr id="97284" name="Oval 4"/>
          <p:cNvSpPr>
            <a:spLocks noChangeArrowheads="1"/>
          </p:cNvSpPr>
          <p:nvPr/>
        </p:nvSpPr>
        <p:spPr bwMode="auto">
          <a:xfrm>
            <a:off x="5237285" y="497205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Беседы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с детьми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7285" name="Oval 5"/>
          <p:cNvSpPr>
            <a:spLocks noChangeArrowheads="1"/>
          </p:cNvSpPr>
          <p:nvPr/>
        </p:nvSpPr>
        <p:spPr bwMode="auto">
          <a:xfrm>
            <a:off x="1381858" y="404813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Консультации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для родителей</a:t>
            </a:r>
          </a:p>
        </p:txBody>
      </p:sp>
      <p:sp>
        <p:nvSpPr>
          <p:cNvPr id="97290" name="Oval 10"/>
          <p:cNvSpPr>
            <a:spLocks noChangeArrowheads="1"/>
          </p:cNvSpPr>
          <p:nvPr/>
        </p:nvSpPr>
        <p:spPr bwMode="auto">
          <a:xfrm>
            <a:off x="6377354" y="267335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Семинары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7291" name="Oval 11"/>
          <p:cNvSpPr>
            <a:spLocks noChangeArrowheads="1"/>
          </p:cNvSpPr>
          <p:nvPr/>
        </p:nvSpPr>
        <p:spPr bwMode="auto">
          <a:xfrm>
            <a:off x="184639" y="278130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Родительские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 собрания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7292" name="Oval 12"/>
          <p:cNvSpPr>
            <a:spLocks noChangeArrowheads="1"/>
          </p:cNvSpPr>
          <p:nvPr/>
        </p:nvSpPr>
        <p:spPr bwMode="auto">
          <a:xfrm>
            <a:off x="5037992" y="47625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Консультации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для воспитателей</a:t>
            </a:r>
          </a:p>
        </p:txBody>
      </p:sp>
      <p:cxnSp>
        <p:nvCxnSpPr>
          <p:cNvPr id="3" name="Прямая со стрелкой 2"/>
          <p:cNvCxnSpPr/>
          <p:nvPr/>
        </p:nvCxnSpPr>
        <p:spPr>
          <a:xfrm flipH="1" flipV="1">
            <a:off x="3109546" y="1844676"/>
            <a:ext cx="930520" cy="936625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037993" y="1844676"/>
            <a:ext cx="731227" cy="936625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7282" idx="6"/>
          </p:cNvCxnSpPr>
          <p:nvPr/>
        </p:nvCxnSpPr>
        <p:spPr>
          <a:xfrm>
            <a:off x="5769220" y="3502025"/>
            <a:ext cx="597877" cy="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97282" idx="2"/>
            <a:endCxn id="97291" idx="6"/>
          </p:cNvCxnSpPr>
          <p:nvPr/>
        </p:nvCxnSpPr>
        <p:spPr>
          <a:xfrm flipH="1">
            <a:off x="2710962" y="3502025"/>
            <a:ext cx="531935" cy="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2844313" y="4221163"/>
            <a:ext cx="1063869" cy="86360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237285" y="4148138"/>
            <a:ext cx="953966" cy="91440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3100" b="1" dirty="0" smtClean="0"/>
              <a:t>Информационно-просветительская деятельность знакомит родителей с оздоровительными технологиями, различными формами работы по физическому воспитанию детей в дошкольном учреждении, а так же способствует формированию у родителей ценностного отношения к здоровью в целом. Информирование о состоянии здоровья, физическом развитии, об уровне двигательной подготовленности ребёнка, привлекает родителей к участию в различных формах совместной деятельности, способствует повышению их грамотности в вопросах использования современных оздоровительных средств  в домашних условиях.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Цель: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en-US" sz="3100" b="1" dirty="0" smtClean="0"/>
              <a:t>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en-US" sz="3100" b="1" dirty="0" smtClean="0"/>
              <a:t>C</a:t>
            </a:r>
            <a:r>
              <a:rPr lang="ru-RU" sz="3100" b="1" dirty="0" smtClean="0"/>
              <a:t>охранять и укреплять здоровье детей. Формировать представления детей о здоровом образе жизни. </a:t>
            </a:r>
            <a:br>
              <a:rPr lang="ru-RU" sz="3100" b="1" dirty="0" smtClean="0"/>
            </a:br>
            <a:r>
              <a:rPr lang="ru-RU" sz="2700" b="1" dirty="0" smtClean="0">
                <a:solidFill>
                  <a:srgbClr val="C00000"/>
                </a:solidFill>
              </a:rPr>
              <a:t>Задачи: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1. Внедрить нетрадиционные приёмы проведения деятельности;</a:t>
            </a:r>
            <a:br>
              <a:rPr lang="ru-RU" sz="2700" b="1" dirty="0" smtClean="0"/>
            </a:br>
            <a:r>
              <a:rPr lang="ru-RU" sz="2700" b="1" dirty="0" smtClean="0"/>
              <a:t>2. Повысить интерес к физкультурной деятельности;</a:t>
            </a:r>
            <a:br>
              <a:rPr lang="ru-RU" sz="2700" b="1" dirty="0" smtClean="0"/>
            </a:br>
            <a:r>
              <a:rPr lang="ru-RU" sz="2700" b="1" dirty="0" smtClean="0"/>
              <a:t>3. Закрепить технологию выполнения основных видов движения приёмами занимательной физкультуры;</a:t>
            </a:r>
            <a:br>
              <a:rPr lang="ru-RU" sz="2700" b="1" dirty="0" smtClean="0"/>
            </a:br>
            <a:r>
              <a:rPr lang="ru-RU" sz="2700" b="1" dirty="0" smtClean="0"/>
              <a:t>4. Повысить двигательную активность детей системой физкультурных развлечений;</a:t>
            </a:r>
            <a:br>
              <a:rPr lang="ru-RU" sz="2700" b="1" dirty="0" smtClean="0"/>
            </a:br>
            <a:r>
              <a:rPr lang="ru-RU" sz="2700" b="1" dirty="0" smtClean="0"/>
              <a:t>5. Развивать гибкость, координацию движений элементами акробатики.</a:t>
            </a:r>
            <a:br>
              <a:rPr lang="ru-RU" sz="2700" b="1" dirty="0" smtClean="0"/>
            </a:br>
            <a:r>
              <a:rPr lang="ru-RU" sz="2700" b="1" dirty="0" smtClean="0"/>
              <a:t>6. Ввести новые спортивно-дидактические игры для обучения основным движениям.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429684" cy="6011882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</a:rPr>
              <a:t>Результативность: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3200" b="1" dirty="0" smtClean="0"/>
              <a:t>Использование </a:t>
            </a:r>
            <a:r>
              <a:rPr lang="ru-RU" sz="3200" b="1" dirty="0" err="1" smtClean="0"/>
              <a:t>здоровьесберегающих</a:t>
            </a:r>
            <a:r>
              <a:rPr lang="ru-RU" sz="3200" b="1" dirty="0" smtClean="0"/>
              <a:t> технологий при организации </a:t>
            </a:r>
            <a:r>
              <a:rPr lang="ru-RU" sz="3200" b="1" dirty="0" err="1" smtClean="0"/>
              <a:t>физкультурно</a:t>
            </a:r>
            <a:r>
              <a:rPr lang="ru-RU" sz="3200" b="1" dirty="0" smtClean="0"/>
              <a:t> – оздоровительной работы в ДОУ способствует совершенствованию физических навыков у детей,  снижению уровня заболеваемости. У детей повышается интерес к НОД по физическому </a:t>
            </a:r>
            <a:r>
              <a:rPr lang="ru-RU" sz="3200" b="1" dirty="0" err="1" smtClean="0"/>
              <a:t>развитию.Увеличивается</a:t>
            </a:r>
            <a:r>
              <a:rPr lang="ru-RU" sz="3200" b="1" dirty="0" smtClean="0"/>
              <a:t> уровень их физической подготовленности, развитие физических качеств: мышечной силы, ловкости, выносливости, гибкости.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200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800" b="1" dirty="0">
                <a:latin typeface="Times New Roman" panose="02020603050405020304" pitchFamily="18" charset="0"/>
              </a:rPr>
              <a:t>Динамика снижения заболеваемости детей  </a:t>
            </a:r>
            <a:br>
              <a:rPr lang="ru-RU" altLang="ru-RU" sz="2800" b="1" dirty="0">
                <a:latin typeface="Times New Roman" panose="02020603050405020304" pitchFamily="18" charset="0"/>
              </a:rPr>
            </a:br>
            <a:r>
              <a:rPr lang="ru-RU" altLang="ru-RU" sz="2800" b="1" dirty="0" smtClean="0">
                <a:latin typeface="Times New Roman" panose="02020603050405020304" pitchFamily="18" charset="0"/>
              </a:rPr>
              <a:t>за </a:t>
            </a:r>
            <a:r>
              <a:rPr lang="ru-RU" altLang="ru-RU" sz="2800" b="1" dirty="0">
                <a:latin typeface="Times New Roman" panose="02020603050405020304" pitchFamily="18" charset="0"/>
              </a:rPr>
              <a:t>3 года (в процентах)</a:t>
            </a:r>
            <a:r>
              <a:rPr lang="ru-RU" altLang="ru-RU" sz="3600" b="1" dirty="0">
                <a:latin typeface="Times New Roman" panose="02020603050405020304" pitchFamily="18" charset="0"/>
              </a:rPr>
              <a:t/>
            </a:r>
            <a:br>
              <a:rPr lang="ru-RU" altLang="ru-RU" sz="3600" b="1" dirty="0">
                <a:latin typeface="Times New Roman" panose="02020603050405020304" pitchFamily="18" charset="0"/>
              </a:rPr>
            </a:br>
            <a:endParaRPr lang="ru-RU" sz="3600" b="1" dirty="0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575792"/>
              </p:ext>
            </p:extLst>
          </p:nvPr>
        </p:nvGraphicFramePr>
        <p:xfrm>
          <a:off x="584448" y="1268760"/>
          <a:ext cx="8007350" cy="518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Диаграмма" r:id="rId3" imgW="8010418" imgH="4191061" progId="MSGraph.Chart.8">
                  <p:embed followColorScheme="full"/>
                </p:oleObj>
              </mc:Choice>
              <mc:Fallback>
                <p:oleObj name="Диаграмма" r:id="rId3" imgW="8010418" imgH="4191061" progId="MSGraph.Chart.8">
                  <p:embed followColorScheme="full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448" y="1268760"/>
                        <a:ext cx="8007350" cy="51845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72253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Очень важен спорт для всех! Он – здоровье, он – успех!</a:t>
            </a:r>
            <a:endParaRPr lang="ru-RU" sz="3600" dirty="0"/>
          </a:p>
        </p:txBody>
      </p:sp>
      <p:pic>
        <p:nvPicPr>
          <p:cNvPr id="3" name="Рисунок 2" descr="MIDM2444.jpg"/>
          <p:cNvPicPr>
            <a:picLocks noChangeAspect="1"/>
          </p:cNvPicPr>
          <p:nvPr/>
        </p:nvPicPr>
        <p:blipFill>
          <a:blip r:embed="rId2" cstate="print"/>
          <a:srcRect b="8767"/>
          <a:stretch>
            <a:fillRect/>
          </a:stretch>
        </p:blipFill>
        <p:spPr>
          <a:xfrm>
            <a:off x="428596" y="1428736"/>
            <a:ext cx="8286808" cy="522066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hatsApp Image 2019-03-27 at 14.08.10.jpeg"/>
          <p:cNvPicPr>
            <a:picLocks noChangeAspect="1"/>
          </p:cNvPicPr>
          <p:nvPr/>
        </p:nvPicPr>
        <p:blipFill>
          <a:blip r:embed="rId2" cstate="print"/>
          <a:srcRect l="6287" t="3412" r="7785" b="2763"/>
          <a:stretch>
            <a:fillRect/>
          </a:stretch>
        </p:blipFill>
        <p:spPr>
          <a:xfrm>
            <a:off x="2987824" y="1412776"/>
            <a:ext cx="3024336" cy="3960440"/>
          </a:xfrm>
          <a:prstGeom prst="rect">
            <a:avLst/>
          </a:prstGeom>
        </p:spPr>
      </p:pic>
      <p:pic>
        <p:nvPicPr>
          <p:cNvPr id="3" name="Рисунок 2" descr="WhatsApp Image 2019-03-27 at 14.08.11.jpeg"/>
          <p:cNvPicPr>
            <a:picLocks noChangeAspect="1"/>
          </p:cNvPicPr>
          <p:nvPr/>
        </p:nvPicPr>
        <p:blipFill>
          <a:blip r:embed="rId3" cstate="print"/>
          <a:srcRect l="3381" t="5032" r="9859" b="2717"/>
          <a:stretch>
            <a:fillRect/>
          </a:stretch>
        </p:blipFill>
        <p:spPr>
          <a:xfrm>
            <a:off x="6012160" y="2708920"/>
            <a:ext cx="2880320" cy="3960440"/>
          </a:xfrm>
          <a:prstGeom prst="rect">
            <a:avLst/>
          </a:prstGeom>
        </p:spPr>
      </p:pic>
      <p:pic>
        <p:nvPicPr>
          <p:cNvPr id="4" name="Рисунок 3" descr="WhatsApp Image 2019-03-27 at 14.08.11 (1).jpeg"/>
          <p:cNvPicPr>
            <a:picLocks noChangeAspect="1"/>
          </p:cNvPicPr>
          <p:nvPr/>
        </p:nvPicPr>
        <p:blipFill>
          <a:blip r:embed="rId4" cstate="print"/>
          <a:srcRect l="5801" t="3144" r="5250" b="4118"/>
          <a:stretch>
            <a:fillRect/>
          </a:stretch>
        </p:blipFill>
        <p:spPr>
          <a:xfrm>
            <a:off x="251520" y="260648"/>
            <a:ext cx="2952328" cy="41044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WOQ554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3857625" cy="6429420"/>
          </a:xfrm>
          <a:prstGeom prst="rect">
            <a:avLst/>
          </a:prstGeom>
        </p:spPr>
      </p:pic>
      <p:pic>
        <p:nvPicPr>
          <p:cNvPr id="3" name="Рисунок 2" descr="NAEK55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14290"/>
            <a:ext cx="3857625" cy="642942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Спасибо за внимание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Веселый д.сад 4 (1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357298"/>
            <a:ext cx="6000792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8010"/>
            <a:ext cx="8406870" cy="5911310"/>
          </a:xfrm>
        </p:spPr>
      </p:pic>
    </p:spTree>
    <p:extLst>
      <p:ext uri="{BB962C8B-B14F-4D97-AF65-F5344CB8AC3E}">
        <p14:creationId xmlns:p14="http://schemas.microsoft.com/office/powerpoint/2010/main" val="1874543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IMG_20190325_10084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1875" b="21875"/>
          <a:stretch>
            <a:fillRect/>
          </a:stretch>
        </p:blipFill>
        <p:spPr>
          <a:xfrm>
            <a:off x="1000100" y="142852"/>
            <a:ext cx="6929486" cy="542928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5643578"/>
            <a:ext cx="8786874" cy="92869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В нашем детском саду мы используем </a:t>
            </a:r>
            <a:r>
              <a:rPr lang="ru-RU" sz="2400" b="1" dirty="0" err="1" smtClean="0"/>
              <a:t>здоровьесберегающие</a:t>
            </a:r>
            <a:r>
              <a:rPr lang="ru-RU" sz="2400" b="1" dirty="0" smtClean="0"/>
              <a:t> технологии</a:t>
            </a:r>
            <a:endParaRPr lang="ru-RU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Oval 2"/>
          <p:cNvSpPr>
            <a:spLocks noChangeArrowheads="1"/>
          </p:cNvSpPr>
          <p:nvPr/>
        </p:nvSpPr>
        <p:spPr bwMode="auto">
          <a:xfrm>
            <a:off x="3286116" y="3071810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 err="1" smtClean="0">
                <a:solidFill>
                  <a:srgbClr val="0000CC"/>
                </a:solidFill>
              </a:rPr>
              <a:t>Здоровьесберегающие</a:t>
            </a:r>
            <a:r>
              <a:rPr lang="ru-RU" b="1" dirty="0" smtClean="0">
                <a:solidFill>
                  <a:srgbClr val="0000CC"/>
                </a:solidFill>
              </a:rPr>
              <a:t>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     технологии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         в ДОУ № 468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0899" name="Oval 3"/>
          <p:cNvSpPr>
            <a:spLocks noChangeArrowheads="1"/>
          </p:cNvSpPr>
          <p:nvPr/>
        </p:nvSpPr>
        <p:spPr bwMode="auto">
          <a:xfrm>
            <a:off x="857224" y="4857760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 smtClean="0">
                <a:solidFill>
                  <a:srgbClr val="0000CC"/>
                </a:solidFill>
              </a:rPr>
              <a:t>Коррекционные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0900" name="Oval 4"/>
          <p:cNvSpPr>
            <a:spLocks noChangeArrowheads="1"/>
          </p:cNvSpPr>
          <p:nvPr/>
        </p:nvSpPr>
        <p:spPr bwMode="auto">
          <a:xfrm>
            <a:off x="3143240" y="857232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Технологии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обучения здоровому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образу жизни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0901" name="Oval 5"/>
          <p:cNvSpPr>
            <a:spLocks noChangeArrowheads="1"/>
          </p:cNvSpPr>
          <p:nvPr/>
        </p:nvSpPr>
        <p:spPr bwMode="auto">
          <a:xfrm>
            <a:off x="5857884" y="4786322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Инфомационно-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просветительские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0902" name="Oval 6"/>
          <p:cNvSpPr>
            <a:spLocks noChangeArrowheads="1"/>
          </p:cNvSpPr>
          <p:nvPr/>
        </p:nvSpPr>
        <p:spPr bwMode="auto">
          <a:xfrm>
            <a:off x="214282" y="2500306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Медико-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профилактические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80903" name="Rectangle 7"/>
          <p:cNvSpPr>
            <a:spLocks noChangeArrowheads="1"/>
          </p:cNvSpPr>
          <p:nvPr/>
        </p:nvSpPr>
        <p:spPr bwMode="auto">
          <a:xfrm>
            <a:off x="214282" y="333376"/>
            <a:ext cx="8715435" cy="46196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7A"/>
            </a:prstShdw>
          </a:effectLst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ЗДОРОВЬЕСБЕРЕГАЮЩИЕ ТЕХНОЛОГИИ ЗДОРОВЬЯ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rot="10800000">
            <a:off x="2714612" y="3214686"/>
            <a:ext cx="642942" cy="35719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80898" idx="3"/>
            <a:endCxn id="80899" idx="7"/>
          </p:cNvCxnSpPr>
          <p:nvPr/>
        </p:nvCxnSpPr>
        <p:spPr>
          <a:xfrm rot="5400000">
            <a:off x="2950926" y="4363460"/>
            <a:ext cx="767813" cy="642513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0898" idx="0"/>
          </p:cNvCxnSpPr>
          <p:nvPr/>
        </p:nvCxnSpPr>
        <p:spPr>
          <a:xfrm rot="16200000" flipV="1">
            <a:off x="4167730" y="2690262"/>
            <a:ext cx="714380" cy="48716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80898" idx="5"/>
            <a:endCxn id="80901" idx="1"/>
          </p:cNvCxnSpPr>
          <p:nvPr/>
        </p:nvCxnSpPr>
        <p:spPr>
          <a:xfrm rot="16200000" flipH="1">
            <a:off x="5486974" y="4256302"/>
            <a:ext cx="696375" cy="785389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6"/>
          <p:cNvSpPr>
            <a:spLocks noChangeArrowheads="1"/>
          </p:cNvSpPr>
          <p:nvPr/>
        </p:nvSpPr>
        <p:spPr bwMode="auto">
          <a:xfrm>
            <a:off x="6357950" y="2357430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ru-RU" dirty="0" smtClean="0">
              <a:solidFill>
                <a:srgbClr val="0000CC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Технологии сохранения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и стимулирования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здоровья</a:t>
            </a:r>
            <a:endParaRPr lang="ru-RU" b="1" dirty="0">
              <a:solidFill>
                <a:srgbClr val="0000CC"/>
              </a:solidFill>
            </a:endParaRPr>
          </a:p>
        </p:txBody>
      </p:sp>
      <p:cxnSp>
        <p:nvCxnSpPr>
          <p:cNvPr id="19" name="Прямая со стрелкой 18"/>
          <p:cNvCxnSpPr>
            <a:endCxn id="18" idx="2"/>
          </p:cNvCxnSpPr>
          <p:nvPr/>
        </p:nvCxnSpPr>
        <p:spPr>
          <a:xfrm flipV="1">
            <a:off x="5643570" y="3077362"/>
            <a:ext cx="714380" cy="351638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Oval 2"/>
          <p:cNvSpPr>
            <a:spLocks noChangeArrowheads="1"/>
          </p:cNvSpPr>
          <p:nvPr/>
        </p:nvSpPr>
        <p:spPr bwMode="auto">
          <a:xfrm>
            <a:off x="3308839" y="2636838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Медико-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профилактические</a:t>
            </a:r>
            <a:endParaRPr lang="ru-RU" b="1" dirty="0">
              <a:solidFill>
                <a:srgbClr val="0000CC"/>
              </a:solidFill>
            </a:endParaRPr>
          </a:p>
          <a:p>
            <a:pPr algn="ctr">
              <a:defRPr/>
            </a:pPr>
            <a:r>
              <a:rPr lang="ru-RU" b="1" dirty="0" smtClean="0">
                <a:solidFill>
                  <a:srgbClr val="0000CC"/>
                </a:solidFill>
              </a:rPr>
              <a:t>технологии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95235" name="Oval 3"/>
          <p:cNvSpPr>
            <a:spLocks noChangeArrowheads="1"/>
          </p:cNvSpPr>
          <p:nvPr/>
        </p:nvSpPr>
        <p:spPr bwMode="auto">
          <a:xfrm>
            <a:off x="849923" y="4652963"/>
            <a:ext cx="2526323" cy="1439862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 dirty="0"/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Проветривание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групповых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комнат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95236" name="Oval 4"/>
          <p:cNvSpPr>
            <a:spLocks noChangeArrowheads="1"/>
          </p:cNvSpPr>
          <p:nvPr/>
        </p:nvSpPr>
        <p:spPr bwMode="auto">
          <a:xfrm>
            <a:off x="5773615" y="78740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r>
              <a:rPr lang="ru-RU" b="1" dirty="0">
                <a:solidFill>
                  <a:srgbClr val="0000CC"/>
                </a:solidFill>
              </a:rPr>
              <a:t>Закаливание</a:t>
            </a:r>
          </a:p>
        </p:txBody>
      </p:sp>
      <p:sp>
        <p:nvSpPr>
          <p:cNvPr id="95237" name="Oval 5"/>
          <p:cNvSpPr>
            <a:spLocks noChangeArrowheads="1"/>
          </p:cNvSpPr>
          <p:nvPr/>
        </p:nvSpPr>
        <p:spPr bwMode="auto">
          <a:xfrm>
            <a:off x="5767754" y="4724401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Прогулки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на свежем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воздухе</a:t>
            </a:r>
          </a:p>
        </p:txBody>
      </p:sp>
      <p:sp>
        <p:nvSpPr>
          <p:cNvPr id="95238" name="Oval 6"/>
          <p:cNvSpPr>
            <a:spLocks noChangeArrowheads="1"/>
          </p:cNvSpPr>
          <p:nvPr/>
        </p:nvSpPr>
        <p:spPr bwMode="auto">
          <a:xfrm>
            <a:off x="849923" y="765176"/>
            <a:ext cx="2526323" cy="1439863"/>
          </a:xfrm>
          <a:prstGeom prst="ellipse">
            <a:avLst/>
          </a:prstGeom>
          <a:solidFill>
            <a:srgbClr val="CCECFF"/>
          </a:solidFill>
          <a:ln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Кварцевание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групповых </a:t>
            </a:r>
          </a:p>
          <a:p>
            <a:pPr algn="ctr">
              <a:defRPr/>
            </a:pPr>
            <a:r>
              <a:rPr lang="ru-RU" b="1" dirty="0">
                <a:solidFill>
                  <a:srgbClr val="0000CC"/>
                </a:solidFill>
              </a:rPr>
              <a:t>комнат</a:t>
            </a:r>
          </a:p>
        </p:txBody>
      </p:sp>
      <p:cxnSp>
        <p:nvCxnSpPr>
          <p:cNvPr id="3" name="Прямая со стрелкой 2"/>
          <p:cNvCxnSpPr>
            <a:endCxn id="95235" idx="7"/>
          </p:cNvCxnSpPr>
          <p:nvPr/>
        </p:nvCxnSpPr>
        <p:spPr>
          <a:xfrm flipH="1">
            <a:off x="3005505" y="4005264"/>
            <a:ext cx="835269" cy="858837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95237" idx="1"/>
          </p:cNvCxnSpPr>
          <p:nvPr/>
        </p:nvCxnSpPr>
        <p:spPr>
          <a:xfrm>
            <a:off x="5169877" y="4076700"/>
            <a:ext cx="968620" cy="858838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5234" idx="1"/>
          </p:cNvCxnSpPr>
          <p:nvPr/>
        </p:nvCxnSpPr>
        <p:spPr>
          <a:xfrm flipH="1" flipV="1">
            <a:off x="2776904" y="2133601"/>
            <a:ext cx="902677" cy="714375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5568462" y="2198688"/>
            <a:ext cx="835269" cy="654050"/>
          </a:xfrm>
          <a:prstGeom prst="straightConnector1">
            <a:avLst/>
          </a:prstGeom>
          <a:ln w="38100">
            <a:solidFill>
              <a:srgbClr val="ADC4E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0"/>
            <a:ext cx="8643998" cy="7098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Технологии обучения здоровому образу жизни: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Утренняя гимнастика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Физкультурная деятельность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Серия игровой НОД «Азбука здоровья»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err="1" smtClean="0"/>
              <a:t>Самомассаж</a:t>
            </a:r>
            <a:endParaRPr lang="ru-RU" sz="2800" b="1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>
                <a:ea typeface="Calibri"/>
              </a:rPr>
              <a:t>Точечный массаж </a:t>
            </a:r>
            <a:endParaRPr lang="ru-RU" sz="2800" b="1" dirty="0" smtClean="0">
              <a:ea typeface="Times New Roman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Активный отдых (</a:t>
            </a:r>
            <a:r>
              <a:rPr lang="ru-RU" sz="2800" b="1" dirty="0" smtClean="0">
                <a:ea typeface="Calibri"/>
              </a:rPr>
              <a:t>физкультурный досуг, физкультурный праздник, музыкальный досуг, «День здоровья»)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Песочная терапия - одна из форм естественной деятельности ребенка.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 Самостоятельная двигательная деятельность детей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b="1" dirty="0" smtClean="0"/>
              <a:t>Проектная деятельность </a:t>
            </a:r>
            <a:r>
              <a:rPr lang="ru-RU" sz="2800" b="1" dirty="0" err="1" smtClean="0"/>
              <a:t>здоровьесберегающей</a:t>
            </a:r>
            <a:r>
              <a:rPr lang="ru-RU" sz="2800" b="1" dirty="0" smtClean="0"/>
              <a:t> направленности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 smtClean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261</Words>
  <Application>Microsoft Office PowerPoint</Application>
  <PresentationFormat>Экран (4:3)</PresentationFormat>
  <Paragraphs>120</Paragraphs>
  <Slides>45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3" baseType="lpstr">
      <vt:lpstr>Arial</vt:lpstr>
      <vt:lpstr>Arial Black</vt:lpstr>
      <vt:lpstr>Calibri</vt:lpstr>
      <vt:lpstr>Times New Roman</vt:lpstr>
      <vt:lpstr>Vrinda</vt:lpstr>
      <vt:lpstr>Wingdings</vt:lpstr>
      <vt:lpstr>Тема Office</vt:lpstr>
      <vt:lpstr>Диаграмма</vt:lpstr>
      <vt:lpstr>   </vt:lpstr>
      <vt:lpstr> «Здоровье  - это состояние полного физического, психического и социального благополучия, а не просто отсутствие болезней или физических недостатков»               (по определению Всемирной организации здравоохранения)        Сегодня сохранение и укрепление здоровья детей — одна из главных стратегических задач развития страны.  Она регламентируется и обеспечивается такими нормативно-правовыми документами, как Закон РФ "Об образовании", "О санитарно-эпидемиологическом благополучии населения"; а также Указами Президента России "О неотложных мерах по обеспечению здоровья населения Российской Федерации", "Об утверждении основных направлений государственной социальной политики по улучшению положения детей в Российской Федерации" и другими.</vt:lpstr>
      <vt:lpstr>Актуальность Перед дошкольным образованием в настоящее время остро стоит вопрос о путях совершенствования работы по сохранению и укреплению здоровья детей.   Федеральные государственные образовательные стандарты к структуре основной образовательной программы дошкольного образования определяют как одну из важнейших задач: охрану и укрепление здоровья воспитанников через интеграцию образовательных областей, создание условий безопасной образовательной среды, осуществление комплекса психолого – педагогической, профилактической и оздоровительной работы.    </vt:lpstr>
      <vt:lpstr> Цель:   Cохранять и укреплять здоровье детей. Формировать представления детей о здоровом образе жизни.  Задачи: 1. Внедрить нетрадиционные приёмы проведения деятельности; 2. Повысить интерес к физкультурной деятельности; 3. Закрепить технологию выполнения основных видов движения приёмами занимательной физкультуры; 4. Повысить двигательную активность детей системой физкультурных развлечений; 5. Развивать гибкость, координацию движений элементами акробатики. 6. Ввести новые спортивно-дидактические игры для обучения основным движениям.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Утренняя гимнастика  </vt:lpstr>
      <vt:lpstr>Физкультурная деятельность</vt:lpstr>
      <vt:lpstr>Серия игровой НОД «Азбука здоровья» </vt:lpstr>
      <vt:lpstr>Самомассаж </vt:lpstr>
      <vt:lpstr>Точечный массаж  </vt:lpstr>
      <vt:lpstr> Активный отдых (физкультурный досуг, физкультурный праздник, музыкальный досуг, «День здоровья») </vt:lpstr>
      <vt:lpstr>Самостоятельная двигательная деятельность детей</vt:lpstr>
      <vt:lpstr>Презентация PowerPoint</vt:lpstr>
      <vt:lpstr>Динамические паузы </vt:lpstr>
      <vt:lpstr>Подвижные и спортивные игры </vt:lpstr>
      <vt:lpstr>Ритмопластика</vt:lpstr>
      <vt:lpstr>Стретчинг ( упражнения на растяжку мышц)</vt:lpstr>
      <vt:lpstr>Релаксация</vt:lpstr>
      <vt:lpstr>Технологии эстетической направленности</vt:lpstr>
      <vt:lpstr>Пальчиковая  гимнастика</vt:lpstr>
      <vt:lpstr>Гимнастика для глаз</vt:lpstr>
      <vt:lpstr>Дыхательная гимнастика</vt:lpstr>
      <vt:lpstr>Гимнастика бодрящая</vt:lpstr>
      <vt:lpstr>Гимнастика корригирующая  </vt:lpstr>
      <vt:lpstr>Презентация PowerPoint</vt:lpstr>
      <vt:lpstr>Артикуляционная гимнастика </vt:lpstr>
      <vt:lpstr>Цветотерапия </vt:lpstr>
      <vt:lpstr>Музыкотерапия </vt:lpstr>
      <vt:lpstr>Технологии коррекции поведения </vt:lpstr>
      <vt:lpstr>Игротерапия</vt:lpstr>
      <vt:lpstr>Психогимнастика </vt:lpstr>
      <vt:lpstr>Сказкотерапия  </vt:lpstr>
      <vt:lpstr>Фитонцидотерапия</vt:lpstr>
      <vt:lpstr>Презентация PowerPoint</vt:lpstr>
      <vt:lpstr>   Информационно-просветительская деятельность знакомит родителей с оздоровительными технологиями, различными формами работы по физическому воспитанию детей в дошкольном учреждении, а так же способствует формированию у родителей ценностного отношения к здоровью в целом. Информирование о состоянии здоровья, физическом развитии, об уровне двигательной подготовленности ребёнка, привлекает родителей к участию в различных формах совместной деятельности, способствует повышению их грамотности в вопросах использования современных оздоровительных средств  в домашних условиях. </vt:lpstr>
      <vt:lpstr>Результативность: Использование здоровьесберегающих технологий при организации физкультурно – оздоровительной работы в ДОУ способствует совершенствованию физических навыков у детей,  снижению уровня заболеваемости. У детей повышается интерес к НОД по физическому развитию.Увеличивается уровень их физической подготовленности, развитие физических качеств: мышечной силы, ловкости, выносливости, гибкости.  </vt:lpstr>
      <vt:lpstr>Динамика снижения заболеваемости детей   за 3 года (в процентах) </vt:lpstr>
      <vt:lpstr>Очень важен спорт для всех! Он – здоровье, он – успех!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</dc:title>
  <dc:creator>Доронкина Лариса</dc:creator>
  <cp:lastModifiedBy>1</cp:lastModifiedBy>
  <cp:revision>119</cp:revision>
  <dcterms:created xsi:type="dcterms:W3CDTF">2019-03-24T12:00:55Z</dcterms:created>
  <dcterms:modified xsi:type="dcterms:W3CDTF">2019-11-29T07:23:21Z</dcterms:modified>
</cp:coreProperties>
</file>