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75" r:id="rId3"/>
    <p:sldId id="287" r:id="rId4"/>
    <p:sldId id="285" r:id="rId5"/>
    <p:sldId id="271" r:id="rId6"/>
    <p:sldId id="258" r:id="rId7"/>
    <p:sldId id="278" r:id="rId8"/>
    <p:sldId id="259" r:id="rId9"/>
    <p:sldId id="261" r:id="rId10"/>
    <p:sldId id="279" r:id="rId11"/>
    <p:sldId id="262" r:id="rId12"/>
    <p:sldId id="274" r:id="rId13"/>
    <p:sldId id="280" r:id="rId14"/>
    <p:sldId id="273" r:id="rId15"/>
    <p:sldId id="268" r:id="rId16"/>
    <p:sldId id="281" r:id="rId17"/>
    <p:sldId id="282" r:id="rId18"/>
    <p:sldId id="269" r:id="rId19"/>
    <p:sldId id="284" r:id="rId20"/>
    <p:sldId id="286" r:id="rId21"/>
    <p:sldId id="277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838" autoAdjust="0"/>
    <p:restoredTop sz="94660"/>
  </p:normalViewPr>
  <p:slideViewPr>
    <p:cSldViewPr>
      <p:cViewPr>
        <p:scale>
          <a:sx n="90" d="100"/>
          <a:sy n="90" d="100"/>
        </p:scale>
        <p:origin x="-6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20F5DD-EA6E-48E0-BB08-93BE511E86E2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413F3C-770C-42AD-9310-ECB32BA126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1867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DC5BBD-1AD3-4349-A509-50C7C3455F5D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F2B3B-C71D-4C66-9073-0067A591CB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587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04526D-DA2C-44BC-B3FC-3D2447A92C60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A9AE3-560D-46C3-9EC7-DF743E5843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94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A7720D-C247-4E24-8DDB-3746C1E931DA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FC2F6C-5685-4A2E-AA70-21553C9E07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979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A7D6EE-96B5-4C82-93AB-8C18331654DE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979E71-BA5B-47A8-B83E-EA8A0E4A4B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56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0F9419-3D91-4857-A32A-2EBB6F1376DD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BC0D1F-EAD3-4FEF-BC88-6EA9B011B9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2205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2BC244-20B2-4E03-9EEA-5663C76FE17D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FA78A0-C39A-487D-BE7C-38504F9238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4579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01B264-EA4C-4E3F-BA0E-218563FFA000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055F60-01BC-44D0-8A0B-855AD5548D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9804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AC94E1-85E4-434C-909C-11C13F991F8C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286F01-6B93-4D71-AFB5-23C78921AA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3832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B36035-FAAD-46BE-950C-2FB6219BAE1E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737CC3-6C4A-4464-A8A5-6CE5E8E59E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844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F5E034-5143-4D5D-910B-4E981710E06C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0047E-CF5D-4DB1-BB41-F736AF0DE3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635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BEC0980-11F8-459C-BDF0-85645D9AC310}" type="datetimeFigureOut">
              <a:rPr lang="ru-RU" smtClean="0"/>
              <a:pPr>
                <a:defRPr/>
              </a:pPr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5DACC8-BFAE-49EC-8217-204BC5EF0E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2356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im5-tub-ru.yandex.net/i?id=265904211-68-72" TargetMode="External"/><Relationship Id="rId13" Type="http://schemas.openxmlformats.org/officeDocument/2006/relationships/hyperlink" Target="http://im5-tub-ru.yandex.net/i?id=121216948-49-72" TargetMode="External"/><Relationship Id="rId3" Type="http://schemas.openxmlformats.org/officeDocument/2006/relationships/hyperlink" Target="http://im3-tub-ru.yandex.net/i?id=40161060-31-72" TargetMode="External"/><Relationship Id="rId7" Type="http://schemas.openxmlformats.org/officeDocument/2006/relationships/hyperlink" Target="http://im7-tub-ru.yandex.net/i?id=44283844-19-72" TargetMode="External"/><Relationship Id="rId12" Type="http://schemas.openxmlformats.org/officeDocument/2006/relationships/hyperlink" Target="http://im7-tub-ru.yandex.net/i?id=88457727-39-72" TargetMode="External"/><Relationship Id="rId2" Type="http://schemas.openxmlformats.org/officeDocument/2006/relationships/hyperlink" Target="http://im7-tub-ru.yandex.net/i?id=373994915-51-7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8-tub-ru.yandex.net/i?id=61279561-64-72" TargetMode="External"/><Relationship Id="rId11" Type="http://schemas.openxmlformats.org/officeDocument/2006/relationships/hyperlink" Target="http://im2-tub-ru.yandex.net/i?id=131560759-45-72" TargetMode="External"/><Relationship Id="rId5" Type="http://schemas.openxmlformats.org/officeDocument/2006/relationships/hyperlink" Target="http://im7-tub-ru.yandex.net/i?id=174832278-65-72" TargetMode="External"/><Relationship Id="rId10" Type="http://schemas.openxmlformats.org/officeDocument/2006/relationships/hyperlink" Target="http://im2-tub-ru.yandex.net/i?id=137431703-43-72" TargetMode="External"/><Relationship Id="rId4" Type="http://schemas.openxmlformats.org/officeDocument/2006/relationships/hyperlink" Target="http://images.yandex.ru/yandsearch?p=4&amp;text=Alexander%20Graham%20Bell&amp;img_url=www.haber3.com/images/gallery/6893/23.jpg&amp;rpt=simage" TargetMode="External"/><Relationship Id="rId9" Type="http://schemas.openxmlformats.org/officeDocument/2006/relationships/hyperlink" Target="http://im4-tub-ru.yandex.net/i?id=111774908-19-72" TargetMode="External"/><Relationship Id="rId14" Type="http://schemas.openxmlformats.org/officeDocument/2006/relationships/hyperlink" Target="http://im8-tub-ru.yandex.net/i?id=546550146-12-72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Текст 2"/>
          <p:cNvSpPr>
            <a:spLocks noGrp="1"/>
          </p:cNvSpPr>
          <p:nvPr>
            <p:ph type="body" idx="1"/>
          </p:nvPr>
        </p:nvSpPr>
        <p:spPr>
          <a:xfrm>
            <a:off x="1428728" y="500042"/>
            <a:ext cx="3143250" cy="571500"/>
          </a:xfrm>
        </p:spPr>
        <p:txBody>
          <a:bodyPr>
            <a:normAutofit fontScale="70000" lnSpcReduction="20000"/>
          </a:bodyPr>
          <a:lstStyle/>
          <a:p>
            <a:pPr algn="ctr" eaLnBrk="1" hangingPunct="1"/>
            <a:r>
              <a:rPr lang="en-US" sz="3200" dirty="0" smtClean="0">
                <a:solidFill>
                  <a:schemeClr val="tx1"/>
                </a:solidFill>
                <a:latin typeface="Agency FB" pitchFamily="34" charset="0"/>
              </a:rPr>
              <a:t>It’s Difficult to Imagine</a:t>
            </a:r>
            <a:endParaRPr lang="ru-RU" sz="3200" dirty="0" smtClean="0">
              <a:solidFill>
                <a:schemeClr val="tx1"/>
              </a:solidFill>
            </a:endParaRPr>
          </a:p>
        </p:txBody>
      </p:sp>
      <p:sp>
        <p:nvSpPr>
          <p:cNvPr id="2060" name="AutoShape 12" descr="https://odysseyonline-img.rbl.ms/simage/https%3A%2F%2Faz616578.vo.msecnd.net%2Ffiles%2F2016%2F11%2F12%2F6361452221497710611891159553_Ideaslightbulb.jpg/2000%2C2000/1%2BQ4TKZUjTqjA2qY/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1" name="Picture 13" descr="C:\Users\Ильяс\Desktop\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71472" y="2136338"/>
            <a:ext cx="82868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FF00"/>
                </a:solidFill>
                <a:latin typeface="Arial Black" pitchFamily="34" charset="0"/>
              </a:rPr>
              <a:t>I</a:t>
            </a:r>
            <a:r>
              <a:rPr lang="en-US" sz="5400" dirty="0" smtClean="0">
                <a:solidFill>
                  <a:srgbClr val="FFFF00"/>
                </a:solidFill>
                <a:latin typeface="Arial Black" pitchFamily="34" charset="0"/>
              </a:rPr>
              <a:t>t's </a:t>
            </a:r>
            <a:r>
              <a:rPr lang="en-US" sz="5400" dirty="0" smtClean="0">
                <a:solidFill>
                  <a:srgbClr val="FFFF00"/>
                </a:solidFill>
                <a:latin typeface="Arial Black" pitchFamily="34" charset="0"/>
              </a:rPr>
              <a:t>difficult to imagine it as an invention</a:t>
            </a:r>
            <a:endParaRPr lang="ru-RU" sz="5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42377" y="160338"/>
            <a:ext cx="5144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УФИМСКИЙ ПОЛИТЕХНИЧЕСКИЙ КОЛЛЕДЖ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796135" y="5373216"/>
            <a:ext cx="31831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Разработал: преподаватель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английского языка</a:t>
            </a:r>
          </a:p>
          <a:p>
            <a:r>
              <a:rPr 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Хамракулова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Е.Г.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/>
          <p:cNvSpPr txBox="1">
            <a:spLocks noChangeArrowheads="1"/>
          </p:cNvSpPr>
          <p:nvPr/>
        </p:nvSpPr>
        <p:spPr bwMode="auto">
          <a:xfrm>
            <a:off x="857250" y="4714875"/>
            <a:ext cx="77866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latin typeface="Britannic Bold" pitchFamily="34" charset="0"/>
              </a:rPr>
              <a:t>Karl Benz produced</a:t>
            </a:r>
            <a:r>
              <a:rPr lang="ru-RU" sz="2800" dirty="0">
                <a:latin typeface="Britannic Bold" pitchFamily="34" charset="0"/>
              </a:rPr>
              <a:t> </a:t>
            </a:r>
            <a:r>
              <a:rPr lang="en-US" sz="2800" dirty="0">
                <a:latin typeface="Britannic Bold" pitchFamily="34" charset="0"/>
              </a:rPr>
              <a:t>the world’s first petrol-driven motor car</a:t>
            </a:r>
            <a:r>
              <a:rPr lang="ru-RU" sz="2800" dirty="0">
                <a:latin typeface="Britannic Bold" pitchFamily="34" charset="0"/>
              </a:rPr>
              <a:t> </a:t>
            </a:r>
            <a:r>
              <a:rPr lang="en-US" sz="2800" dirty="0">
                <a:latin typeface="Britannic Bold" pitchFamily="34" charset="0"/>
              </a:rPr>
              <a:t>in Germany in 1885.</a:t>
            </a:r>
            <a:endParaRPr lang="ru-RU" sz="2800" dirty="0">
              <a:latin typeface="Calibri" pitchFamily="34" charset="0"/>
            </a:endParaRPr>
          </a:p>
        </p:txBody>
      </p:sp>
      <p:pic>
        <p:nvPicPr>
          <p:cNvPr id="5" name="Рисунок 4" descr="benz250_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688" y="207963"/>
            <a:ext cx="3297237" cy="4297362"/>
          </a:xfrm>
          <a:prstGeom prst="rect">
            <a:avLst/>
          </a:prstGeom>
          <a:noFill/>
        </p:spPr>
      </p:pic>
      <p:pic>
        <p:nvPicPr>
          <p:cNvPr id="6" name="Рисунок 5" descr="1885Ben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428605"/>
            <a:ext cx="4857783" cy="3362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357188" y="2928938"/>
            <a:ext cx="84296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Britannic Bold" pitchFamily="34" charset="0"/>
              </a:rPr>
              <a:t>Scottish scientist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Britannic Bold" pitchFamily="34" charset="0"/>
              </a:rPr>
              <a:t> </a:t>
            </a: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Britannic Bold" pitchFamily="34" charset="0"/>
              </a:rPr>
              <a:t>Ian </a:t>
            </a:r>
            <a:r>
              <a:rPr lang="en-US" sz="3200" dirty="0" err="1">
                <a:solidFill>
                  <a:schemeClr val="accent5">
                    <a:lumMod val="75000"/>
                  </a:schemeClr>
                </a:solidFill>
                <a:latin typeface="Britannic Bold" pitchFamily="34" charset="0"/>
              </a:rPr>
              <a:t>Wilmat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Britannic Bold" pitchFamily="34" charset="0"/>
              </a:rPr>
              <a:t> </a:t>
            </a: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Britannic Bold" pitchFamily="34" charset="0"/>
              </a:rPr>
              <a:t>developed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Britannic Bold" pitchFamily="34" charset="0"/>
              </a:rPr>
              <a:t> </a:t>
            </a: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Britannic Bold" pitchFamily="34" charset="0"/>
              </a:rPr>
              <a:t>the idea of cloning in 1997.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5" name="Рисунок 4" descr="klony-114481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2988" y="133350"/>
            <a:ext cx="4065587" cy="2755900"/>
          </a:xfrm>
          <a:prstGeom prst="rect">
            <a:avLst/>
          </a:prstGeom>
          <a:noFill/>
        </p:spPr>
      </p:pic>
      <p:pic>
        <p:nvPicPr>
          <p:cNvPr id="6" name="Рисунок 5" descr="0,,8227689-EX,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8" y="3956050"/>
            <a:ext cx="4010025" cy="2682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500063" y="571500"/>
            <a:ext cx="774434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7030A0"/>
                </a:solidFill>
                <a:latin typeface="Britannic Bold" pitchFamily="34" charset="0"/>
              </a:rPr>
              <a:t>In 1908 James M. Spangler from the USA</a:t>
            </a:r>
          </a:p>
          <a:p>
            <a:pPr algn="ctr"/>
            <a:r>
              <a:rPr lang="en-US" sz="2800" dirty="0">
                <a:solidFill>
                  <a:srgbClr val="7030A0"/>
                </a:solidFill>
                <a:latin typeface="Britannic Bold" pitchFamily="34" charset="0"/>
              </a:rPr>
              <a:t> built the first vacuum cleaner.</a:t>
            </a:r>
            <a:endParaRPr lang="ru-RU" sz="2800" dirty="0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5" name="Рисунок 4" descr="Spangler_Jam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3116"/>
            <a:ext cx="2938462" cy="3821112"/>
          </a:xfrm>
          <a:prstGeom prst="rect">
            <a:avLst/>
          </a:prstGeom>
          <a:noFill/>
        </p:spPr>
      </p:pic>
      <p:pic>
        <p:nvPicPr>
          <p:cNvPr id="12294" name="Picture 6" descr="http://thewordistruth.org/wp-content/uploads/2015/12/The-first-vacuum-cleaner-in-existen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285992"/>
            <a:ext cx="4929222" cy="3533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4" descr="1180691915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3200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5" descr="window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4008" y="1268760"/>
            <a:ext cx="4267200" cy="503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0" y="3500438"/>
            <a:ext cx="464400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In 1981 Bill Gates (USA)</a:t>
            </a:r>
          </a:p>
          <a:p>
            <a:pPr algn="ctr"/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c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reated Microsoft </a:t>
            </a: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–DOS</a:t>
            </a:r>
          </a:p>
          <a:p>
            <a:pPr algn="ctr"/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 (Disk operating System ).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285750" y="357188"/>
            <a:ext cx="835818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Sergei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Korolev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 (Russia) </a:t>
            </a:r>
          </a:p>
          <a:p>
            <a:pPr algn="ctr">
              <a:defRPr/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designed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the first artificial 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satellite in 1957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.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Рисунок 4" descr="sputnik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9900" y="1670051"/>
            <a:ext cx="3657600" cy="4864100"/>
          </a:xfrm>
          <a:prstGeom prst="rect">
            <a:avLst/>
          </a:prstGeom>
          <a:noFill/>
        </p:spPr>
      </p:pic>
      <p:pic>
        <p:nvPicPr>
          <p:cNvPr id="8" name="Рисунок 7" descr="d72fbe4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013" y="1670050"/>
            <a:ext cx="3011487" cy="4956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Box 1"/>
          <p:cNvSpPr txBox="1">
            <a:spLocks noChangeArrowheads="1"/>
          </p:cNvSpPr>
          <p:nvPr/>
        </p:nvSpPr>
        <p:spPr bwMode="auto">
          <a:xfrm>
            <a:off x="500063" y="285750"/>
            <a:ext cx="82867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FF0000"/>
                </a:solidFill>
                <a:latin typeface="Britannic Bold" pitchFamily="34" charset="0"/>
              </a:rPr>
              <a:t>In 1895 the </a:t>
            </a:r>
            <a:r>
              <a:rPr lang="en-US" sz="2800" dirty="0" err="1">
                <a:solidFill>
                  <a:srgbClr val="FF0000"/>
                </a:solidFill>
                <a:latin typeface="Britannic Bold" pitchFamily="34" charset="0"/>
              </a:rPr>
              <a:t>Lumiere</a:t>
            </a:r>
            <a:r>
              <a:rPr lang="en-US" sz="2800" dirty="0">
                <a:solidFill>
                  <a:srgbClr val="FF0000"/>
                </a:solidFill>
                <a:latin typeface="Britannic Bold" pitchFamily="34" charset="0"/>
              </a:rPr>
              <a:t> brothers patented</a:t>
            </a:r>
          </a:p>
          <a:p>
            <a:pPr algn="ctr">
              <a:defRPr/>
            </a:pPr>
            <a:r>
              <a:rPr lang="en-US" sz="2800" dirty="0">
                <a:solidFill>
                  <a:srgbClr val="FF0000"/>
                </a:solidFill>
                <a:latin typeface="Britannic Bold" pitchFamily="34" charset="0"/>
              </a:rPr>
              <a:t>their cinematography </a:t>
            </a:r>
          </a:p>
          <a:p>
            <a:pPr algn="ctr">
              <a:defRPr/>
            </a:pPr>
            <a:r>
              <a:rPr lang="en-US" sz="2800" dirty="0">
                <a:solidFill>
                  <a:srgbClr val="FF0000"/>
                </a:solidFill>
                <a:latin typeface="Britannic Bold" pitchFamily="34" charset="0"/>
              </a:rPr>
              <a:t>and opened the world’s  first cinema in Paris.</a:t>
            </a:r>
            <a:endParaRPr lang="ru-RU" sz="2800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5" name="Рисунок 4" descr="3dd8eaf0d2dc3b4bc729d15c5f56a303_int4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713" y="1852613"/>
            <a:ext cx="3376612" cy="2530475"/>
          </a:xfrm>
          <a:prstGeom prst="rect">
            <a:avLst/>
          </a:prstGeom>
          <a:noFill/>
        </p:spPr>
      </p:pic>
      <p:pic>
        <p:nvPicPr>
          <p:cNvPr id="7" name="Рисунок 6" descr="ph04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000240"/>
            <a:ext cx="3649663" cy="4364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-128285" y="214290"/>
            <a:ext cx="884368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Britannic Bold" pitchFamily="34" charset="0"/>
              </a:rPr>
              <a:t>Akito</a:t>
            </a:r>
            <a:r>
              <a:rPr lang="en-US" sz="3200" dirty="0">
                <a:solidFill>
                  <a:srgbClr val="FF0000"/>
                </a:solidFill>
                <a:latin typeface="Britannic Bold" pitchFamily="34" charset="0"/>
              </a:rPr>
              <a:t> Morita (Japan ) developed</a:t>
            </a:r>
          </a:p>
          <a:p>
            <a:pPr algn="ctr"/>
            <a:r>
              <a:rPr lang="en-US" sz="3200" dirty="0">
                <a:solidFill>
                  <a:srgbClr val="FF0000"/>
                </a:solidFill>
                <a:latin typeface="Britannic Bold" pitchFamily="34" charset="0"/>
              </a:rPr>
              <a:t> the first personal </a:t>
            </a:r>
            <a:r>
              <a:rPr lang="en-US" sz="3200" dirty="0" smtClean="0">
                <a:solidFill>
                  <a:srgbClr val="FF0000"/>
                </a:solidFill>
                <a:latin typeface="Britannic Bold" pitchFamily="34" charset="0"/>
              </a:rPr>
              <a:t>stereo player</a:t>
            </a:r>
            <a:r>
              <a:rPr lang="ru-RU" sz="3200" dirty="0" smtClean="0">
                <a:solidFill>
                  <a:srgbClr val="FF0000"/>
                </a:solidFill>
                <a:latin typeface="Britannic Bold" pitchFamily="34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Britannic Bold" pitchFamily="34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Britannic Bold" pitchFamily="34" charset="0"/>
              </a:rPr>
              <a:t>– Sony </a:t>
            </a:r>
            <a:r>
              <a:rPr lang="en-US" sz="3200" dirty="0" smtClean="0">
                <a:solidFill>
                  <a:srgbClr val="FF0000"/>
                </a:solidFill>
                <a:latin typeface="Britannic Bold" pitchFamily="34" charset="0"/>
              </a:rPr>
              <a:t>Walkman in 1979.</a:t>
            </a:r>
            <a:endParaRPr lang="ru-RU" sz="3200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5" name="Рисунок 4" descr="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413" y="2066925"/>
            <a:ext cx="2987675" cy="3968750"/>
          </a:xfrm>
          <a:prstGeom prst="rect">
            <a:avLst/>
          </a:prstGeom>
          <a:noFill/>
        </p:spPr>
      </p:pic>
      <p:pic>
        <p:nvPicPr>
          <p:cNvPr id="16388" name="Рисунок 5" descr="sony-walkman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2143125"/>
            <a:ext cx="4071937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428625" y="4929188"/>
            <a:ext cx="82153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 err="1">
                <a:solidFill>
                  <a:srgbClr val="00B050"/>
                </a:solidFill>
                <a:latin typeface="Britannic Bold" pitchFamily="34" charset="0"/>
              </a:rPr>
              <a:t>Nicephore</a:t>
            </a:r>
            <a:r>
              <a:rPr lang="en-US" sz="2800" dirty="0">
                <a:solidFill>
                  <a:srgbClr val="00B050"/>
                </a:solidFill>
                <a:latin typeface="Britannic Bold" pitchFamily="34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latin typeface="Britannic Bold" pitchFamily="34" charset="0"/>
              </a:rPr>
              <a:t>Niepce</a:t>
            </a:r>
            <a:r>
              <a:rPr lang="en-US" sz="2800" dirty="0">
                <a:solidFill>
                  <a:srgbClr val="00B050"/>
                </a:solidFill>
                <a:latin typeface="Britannic Bold" pitchFamily="34" charset="0"/>
              </a:rPr>
              <a:t> from France</a:t>
            </a:r>
          </a:p>
          <a:p>
            <a:pPr algn="ctr"/>
            <a:r>
              <a:rPr lang="en-US" sz="2800" dirty="0">
                <a:solidFill>
                  <a:srgbClr val="00B050"/>
                </a:solidFill>
                <a:latin typeface="Britannic Bold" pitchFamily="34" charset="0"/>
              </a:rPr>
              <a:t> pioneered</a:t>
            </a:r>
            <a:r>
              <a:rPr lang="ru-RU" sz="2800" dirty="0">
                <a:solidFill>
                  <a:srgbClr val="00B050"/>
                </a:solidFill>
                <a:latin typeface="Britannic Bold" pitchFamily="34" charset="0"/>
              </a:rPr>
              <a:t> </a:t>
            </a:r>
            <a:r>
              <a:rPr lang="en-US" sz="2800" dirty="0">
                <a:solidFill>
                  <a:srgbClr val="00B050"/>
                </a:solidFill>
                <a:latin typeface="Britannic Bold" pitchFamily="34" charset="0"/>
              </a:rPr>
              <a:t>photography in 1829.</a:t>
            </a:r>
            <a:endParaRPr lang="ru-RU" sz="2800" dirty="0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17412" name="Рисунок 5" descr="083188fc737a3d0be9371299d2d6cb06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CFAFD"/>
              </a:clrFrom>
              <a:clrTo>
                <a:srgbClr val="FCFA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3" y="1000125"/>
            <a:ext cx="37719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http://typolemag.info/WordPress3/wp-content/uploads/2010/01/portrait-niepce-1024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500042"/>
            <a:ext cx="2630475" cy="3994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19899156"/>
              </p:ext>
            </p:extLst>
          </p:nvPr>
        </p:nvGraphicFramePr>
        <p:xfrm>
          <a:off x="323528" y="260648"/>
          <a:ext cx="8151736" cy="5589711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240360"/>
                <a:gridCol w="1656184"/>
                <a:gridCol w="1461438"/>
                <a:gridCol w="1793754"/>
              </a:tblGrid>
              <a:tr h="41691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Who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What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Where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When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339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Alexander Graham Bell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917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Henry Ford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917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John </a:t>
                      </a:r>
                      <a:r>
                        <a:rPr lang="en-US" sz="1800" dirty="0" err="1" smtClean="0"/>
                        <a:t>Logie</a:t>
                      </a:r>
                      <a:r>
                        <a:rPr lang="en-US" sz="1800" dirty="0" smtClean="0"/>
                        <a:t> Baird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029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Wilbur and Orville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en-US" sz="1800" dirty="0" smtClean="0"/>
                        <a:t>Wright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917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Ian </a:t>
                      </a:r>
                      <a:r>
                        <a:rPr lang="en-US" sz="1800" dirty="0" err="1" smtClean="0"/>
                        <a:t>Wilmat</a:t>
                      </a:r>
                      <a:r>
                        <a:rPr lang="en-US" sz="1800" dirty="0" smtClean="0"/>
                        <a:t>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917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Karl Benz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1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James M. Spangler </a:t>
                      </a: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917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Sergei </a:t>
                      </a:r>
                      <a:r>
                        <a:rPr lang="en-US" sz="1800" dirty="0" err="1" smtClean="0"/>
                        <a:t>Korolev</a:t>
                      </a:r>
                      <a:r>
                        <a:rPr lang="en-US" sz="1800" dirty="0" smtClean="0"/>
                        <a:t>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917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Bill Gates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917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Akito</a:t>
                      </a:r>
                      <a:r>
                        <a:rPr lang="en-US" sz="1800" dirty="0" smtClean="0"/>
                        <a:t> Morita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917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Nicephore</a:t>
                      </a:r>
                      <a:r>
                        <a:rPr lang="en-US" sz="1800" dirty="0" smtClean="0"/>
                        <a:t> </a:t>
                      </a:r>
                      <a:r>
                        <a:rPr lang="en-US" sz="1800" dirty="0" err="1" smtClean="0"/>
                        <a:t>Niepce</a:t>
                      </a:r>
                      <a:r>
                        <a:rPr lang="en-US" sz="1800" dirty="0" smtClean="0"/>
                        <a:t>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917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Lumiere</a:t>
                      </a:r>
                      <a:r>
                        <a:rPr lang="en-US" sz="1800" dirty="0" smtClean="0"/>
                        <a:t> brothers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347864" y="6237312"/>
            <a:ext cx="1762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p. 220-221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06472584"/>
              </p:ext>
            </p:extLst>
          </p:nvPr>
        </p:nvGraphicFramePr>
        <p:xfrm>
          <a:off x="500034" y="642916"/>
          <a:ext cx="8143932" cy="4857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  <a:gridCol w="2714644"/>
              </a:tblGrid>
              <a:tr h="78582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haroni" pitchFamily="2" charset="-79"/>
                          <a:cs typeface="Aharoni" pitchFamily="2" charset="-79"/>
                        </a:rPr>
                        <a:t>Device</a:t>
                      </a:r>
                      <a:endParaRPr lang="ru-RU" sz="2800" dirty="0"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haroni" pitchFamily="2" charset="-79"/>
                          <a:cs typeface="Aharoni" pitchFamily="2" charset="-79"/>
                        </a:rPr>
                        <a:t>For</a:t>
                      </a:r>
                      <a:endParaRPr lang="ru-RU" sz="2800" dirty="0"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haroni" pitchFamily="2" charset="-79"/>
                          <a:cs typeface="Aharoni" pitchFamily="2" charset="-79"/>
                        </a:rPr>
                        <a:t>Against</a:t>
                      </a:r>
                      <a:endParaRPr lang="ru-RU" sz="2800" dirty="0"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effectLst/>
                          <a:latin typeface="Aharoni" pitchFamily="2" charset="-79"/>
                          <a:cs typeface="Aharoni" pitchFamily="2" charset="-79"/>
                        </a:rPr>
                        <a:t>с</a:t>
                      </a:r>
                      <a:r>
                        <a:rPr lang="en-US" sz="2800" dirty="0" err="1" smtClean="0">
                          <a:effectLst/>
                          <a:latin typeface="Aharoni" pitchFamily="2" charset="-79"/>
                          <a:cs typeface="Aharoni" pitchFamily="2" charset="-79"/>
                        </a:rPr>
                        <a:t>omputer</a:t>
                      </a:r>
                      <a:endParaRPr lang="ru-RU" sz="2800" dirty="0">
                        <a:effectLst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3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Aharoni" pitchFamily="2" charset="-79"/>
                          <a:cs typeface="Aharoni" pitchFamily="2" charset="-79"/>
                        </a:rPr>
                        <a:t>car</a:t>
                      </a:r>
                      <a:endParaRPr lang="ru-RU" sz="2800" dirty="0"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323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Aharoni" pitchFamily="2" charset="-79"/>
                          <a:cs typeface="Aharoni" pitchFamily="2" charset="-79"/>
                        </a:rPr>
                        <a:t>phone</a:t>
                      </a:r>
                      <a:endParaRPr lang="ru-RU" sz="2800" dirty="0"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714612" y="5929330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page 232-233, ex. 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57188" y="142875"/>
            <a:ext cx="8215312" cy="5715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642938" y="714375"/>
            <a:ext cx="7686675" cy="1185863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Ознакомление  с научными и технологическими  изобретениями и историями их возникновений. Изобретения российских и зарубежных изобретателей.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57188" y="1857375"/>
            <a:ext cx="8286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Задачи урока: 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571500" y="2571750"/>
            <a:ext cx="8215313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642938" y="2386687"/>
            <a:ext cx="8072437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buFont typeface="Arial" charset="0"/>
              <a:buChar char="•"/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активизировать употребление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новой лексики раздела «Изобретения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которые потрясли мир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»;</a:t>
            </a: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Unit 3</a:t>
            </a:r>
            <a:endParaRPr 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контролировать уровень </a:t>
            </a:r>
            <a:r>
              <a:rPr lang="ru-RU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сформированности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грамматических навыков;</a:t>
            </a:r>
          </a:p>
          <a:p>
            <a:pPr eaLnBrk="0" hangingPunct="0">
              <a:buFont typeface="Arial" charset="0"/>
              <a:buChar char="•"/>
            </a:pP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 развивать творческие способности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выполнении заданий;</a:t>
            </a:r>
            <a:endParaRPr 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ru-RU" sz="2400" dirty="0">
                <a:latin typeface="Times New Roman" pitchFamily="18" charset="0"/>
                <a:cs typeface="Calibri" pitchFamily="34" charset="0"/>
              </a:rPr>
              <a:t>  формировать  навыки самостоятельной и парных работ;</a:t>
            </a:r>
          </a:p>
          <a:p>
            <a:pPr eaLnBrk="0" hangingPunct="0">
              <a:buFont typeface="Arial" charset="0"/>
              <a:buChar char="•"/>
            </a:pPr>
            <a:r>
              <a:rPr lang="ru-RU" sz="2400" dirty="0">
                <a:latin typeface="Times New Roman" pitchFamily="18" charset="0"/>
                <a:cs typeface="Calibri" pitchFamily="34" charset="0"/>
              </a:rPr>
              <a:t>  развивать языковую догадку, опираясь на контекст; </a:t>
            </a:r>
          </a:p>
          <a:p>
            <a:pPr eaLnBrk="0" hangingPunct="0">
              <a:buFont typeface="Arial" charset="0"/>
              <a:buChar char="•"/>
            </a:pPr>
            <a:r>
              <a:rPr lang="ru-RU" sz="2400" dirty="0">
                <a:latin typeface="Times New Roman" pitchFamily="18" charset="0"/>
                <a:cs typeface="Calibri" pitchFamily="34" charset="0"/>
              </a:rPr>
              <a:t>  </a:t>
            </a:r>
            <a:r>
              <a:rPr lang="ru-RU" sz="2400" dirty="0" smtClean="0">
                <a:latin typeface="Times New Roman" pitchFamily="18" charset="0"/>
                <a:cs typeface="Calibri" pitchFamily="34" charset="0"/>
              </a:rPr>
              <a:t>приобщиться к </a:t>
            </a:r>
            <a:r>
              <a:rPr lang="ru-RU" sz="2400" dirty="0">
                <a:latin typeface="Times New Roman" pitchFamily="18" charset="0"/>
                <a:cs typeface="Calibri" pitchFamily="34" charset="0"/>
              </a:rPr>
              <a:t>истории развития техники и </a:t>
            </a:r>
            <a:r>
              <a:rPr lang="ru-RU" sz="2400" dirty="0" smtClean="0">
                <a:latin typeface="Times New Roman" pitchFamily="18" charset="0"/>
                <a:cs typeface="Calibri" pitchFamily="34" charset="0"/>
              </a:rPr>
              <a:t>технологии.</a:t>
            </a:r>
            <a:endParaRPr lang="ru-RU" sz="2400" dirty="0">
              <a:latin typeface="Times New Roman" pitchFamily="18" charset="0"/>
              <a:cs typeface="Calibri" pitchFamily="34" charset="0"/>
            </a:endParaRPr>
          </a:p>
          <a:p>
            <a:pPr eaLnBrk="0" hangingPunct="0"/>
            <a:endParaRPr lang="ru-RU" dirty="0"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985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effectLst/>
                <a:cs typeface="Aharoni" pitchFamily="2" charset="-79"/>
              </a:rPr>
              <a:t>	</a:t>
            </a:r>
            <a:r>
              <a:rPr lang="ru-RU" sz="3200" dirty="0" smtClean="0">
                <a:effectLst/>
                <a:cs typeface="Aharoni" pitchFamily="2" charset="-79"/>
              </a:rPr>
              <a:t/>
            </a:r>
            <a:br>
              <a:rPr lang="ru-RU" sz="3200" dirty="0" smtClean="0">
                <a:effectLst/>
                <a:cs typeface="Aharoni" pitchFamily="2" charset="-79"/>
              </a:rPr>
            </a:br>
            <a:r>
              <a:rPr lang="en-US" sz="3200" dirty="0" smtClean="0">
                <a:effectLst/>
                <a:cs typeface="Aharoni" pitchFamily="2" charset="-79"/>
              </a:rPr>
              <a:t/>
            </a:r>
            <a:br>
              <a:rPr lang="en-US" sz="3200" dirty="0" smtClean="0">
                <a:effectLst/>
                <a:cs typeface="Aharoni" pitchFamily="2" charset="-79"/>
              </a:rPr>
            </a:br>
            <a:r>
              <a:rPr lang="ru-RU" sz="3200" dirty="0" smtClean="0">
                <a:effectLst/>
                <a:cs typeface="Aharoni" pitchFamily="2" charset="-79"/>
              </a:rPr>
              <a:t>Проверка домашнего задания</a:t>
            </a:r>
            <a:br>
              <a:rPr lang="ru-RU" sz="3200" dirty="0" smtClean="0">
                <a:effectLst/>
                <a:cs typeface="Aharoni" pitchFamily="2" charset="-79"/>
              </a:rPr>
            </a:br>
            <a:r>
              <a:rPr lang="en-US" sz="3200" dirty="0" smtClean="0">
                <a:effectLst/>
                <a:cs typeface="Aharoni" pitchFamily="2" charset="-79"/>
              </a:rPr>
              <a:t/>
            </a:r>
            <a:br>
              <a:rPr lang="en-US" sz="3200" dirty="0" smtClean="0">
                <a:effectLst/>
                <a:cs typeface="Aharoni" pitchFamily="2" charset="-79"/>
              </a:rPr>
            </a:b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Задание: напишите степени сравнения имен прилагательных</a:t>
            </a:r>
            <a:r>
              <a:rPr lang="ru-RU" sz="3200" dirty="0" smtClean="0">
                <a:effectLst/>
                <a:cs typeface="Aharoni" pitchFamily="2" charset="-79"/>
              </a:rPr>
              <a:t/>
            </a:r>
            <a:br>
              <a:rPr lang="ru-RU" sz="3200" dirty="0" smtClean="0">
                <a:effectLst/>
                <a:cs typeface="Aharoni" pitchFamily="2" charset="-79"/>
              </a:rPr>
            </a:br>
            <a:r>
              <a:rPr lang="ru-RU" sz="3200" dirty="0" smtClean="0">
                <a:effectLst/>
                <a:cs typeface="Aharoni" pitchFamily="2" charset="-79"/>
              </a:rPr>
              <a:t/>
            </a:r>
            <a:br>
              <a:rPr lang="ru-RU" sz="3200" dirty="0" smtClean="0">
                <a:effectLst/>
                <a:cs typeface="Aharoni" pitchFamily="2" charset="-79"/>
              </a:rPr>
            </a:br>
            <a:r>
              <a:rPr lang="ru-RU" sz="3200" dirty="0" smtClean="0">
                <a:effectLst/>
                <a:cs typeface="Aharoni" pitchFamily="2" charset="-79"/>
              </a:rPr>
              <a:t/>
            </a:r>
            <a:br>
              <a:rPr lang="ru-RU" sz="3200" dirty="0" smtClean="0">
                <a:effectLst/>
                <a:cs typeface="Aharoni" pitchFamily="2" charset="-79"/>
              </a:rPr>
            </a:br>
            <a:r>
              <a:rPr lang="ru-RU" sz="3200" dirty="0">
                <a:effectLst/>
                <a:cs typeface="Aharoni" pitchFamily="2" charset="-79"/>
              </a:rPr>
              <a:t/>
            </a:r>
            <a:br>
              <a:rPr lang="ru-RU" sz="3200" dirty="0">
                <a:effectLst/>
                <a:cs typeface="Aharoni" pitchFamily="2" charset="-79"/>
              </a:rPr>
            </a:br>
            <a:r>
              <a:rPr lang="ru-RU" sz="3200" dirty="0" smtClean="0">
                <a:effectLst/>
                <a:cs typeface="Aharoni" pitchFamily="2" charset="-79"/>
              </a:rPr>
              <a:t/>
            </a:r>
            <a:br>
              <a:rPr lang="ru-RU" sz="3200" dirty="0" smtClean="0">
                <a:effectLst/>
                <a:cs typeface="Aharoni" pitchFamily="2" charset="-79"/>
              </a:rPr>
            </a:br>
            <a:r>
              <a:rPr lang="ru-RU" sz="3200" dirty="0">
                <a:effectLst/>
                <a:cs typeface="Aharoni" pitchFamily="2" charset="-79"/>
              </a:rPr>
              <a:t/>
            </a:r>
            <a:br>
              <a:rPr lang="ru-RU" sz="3200" dirty="0">
                <a:effectLst/>
                <a:cs typeface="Aharoni" pitchFamily="2" charset="-79"/>
              </a:rPr>
            </a:br>
            <a:r>
              <a:rPr lang="ru-RU" sz="3200" dirty="0" smtClean="0">
                <a:effectLst/>
                <a:cs typeface="Aharoni" pitchFamily="2" charset="-79"/>
              </a:rPr>
              <a:t/>
            </a:r>
            <a:br>
              <a:rPr lang="ru-RU" sz="3200" dirty="0" smtClean="0">
                <a:effectLst/>
                <a:cs typeface="Aharoni" pitchFamily="2" charset="-79"/>
              </a:rPr>
            </a:br>
            <a:r>
              <a:rPr lang="ru-RU" sz="3200" dirty="0">
                <a:effectLst/>
                <a:cs typeface="Aharoni" pitchFamily="2" charset="-79"/>
              </a:rPr>
              <a:t/>
            </a:r>
            <a:br>
              <a:rPr lang="ru-RU" sz="3200" dirty="0">
                <a:effectLst/>
                <a:cs typeface="Aharoni" pitchFamily="2" charset="-79"/>
              </a:rPr>
            </a:br>
            <a:r>
              <a:rPr lang="ru-RU" sz="3200" dirty="0" smtClean="0">
                <a:effectLst/>
                <a:cs typeface="Aharoni" pitchFamily="2" charset="-79"/>
              </a:rPr>
              <a:t/>
            </a:r>
            <a:br>
              <a:rPr lang="ru-RU" sz="3200" dirty="0" smtClean="0">
                <a:effectLst/>
                <a:cs typeface="Aharoni" pitchFamily="2" charset="-79"/>
              </a:rPr>
            </a:br>
            <a:r>
              <a:rPr lang="ru-RU" sz="3200" dirty="0" smtClean="0">
                <a:effectLst/>
                <a:cs typeface="Aharoni" pitchFamily="2" charset="-79"/>
              </a:rPr>
              <a:t/>
            </a:r>
            <a:br>
              <a:rPr lang="ru-RU" sz="3200" dirty="0" smtClean="0">
                <a:effectLst/>
                <a:cs typeface="Aharoni" pitchFamily="2" charset="-79"/>
              </a:rPr>
            </a:br>
            <a:endParaRPr lang="ru-RU" sz="3200" dirty="0">
              <a:effectLst/>
              <a:cs typeface="Aharoni" pitchFamily="2" charset="-79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39223161"/>
              </p:ext>
            </p:extLst>
          </p:nvPr>
        </p:nvGraphicFramePr>
        <p:xfrm>
          <a:off x="1691680" y="2060848"/>
          <a:ext cx="6096000" cy="3383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Вариант 1</a:t>
                      </a:r>
                    </a:p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en-US" sz="2400" dirty="0" smtClean="0"/>
                        <a:t>Wide</a:t>
                      </a:r>
                    </a:p>
                    <a:p>
                      <a:pPr algn="ctr"/>
                      <a:r>
                        <a:rPr lang="en-US" sz="2400" dirty="0" smtClean="0"/>
                        <a:t>Happy</a:t>
                      </a:r>
                    </a:p>
                    <a:p>
                      <a:pPr algn="ctr"/>
                      <a:r>
                        <a:rPr lang="en-US" sz="2400" dirty="0" smtClean="0"/>
                        <a:t>Aggressive</a:t>
                      </a:r>
                    </a:p>
                    <a:p>
                      <a:pPr algn="ctr"/>
                      <a:r>
                        <a:rPr lang="en-US" sz="2400" dirty="0" smtClean="0"/>
                        <a:t>Good</a:t>
                      </a:r>
                    </a:p>
                    <a:p>
                      <a:pPr algn="ctr"/>
                      <a:endParaRPr lang="ru-RU" sz="2400" dirty="0" smtClean="0"/>
                    </a:p>
                    <a:p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Вариант 2</a:t>
                      </a:r>
                      <a:endParaRPr lang="en-US" sz="2400" b="1" dirty="0" smtClean="0"/>
                    </a:p>
                    <a:p>
                      <a:pPr algn="ctr"/>
                      <a:endParaRPr lang="en-US" sz="2400" dirty="0" smtClean="0"/>
                    </a:p>
                    <a:p>
                      <a:pPr algn="ctr"/>
                      <a:r>
                        <a:rPr lang="en-US" sz="2400" dirty="0" smtClean="0"/>
                        <a:t>Big</a:t>
                      </a:r>
                    </a:p>
                    <a:p>
                      <a:pPr algn="ctr"/>
                      <a:r>
                        <a:rPr lang="en-US" sz="2400" dirty="0" smtClean="0"/>
                        <a:t>Clever</a:t>
                      </a:r>
                    </a:p>
                    <a:p>
                      <a:pPr algn="ctr"/>
                      <a:r>
                        <a:rPr lang="en-US" sz="2400" dirty="0" smtClean="0"/>
                        <a:t>Interesting</a:t>
                      </a:r>
                    </a:p>
                    <a:p>
                      <a:pPr algn="ctr"/>
                      <a:r>
                        <a:rPr lang="en-US" sz="2400" dirty="0" smtClean="0"/>
                        <a:t>Bad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4617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85750"/>
            <a:ext cx="6400800" cy="6540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Интернет – ресурсы :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28625" y="11430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>
                <a:hlinkClick r:id="rId2"/>
              </a:rPr>
              <a:t>http://im7-tub-ru.yandex.net/i?id=373994915-51-72</a:t>
            </a:r>
            <a:endParaRPr lang="ru-RU" sz="2000" dirty="0" smtClean="0"/>
          </a:p>
          <a:p>
            <a:r>
              <a:rPr lang="en-US" sz="2000" dirty="0" smtClean="0">
                <a:hlinkClick r:id="rId3"/>
              </a:rPr>
              <a:t>http://im3-tub-ru.yandex.net/i?id=40161060-31-72</a:t>
            </a:r>
            <a:endParaRPr lang="ru-RU" sz="2000" dirty="0" smtClean="0"/>
          </a:p>
          <a:p>
            <a:r>
              <a:rPr lang="en-US" sz="2000" dirty="0" smtClean="0">
                <a:hlinkClick r:id="rId4"/>
              </a:rPr>
              <a:t>http://images.yandex.ru/yandsearch?p=4&amp;text=Alexander%20Graham%20Bell&amp;img_url=www.haber3.com%2Fimages%2Fgallery%2F6893%2F23.jpg&amp;rpt=simage</a:t>
            </a:r>
            <a:endParaRPr lang="ru-RU" sz="2000" dirty="0" smtClean="0"/>
          </a:p>
          <a:p>
            <a:r>
              <a:rPr lang="en-US" sz="2000" dirty="0" smtClean="0">
                <a:hlinkClick r:id="rId5"/>
              </a:rPr>
              <a:t>http://im7-tub-ru.yandex.net/i?id=174832278-65-72</a:t>
            </a:r>
            <a:endParaRPr lang="ru-RU" sz="2000" dirty="0" smtClean="0"/>
          </a:p>
          <a:p>
            <a:r>
              <a:rPr lang="en-US" sz="2000" dirty="0" smtClean="0">
                <a:hlinkClick r:id="rId6"/>
              </a:rPr>
              <a:t>http://im8-tub-ru.yandex.net/i?id=61279561-64-72</a:t>
            </a:r>
            <a:endParaRPr lang="ru-RU" sz="2000" dirty="0" smtClean="0"/>
          </a:p>
          <a:p>
            <a:r>
              <a:rPr lang="en-US" sz="2000" dirty="0" smtClean="0">
                <a:hlinkClick r:id="rId7"/>
              </a:rPr>
              <a:t>http://im7-tub-ru.yandex.net/i?id=44283844-19-72</a:t>
            </a:r>
            <a:endParaRPr lang="ru-RU" sz="2000" dirty="0" smtClean="0"/>
          </a:p>
          <a:p>
            <a:r>
              <a:rPr lang="en-US" sz="2000" dirty="0" smtClean="0">
                <a:hlinkClick r:id="rId8"/>
              </a:rPr>
              <a:t>http://im5-tub-ru.yandex.net/i?id=265904211-68-72</a:t>
            </a:r>
            <a:endParaRPr lang="ru-RU" sz="2000" dirty="0" smtClean="0"/>
          </a:p>
          <a:p>
            <a:r>
              <a:rPr lang="en-US" sz="2000" dirty="0" smtClean="0">
                <a:hlinkClick r:id="rId9"/>
              </a:rPr>
              <a:t>http://im4-tub-ru.yandex.net/i?id=111774908-19-72</a:t>
            </a:r>
            <a:endParaRPr lang="ru-RU" sz="2000" dirty="0" smtClean="0"/>
          </a:p>
          <a:p>
            <a:r>
              <a:rPr lang="en-US" sz="2000" dirty="0" smtClean="0">
                <a:hlinkClick r:id="rId10"/>
              </a:rPr>
              <a:t>http://im2-tub-ru.yandex.net/i?id=137431703-43-72</a:t>
            </a:r>
            <a:endParaRPr lang="ru-RU" sz="2000" dirty="0" smtClean="0"/>
          </a:p>
          <a:p>
            <a:r>
              <a:rPr lang="en-US" sz="2000" dirty="0" smtClean="0">
                <a:hlinkClick r:id="rId11"/>
              </a:rPr>
              <a:t>http://im2-tub-ru.yandex.net/i?id=131560759-45-72</a:t>
            </a:r>
            <a:endParaRPr lang="ru-RU" sz="2000" dirty="0" smtClean="0"/>
          </a:p>
          <a:p>
            <a:r>
              <a:rPr lang="en-US" sz="2000" dirty="0" smtClean="0">
                <a:hlinkClick r:id="rId12"/>
              </a:rPr>
              <a:t>http://im7-tub-ru.yandex.net/i?id=88457727-39-72</a:t>
            </a:r>
            <a:endParaRPr lang="ru-RU" sz="2000" dirty="0" smtClean="0"/>
          </a:p>
          <a:p>
            <a:r>
              <a:rPr lang="en-US" sz="2000" dirty="0" smtClean="0">
                <a:hlinkClick r:id="rId13"/>
              </a:rPr>
              <a:t>http://im5-tub-ru.yandex.net/i?id=121216948-49-72</a:t>
            </a:r>
            <a:endParaRPr lang="ru-RU" sz="2000" dirty="0" smtClean="0"/>
          </a:p>
          <a:p>
            <a:r>
              <a:rPr lang="en-US" sz="2000" dirty="0" smtClean="0">
                <a:hlinkClick r:id="rId14"/>
              </a:rPr>
              <a:t>http://im8-tub-ru.yandex.net/i?id=546550146-12-72</a:t>
            </a:r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1052736"/>
            <a:ext cx="7028206" cy="3508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Gabriola" pitchFamily="82" charset="0"/>
              </a:rPr>
              <a:t>Скажи мне – и я забуду,</a:t>
            </a:r>
          </a:p>
          <a:p>
            <a:r>
              <a:rPr lang="ru-RU" sz="6000" b="1" dirty="0" smtClean="0">
                <a:latin typeface="Gabriola" pitchFamily="82" charset="0"/>
              </a:rPr>
              <a:t>Покажи мне – и я запомню,</a:t>
            </a:r>
          </a:p>
          <a:p>
            <a:r>
              <a:rPr lang="ru-RU" sz="6000" b="1" dirty="0" smtClean="0">
                <a:latin typeface="Gabriola" pitchFamily="82" charset="0"/>
              </a:rPr>
              <a:t>Вовлеки меня – и я научусь.</a:t>
            </a:r>
          </a:p>
          <a:p>
            <a:endParaRPr lang="ru-RU" dirty="0">
              <a:latin typeface="Gabriola" pitchFamily="82" charset="0"/>
            </a:endParaRPr>
          </a:p>
          <a:p>
            <a:pPr algn="r"/>
            <a:r>
              <a:rPr lang="ru-RU" sz="2400" dirty="0" smtClean="0">
                <a:latin typeface="Gabriola" pitchFamily="82" charset="0"/>
              </a:rPr>
              <a:t>Китайская пословица</a:t>
            </a:r>
            <a:endParaRPr lang="ru-RU" sz="2400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304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98578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effectLst/>
                <a:cs typeface="Aharoni" pitchFamily="2" charset="-79"/>
              </a:rPr>
              <a:t>	</a:t>
            </a:r>
            <a:r>
              <a:rPr lang="ru-RU" sz="3200" dirty="0" smtClean="0">
                <a:effectLst/>
                <a:cs typeface="Aharoni" pitchFamily="2" charset="-79"/>
              </a:rPr>
              <a:t/>
            </a:r>
            <a:br>
              <a:rPr lang="ru-RU" sz="3200" dirty="0" smtClean="0">
                <a:effectLst/>
                <a:cs typeface="Aharoni" pitchFamily="2" charset="-79"/>
              </a:rPr>
            </a:br>
            <a:r>
              <a:rPr lang="en-US" sz="3200" dirty="0" smtClean="0">
                <a:effectLst/>
                <a:cs typeface="Aharoni" pitchFamily="2" charset="-79"/>
              </a:rPr>
              <a:t/>
            </a:r>
            <a:br>
              <a:rPr lang="en-US" sz="3200" dirty="0" smtClean="0">
                <a:effectLst/>
                <a:cs typeface="Aharoni" pitchFamily="2" charset="-79"/>
              </a:rPr>
            </a:br>
            <a:r>
              <a:rPr lang="ru-RU" sz="3200" dirty="0" smtClean="0">
                <a:effectLst/>
                <a:cs typeface="Aharoni" pitchFamily="2" charset="-79"/>
              </a:rPr>
              <a:t/>
            </a:r>
            <a:br>
              <a:rPr lang="ru-RU" sz="3200" dirty="0" smtClean="0">
                <a:effectLst/>
                <a:cs typeface="Aharoni" pitchFamily="2" charset="-79"/>
              </a:rPr>
            </a:br>
            <a:endParaRPr lang="ru-RU" sz="3200" dirty="0">
              <a:effectLst/>
              <a:cs typeface="Aharoni" pitchFamily="2" charset="-79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7183214"/>
              </p:ext>
            </p:extLst>
          </p:nvPr>
        </p:nvGraphicFramePr>
        <p:xfrm>
          <a:off x="1187624" y="332656"/>
          <a:ext cx="7200800" cy="266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0"/>
              </a:tblGrid>
              <a:tr h="266429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</a:t>
                      </a:r>
                      <a:r>
                        <a:rPr lang="ru-RU" sz="2800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cs typeface="Aharoni" pitchFamily="2" charset="-79"/>
                        </a:rPr>
                        <a:t>Группа 1</a:t>
                      </a:r>
                    </a:p>
                    <a:p>
                      <a:pPr algn="ctr"/>
                      <a:endParaRPr lang="ru-RU" sz="2800" b="1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  <a:cs typeface="Aharoni" pitchFamily="2" charset="-79"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cs typeface="Aharoni" pitchFamily="2" charset="-79"/>
                        </a:rPr>
                        <a:t>Карточка №1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cs typeface="Aharoni" pitchFamily="2" charset="-79"/>
                        </a:rPr>
                        <a:t>Назовите</a:t>
                      </a:r>
                      <a:r>
                        <a:rPr lang="ru-RU" sz="2800" b="1" baseline="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cs typeface="Aharoni" pitchFamily="2" charset="-79"/>
                        </a:rPr>
                        <a:t> самые важные изобретения человечества</a:t>
                      </a:r>
                      <a:endParaRPr lang="ru-RU" sz="2800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35115310"/>
              </p:ext>
            </p:extLst>
          </p:nvPr>
        </p:nvGraphicFramePr>
        <p:xfrm>
          <a:off x="1187624" y="3356992"/>
          <a:ext cx="7200800" cy="3078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00800"/>
              </a:tblGrid>
              <a:tr h="244827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cs typeface="Aharoni" pitchFamily="2" charset="-79"/>
                        </a:rPr>
                        <a:t>Группа 2</a:t>
                      </a:r>
                    </a:p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  <a:cs typeface="Aharoni" pitchFamily="2" charset="-79"/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cs typeface="Aharoni" pitchFamily="2" charset="-79"/>
                        </a:rPr>
                        <a:t>Карточка №2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cs typeface="Aharoni" pitchFamily="2" charset="-79"/>
                        </a:rPr>
                        <a:t>Докажите,</a:t>
                      </a:r>
                      <a:r>
                        <a:rPr lang="ru-RU" sz="28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cs typeface="Aharoni" pitchFamily="2" charset="-79"/>
                        </a:rPr>
                        <a:t> что научно-техническая революция и научно-технический прогресс взаимосвязаны</a:t>
                      </a:r>
                    </a:p>
                    <a:p>
                      <a:pPr algn="ctr"/>
                      <a:r>
                        <a:rPr lang="ru-RU" sz="28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cs typeface="Aharoni" pitchFamily="2" charset="-79"/>
                        </a:rPr>
                        <a:t> (на примерах любых изобретений)</a:t>
                      </a:r>
                      <a:endParaRPr lang="ru-RU" sz="28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 pitchFamily="18" charset="0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6788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04876436"/>
              </p:ext>
            </p:extLst>
          </p:nvPr>
        </p:nvGraphicFramePr>
        <p:xfrm>
          <a:off x="323528" y="392885"/>
          <a:ext cx="8280921" cy="5844432"/>
        </p:xfrm>
        <a:graphic>
          <a:graphicData uri="http://schemas.openxmlformats.org/drawingml/2006/table">
            <a:tbl>
              <a:tblPr/>
              <a:tblGrid>
                <a:gridCol w="752811"/>
                <a:gridCol w="752811"/>
                <a:gridCol w="752811"/>
                <a:gridCol w="752811"/>
                <a:gridCol w="752811"/>
                <a:gridCol w="752811"/>
                <a:gridCol w="752811"/>
                <a:gridCol w="752811"/>
                <a:gridCol w="752811"/>
                <a:gridCol w="752811"/>
                <a:gridCol w="752811"/>
              </a:tblGrid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0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q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 rot="5400000">
            <a:off x="-215106" y="1713707"/>
            <a:ext cx="185737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714375" y="1143000"/>
            <a:ext cx="6429375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2928938" y="3357563"/>
            <a:ext cx="5500687" cy="714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643063" y="3714750"/>
            <a:ext cx="335756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-70644" y="3428207"/>
            <a:ext cx="442912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072063" y="2143125"/>
            <a:ext cx="271462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000625" y="4572000"/>
            <a:ext cx="150018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2570957" y="1642269"/>
            <a:ext cx="200025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203848" y="6340678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p. 213, ex. 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3500438"/>
            <a:ext cx="364330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00B050"/>
                </a:solidFill>
                <a:latin typeface="Britannic Bold" pitchFamily="34" charset="0"/>
                <a:cs typeface="+mn-cs"/>
              </a:rPr>
              <a:t>In 1876 Alexander Graham Bell, an American engineer, invented telephone.</a:t>
            </a:r>
            <a:endParaRPr lang="ru-RU" sz="3200" dirty="0">
              <a:solidFill>
                <a:srgbClr val="00B050"/>
              </a:solidFill>
              <a:latin typeface="+mn-lt"/>
              <a:cs typeface="+mn-cs"/>
            </a:endParaRPr>
          </a:p>
        </p:txBody>
      </p:sp>
      <p:pic>
        <p:nvPicPr>
          <p:cNvPr id="6" name="Рисунок 5" descr="DC1802227AACFF5CCB436B17FA5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0750" y="354013"/>
            <a:ext cx="2511425" cy="2560637"/>
          </a:xfrm>
          <a:prstGeom prst="rect">
            <a:avLst/>
          </a:prstGeom>
          <a:noFill/>
        </p:spPr>
      </p:pic>
      <p:pic>
        <p:nvPicPr>
          <p:cNvPr id="9" name="Рисунок 8" descr="72406136_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8438" y="3852863"/>
            <a:ext cx="3232150" cy="2419350"/>
          </a:xfrm>
          <a:prstGeom prst="rect">
            <a:avLst/>
          </a:prstGeom>
          <a:noFill/>
        </p:spPr>
      </p:pic>
      <p:pic>
        <p:nvPicPr>
          <p:cNvPr id="6151" name="Picture 7" descr="http://p2.la-img.com/1107/67983/34762825_1_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28604"/>
            <a:ext cx="3846527" cy="3143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/>
          <p:cNvSpPr txBox="1">
            <a:spLocks noChangeArrowheads="1"/>
          </p:cNvSpPr>
          <p:nvPr/>
        </p:nvSpPr>
        <p:spPr bwMode="auto">
          <a:xfrm>
            <a:off x="214282" y="357166"/>
            <a:ext cx="52863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3200" dirty="0">
                <a:solidFill>
                  <a:srgbClr val="FF0000"/>
                </a:solidFill>
                <a:latin typeface="Britannic Bold" pitchFamily="34" charset="0"/>
              </a:rPr>
              <a:t>John </a:t>
            </a:r>
            <a:r>
              <a:rPr lang="en-US" sz="3200" dirty="0" err="1">
                <a:solidFill>
                  <a:srgbClr val="FF0000"/>
                </a:solidFill>
                <a:latin typeface="Britannic Bold" pitchFamily="34" charset="0"/>
              </a:rPr>
              <a:t>Logie</a:t>
            </a:r>
            <a:r>
              <a:rPr lang="en-US" sz="3200" dirty="0">
                <a:solidFill>
                  <a:srgbClr val="FF0000"/>
                </a:solidFill>
                <a:latin typeface="Britannic Bold" pitchFamily="34" charset="0"/>
              </a:rPr>
              <a:t> Baird from Scotland</a:t>
            </a:r>
            <a:r>
              <a:rPr lang="ru-RU" sz="3200" dirty="0">
                <a:solidFill>
                  <a:srgbClr val="FF0000"/>
                </a:solidFill>
                <a:latin typeface="Britannic Bold" pitchFamily="34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Britannic Bold" pitchFamily="34" charset="0"/>
              </a:rPr>
              <a:t>invented television in </a:t>
            </a:r>
            <a:r>
              <a:rPr lang="en-US" sz="3200" dirty="0" smtClean="0">
                <a:solidFill>
                  <a:srgbClr val="FF0000"/>
                </a:solidFill>
                <a:latin typeface="Britannic Bold" pitchFamily="34" charset="0"/>
              </a:rPr>
              <a:t>19</a:t>
            </a:r>
            <a:r>
              <a:rPr lang="ru-RU" sz="3200" dirty="0" smtClean="0">
                <a:solidFill>
                  <a:srgbClr val="FF0000"/>
                </a:solidFill>
                <a:latin typeface="Britannic Bold" pitchFamily="34" charset="0"/>
              </a:rPr>
              <a:t>26</a:t>
            </a:r>
            <a:r>
              <a:rPr lang="en-US" sz="3200" dirty="0" smtClean="0">
                <a:solidFill>
                  <a:srgbClr val="FF0000"/>
                </a:solidFill>
                <a:latin typeface="Britannic Bold" pitchFamily="34" charset="0"/>
              </a:rPr>
              <a:t>.</a:t>
            </a:r>
            <a:endParaRPr lang="ru-RU" sz="3200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5" name="Рисунок 4" descr="Bai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14290"/>
            <a:ext cx="3000375" cy="3578227"/>
          </a:xfrm>
          <a:prstGeom prst="rect">
            <a:avLst/>
          </a:prstGeom>
          <a:noFill/>
        </p:spPr>
      </p:pic>
      <p:pic>
        <p:nvPicPr>
          <p:cNvPr id="7" name="Рисунок 6" descr="1925-John-Logie-Baird-wit-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214554"/>
            <a:ext cx="5143536" cy="3560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>
            <a:spLocks noChangeArrowheads="1"/>
          </p:cNvSpPr>
          <p:nvPr/>
        </p:nvSpPr>
        <p:spPr bwMode="auto">
          <a:xfrm>
            <a:off x="3714750" y="428625"/>
            <a:ext cx="50006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haroni" pitchFamily="2" charset="-79"/>
                <a:cs typeface="Aharoni" pitchFamily="2" charset="-79"/>
              </a:rPr>
              <a:t>In </a:t>
            </a:r>
            <a:r>
              <a:rPr lang="en-US" sz="4800" b="1" dirty="0">
                <a:latin typeface="Aharoni" pitchFamily="2" charset="-79"/>
                <a:cs typeface="Aharoni" pitchFamily="2" charset="-79"/>
              </a:rPr>
              <a:t>1908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 US automobile manufacturer Henry Ford</a:t>
            </a:r>
            <a:r>
              <a:rPr lang="ru-RU" sz="2800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created </a:t>
            </a:r>
            <a:r>
              <a:rPr lang="ru-RU" sz="2800" b="1" dirty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b="1" dirty="0">
                <a:latin typeface="Aharoni" pitchFamily="2" charset="-79"/>
                <a:cs typeface="Aharoni" pitchFamily="2" charset="-79"/>
              </a:rPr>
              <a:t>the world’s first car assembly line.</a:t>
            </a:r>
            <a:endParaRPr lang="ru-RU" sz="2800" b="1" dirty="0">
              <a:latin typeface="Calibri" pitchFamily="34" charset="0"/>
              <a:cs typeface="Aharoni" pitchFamily="2" charset="-79"/>
            </a:endParaRPr>
          </a:p>
        </p:txBody>
      </p:sp>
      <p:pic>
        <p:nvPicPr>
          <p:cNvPr id="10" name="Рисунок 9" descr="6855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688" y="280988"/>
            <a:ext cx="2968625" cy="4278312"/>
          </a:xfrm>
          <a:prstGeom prst="rect">
            <a:avLst/>
          </a:prstGeom>
          <a:noFill/>
        </p:spPr>
      </p:pic>
      <p:pic>
        <p:nvPicPr>
          <p:cNvPr id="8198" name="Picture 6" descr="http://25cars.ru/wp-content/uploads/2018/03/3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786058"/>
            <a:ext cx="4619604" cy="3557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>
            <a:spLocks noChangeArrowheads="1"/>
          </p:cNvSpPr>
          <p:nvPr/>
        </p:nvSpPr>
        <p:spPr bwMode="auto">
          <a:xfrm>
            <a:off x="3357563" y="357188"/>
            <a:ext cx="55927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itchFamily="34" charset="0"/>
              </a:rPr>
              <a:t>Wilbur and Orville Wright built the first airplane in 1903 (USA).</a:t>
            </a:r>
            <a:endParaRPr lang="ru-RU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Рисунок 4" descr="wilorvpor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011487" cy="2955925"/>
          </a:xfrm>
          <a:prstGeom prst="rect">
            <a:avLst/>
          </a:prstGeom>
          <a:noFill/>
        </p:spPr>
      </p:pic>
      <p:pic>
        <p:nvPicPr>
          <p:cNvPr id="6" name="Рисунок 5" descr="bef91f8ce8a6034b54abd0263f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7613" y="2928934"/>
            <a:ext cx="6430962" cy="3703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632</TotalTime>
  <Words>540</Words>
  <Application>Microsoft Office PowerPoint</Application>
  <PresentationFormat>Экран (4:3)</PresentationFormat>
  <Paragraphs>237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Цели урока:</vt:lpstr>
      <vt:lpstr>Слайд 3</vt:lpstr>
      <vt:lpstr>  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  Проверка домашнего задания  Задание: напишите степени сравнения имен прилагательных          </vt:lpstr>
      <vt:lpstr>Интернет – ресурсы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It’s as an Invention</dc:title>
  <dc:creator>Ольга</dc:creator>
  <cp:lastModifiedBy>Хамракул</cp:lastModifiedBy>
  <cp:revision>59</cp:revision>
  <dcterms:created xsi:type="dcterms:W3CDTF">2010-12-26T20:24:49Z</dcterms:created>
  <dcterms:modified xsi:type="dcterms:W3CDTF">2019-12-22T06:58:41Z</dcterms:modified>
</cp:coreProperties>
</file>