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1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3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8" r:id="rId18"/>
    <p:sldId id="266" r:id="rId19"/>
    <p:sldId id="279" r:id="rId20"/>
    <p:sldId id="280" r:id="rId21"/>
    <p:sldId id="281" r:id="rId22"/>
    <p:sldId id="282" r:id="rId23"/>
    <p:sldId id="272" r:id="rId24"/>
    <p:sldId id="273" r:id="rId25"/>
    <p:sldId id="274" r:id="rId26"/>
    <p:sldId id="275" r:id="rId27"/>
    <p:sldId id="276" r:id="rId28"/>
    <p:sldId id="286" r:id="rId29"/>
    <p:sldId id="277" r:id="rId30"/>
    <p:sldId id="284" r:id="rId31"/>
    <p:sldId id="285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8" autoAdjust="0"/>
    <p:restoredTop sz="94374" autoAdjust="0"/>
  </p:normalViewPr>
  <p:slideViewPr>
    <p:cSldViewPr snapToGrid="0">
      <p:cViewPr varScale="1">
        <p:scale>
          <a:sx n="74" d="100"/>
          <a:sy n="74" d="100"/>
        </p:scale>
        <p:origin x="56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8E18EC-A847-4A87-AE7C-0996F4E9AB8F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287FF5-F112-4148-A315-E1B56D127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71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87FF5-F112-4148-A315-E1B56D127B5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722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0772-CCD8-4620-8341-FE29007332EF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57918-9286-43FE-99BF-A3320E5D8F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143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0772-CCD8-4620-8341-FE29007332EF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57918-9286-43FE-99BF-A3320E5D8F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18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0772-CCD8-4620-8341-FE29007332EF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57918-9286-43FE-99BF-A3320E5D8F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356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0772-CCD8-4620-8341-FE29007332EF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57918-9286-43FE-99BF-A3320E5D8F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851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0772-CCD8-4620-8341-FE29007332EF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57918-9286-43FE-99BF-A3320E5D8F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368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0772-CCD8-4620-8341-FE29007332EF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57918-9286-43FE-99BF-A3320E5D8F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684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0772-CCD8-4620-8341-FE29007332EF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57918-9286-43FE-99BF-A3320E5D8F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346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0772-CCD8-4620-8341-FE29007332EF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57918-9286-43FE-99BF-A3320E5D8F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369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0772-CCD8-4620-8341-FE29007332EF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57918-9286-43FE-99BF-A3320E5D8F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932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0772-CCD8-4620-8341-FE29007332EF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57918-9286-43FE-99BF-A3320E5D8F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223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0772-CCD8-4620-8341-FE29007332EF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57918-9286-43FE-99BF-A3320E5D8F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356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D0772-CCD8-4620-8341-FE29007332EF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57918-9286-43FE-99BF-A3320E5D8F2D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861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2" r:id="rId1"/>
    <p:sldLayoutId id="2147484073" r:id="rId2"/>
    <p:sldLayoutId id="2147484074" r:id="rId3"/>
    <p:sldLayoutId id="2147484075" r:id="rId4"/>
    <p:sldLayoutId id="2147484076" r:id="rId5"/>
    <p:sldLayoutId id="2147484077" r:id="rId6"/>
    <p:sldLayoutId id="2147484078" r:id="rId7"/>
    <p:sldLayoutId id="2147484079" r:id="rId8"/>
    <p:sldLayoutId id="2147484080" r:id="rId9"/>
    <p:sldLayoutId id="2147484081" r:id="rId10"/>
    <p:sldLayoutId id="2147484082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5307" y="257577"/>
            <a:ext cx="11423561" cy="502276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ОБРАЗОВАТЕЛЬНОЕ УЧРЕЖДЕНИЕ ДОПОЛНИТЕЛЬНОГО ОБРАЗОВАНИЯ ДЕТЕЙ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ДЕТСКОГО И ЮНОШЕСКОГО ТВОРЧЕСТВА КУЙБЫШЕВСКОГО РАЙОНА ГОРОДА ДОНЕЦКА»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Республиканский семинар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«Гражданско-патриотическое воспитание как средство становления личности в условиях реализации Государственных образовательных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образования»</a:t>
            </a:r>
            <a:r>
              <a:rPr lang="ru-RU" sz="1200" b="1" i="1" dirty="0"/>
              <a:t/>
            </a:r>
            <a:br>
              <a:rPr lang="ru-RU" sz="1200" b="1" i="1" dirty="0"/>
            </a:br>
            <a:r>
              <a:rPr lang="ru-RU" sz="1100" b="1" i="1" dirty="0" smtClean="0"/>
              <a:t/>
            </a:r>
            <a:br>
              <a:rPr lang="ru-RU" sz="1100" b="1" i="1" dirty="0" smtClean="0"/>
            </a:br>
            <a:r>
              <a:rPr lang="ru-RU" sz="1100" b="1" i="1" dirty="0"/>
              <a:t/>
            </a:r>
            <a:br>
              <a:rPr lang="ru-RU" sz="1100" b="1" i="1" dirty="0"/>
            </a:br>
            <a:r>
              <a:rPr lang="ru-RU" sz="1100" dirty="0" smtClean="0"/>
              <a:t/>
            </a:r>
            <a:br>
              <a:rPr lang="ru-RU" sz="1100" dirty="0" smtClean="0"/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Интеллектуальная игра как метод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гражданско-патриотического воспитания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примере игры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«Секреты родного города»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00011" y="4752304"/>
            <a:ext cx="8967988" cy="2105696"/>
          </a:xfrm>
        </p:spPr>
        <p:txBody>
          <a:bodyPr>
            <a:normAutofit/>
          </a:bodyPr>
          <a:lstStyle/>
          <a:p>
            <a:endParaRPr lang="ru-RU" b="1" i="1" dirty="0" smtClean="0">
              <a:effectLst/>
            </a:endParaRPr>
          </a:p>
          <a:p>
            <a:r>
              <a:rPr lang="ru-RU" sz="2200" b="1" i="1" dirty="0" smtClean="0">
                <a:solidFill>
                  <a:schemeClr val="tx1"/>
                </a:solidFill>
              </a:rPr>
              <a:t>Автор ВИНЕВСКАЯ ЕЛЕНА ВЛАДИМИРОВНА</a:t>
            </a:r>
            <a:endParaRPr lang="ru-RU" sz="1900" b="1" i="1" dirty="0" smtClean="0">
              <a:solidFill>
                <a:schemeClr val="tx1"/>
              </a:solidFill>
            </a:endParaRPr>
          </a:p>
          <a:p>
            <a:r>
              <a:rPr lang="ru-RU" sz="1900" i="1" dirty="0" smtClean="0"/>
              <a:t>р</a:t>
            </a:r>
            <a:r>
              <a:rPr lang="ru-RU" sz="1900" i="1" dirty="0" smtClean="0">
                <a:effectLst/>
              </a:rPr>
              <a:t>уководитель кружка ЦДЮТ </a:t>
            </a:r>
          </a:p>
          <a:p>
            <a:r>
              <a:rPr lang="ru-RU" sz="1900" i="1" dirty="0" smtClean="0">
                <a:effectLst/>
              </a:rPr>
              <a:t>Куйбышевского района </a:t>
            </a:r>
            <a:r>
              <a:rPr lang="ru-RU" sz="1900" i="1" dirty="0" err="1" smtClean="0">
                <a:effectLst/>
              </a:rPr>
              <a:t>г.Донецка</a:t>
            </a:r>
            <a:endParaRPr lang="ru-RU" sz="1900" dirty="0" smtClean="0">
              <a:solidFill>
                <a:schemeClr val="tx1"/>
              </a:solidFill>
              <a:effectLst/>
            </a:endParaRPr>
          </a:p>
          <a:p>
            <a:r>
              <a:rPr lang="ru-RU" sz="1900" i="1" dirty="0">
                <a:solidFill>
                  <a:schemeClr val="tx1"/>
                </a:solidFill>
              </a:rPr>
              <a:t> </a:t>
            </a:r>
            <a:endParaRPr lang="ru-RU" sz="1900" dirty="0" smtClean="0">
              <a:solidFill>
                <a:schemeClr val="tx1"/>
              </a:solidFill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645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19086" y="1480457"/>
            <a:ext cx="7445827" cy="2463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 algn="ctr">
              <a:lnSpc>
                <a:spcPct val="150000"/>
              </a:lnSpc>
              <a:spcAft>
                <a:spcPts val="0"/>
              </a:spcAft>
            </a:pPr>
            <a:r>
              <a:rPr lang="ru-RU" sz="11500" b="1" dirty="0">
                <a:solidFill>
                  <a:srgbClr val="660066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 </a:t>
            </a:r>
            <a:r>
              <a:rPr lang="ru-RU" sz="11500" b="1" dirty="0" smtClean="0">
                <a:solidFill>
                  <a:srgbClr val="660066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раунд</a:t>
            </a:r>
            <a:endParaRPr lang="ru-RU" sz="2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0100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0113" y="986971"/>
            <a:ext cx="9782629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 algn="ctr">
              <a:lnSpc>
                <a:spcPct val="150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66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600" b="1" dirty="0" smtClean="0">
                <a:solidFill>
                  <a:srgbClr val="66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  <a:endParaRPr lang="ru-RU" sz="3600" dirty="0" smtClean="0">
              <a:solidFill>
                <a:srgbClr val="66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 algn="just">
              <a:spcAft>
                <a:spcPts val="0"/>
              </a:spcAft>
            </a:pPr>
            <a:r>
              <a:rPr lang="ru-RU" sz="3200" i="1" dirty="0">
                <a:solidFill>
                  <a:srgbClr val="66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Перед вами старые фотографии с видами нашего города. А также список с наименованиями </a:t>
            </a:r>
            <a:r>
              <a:rPr lang="ru-RU" sz="2800" i="1" dirty="0">
                <a:solidFill>
                  <a:srgbClr val="66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различных</a:t>
            </a:r>
            <a:r>
              <a:rPr lang="ru-RU" sz="3200" i="1" dirty="0">
                <a:solidFill>
                  <a:srgbClr val="66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мест. Сопоставьте фотографию и подпись к </a:t>
            </a:r>
            <a:r>
              <a:rPr lang="ru-RU" sz="3200" i="1" dirty="0" smtClean="0">
                <a:solidFill>
                  <a:srgbClr val="66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ней. </a:t>
            </a:r>
          </a:p>
          <a:p>
            <a:pPr marL="180340" algn="just">
              <a:spcAft>
                <a:spcPts val="0"/>
              </a:spcAft>
            </a:pPr>
            <a:r>
              <a:rPr lang="ru-RU" sz="3200" i="1" dirty="0" smtClean="0">
                <a:solidFill>
                  <a:srgbClr val="66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Время </a:t>
            </a:r>
            <a:r>
              <a:rPr lang="ru-RU" sz="3200" i="1" dirty="0">
                <a:solidFill>
                  <a:srgbClr val="66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1 минута. </a:t>
            </a:r>
            <a:endParaRPr lang="ru-RU" sz="3200" dirty="0">
              <a:solidFill>
                <a:srgbClr val="66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05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3" y="522514"/>
            <a:ext cx="6387873" cy="39743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629" y="2271010"/>
            <a:ext cx="6050779" cy="40644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789799" y="674285"/>
            <a:ext cx="588240" cy="5878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 flipH="1">
            <a:off x="6217319" y="2610853"/>
            <a:ext cx="929437" cy="7218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71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80" y="580027"/>
            <a:ext cx="5298440" cy="47980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135" y="1227002"/>
            <a:ext cx="5870666" cy="41510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010652" y="580027"/>
            <a:ext cx="2342148" cy="4499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606862" y="1580034"/>
            <a:ext cx="1689549" cy="4499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69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777" y="598941"/>
            <a:ext cx="5897245" cy="36861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156" y="2442028"/>
            <a:ext cx="6076315" cy="39833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643943" y="759853"/>
            <a:ext cx="3207914" cy="15534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271264" y="2732773"/>
            <a:ext cx="3106225" cy="51025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65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1" y="1607592"/>
            <a:ext cx="5852296" cy="40529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486" y="1362299"/>
            <a:ext cx="4885872" cy="48277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5537916" y="1944966"/>
            <a:ext cx="3246550" cy="7130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7071039" y="5524072"/>
            <a:ext cx="514617" cy="5380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22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885" y="566056"/>
            <a:ext cx="4180114" cy="54428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114" y="1311976"/>
            <a:ext cx="6255658" cy="39510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345393" y="703829"/>
            <a:ext cx="484184" cy="50678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096000" y="1690690"/>
            <a:ext cx="459346" cy="46008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6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16" y="459012"/>
            <a:ext cx="5782627" cy="3467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800" y="2323192"/>
            <a:ext cx="5837146" cy="4048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564903" y="720783"/>
            <a:ext cx="548010" cy="5413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687513" y="2407161"/>
            <a:ext cx="627687" cy="6322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01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7886" y="740230"/>
            <a:ext cx="9550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 algn="ctr">
              <a:lnSpc>
                <a:spcPct val="150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66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3200" b="1" dirty="0" smtClean="0">
                <a:solidFill>
                  <a:srgbClr val="66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  <a:endParaRPr lang="ru-RU" sz="3200" dirty="0" smtClean="0">
              <a:solidFill>
                <a:srgbClr val="66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 algn="just">
              <a:lnSpc>
                <a:spcPct val="150000"/>
              </a:lnSpc>
              <a:spcAft>
                <a:spcPts val="0"/>
              </a:spcAft>
            </a:pPr>
            <a:r>
              <a:rPr lang="ru-RU" sz="3200" i="1" dirty="0">
                <a:solidFill>
                  <a:srgbClr val="66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Проверим ваши знания скульптурной составляющей культурного облика нашего города. Перед вами фотографии различных скульптур. Укажите их местоположение</a:t>
            </a:r>
            <a:r>
              <a:rPr lang="ru-RU" sz="3200" i="1" dirty="0" smtClean="0">
                <a:solidFill>
                  <a:srgbClr val="66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80340" algn="just">
              <a:lnSpc>
                <a:spcPct val="150000"/>
              </a:lnSpc>
              <a:spcAft>
                <a:spcPts val="0"/>
              </a:spcAft>
            </a:pPr>
            <a:r>
              <a:rPr lang="ru-RU" sz="3200" i="1" dirty="0" smtClean="0">
                <a:solidFill>
                  <a:srgbClr val="66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Время 1 минута  </a:t>
            </a:r>
            <a:endParaRPr lang="ru-RU" sz="3200" dirty="0">
              <a:solidFill>
                <a:srgbClr val="66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66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944" y="420914"/>
            <a:ext cx="3996130" cy="56025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886" y="943429"/>
            <a:ext cx="5158740" cy="50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655071" y="6079216"/>
            <a:ext cx="1071361" cy="1094704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1</a:t>
            </a:r>
            <a:endParaRPr lang="ru-RU" sz="3600" b="1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7053944" y="6079216"/>
            <a:ext cx="3697309" cy="4253591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2</a:t>
            </a:r>
            <a:r>
              <a:rPr lang="ru-RU" sz="3600" dirty="0" smtClean="0"/>
              <a:t>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34904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0042" y="697832"/>
            <a:ext cx="10361590" cy="5633695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мастер-класса:</a:t>
            </a:r>
            <a:r>
              <a:rPr lang="ru-RU" sz="2700" b="0" cap="none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700" b="0" cap="none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стимулировать познавательный интерес обучающихся к истории родного края путем проведения интеллектуальной тематической игры.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7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Познакомиться с интерактивной игровой формой проведения занятий;</a:t>
            </a:r>
            <a:br>
              <a:rPr lang="ru-RU" sz="2700" b="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навыков командной работы,</a:t>
            </a:r>
            <a:br>
              <a:rPr lang="ru-RU" sz="2700" b="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способствовать интеллектуальному развитию обучающихся, </a:t>
            </a:r>
            <a:br>
              <a:rPr lang="ru-RU" sz="2700" b="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научиться развивать у воспитанников функциональные компетенции. </a:t>
            </a:r>
            <a:br>
              <a:rPr lang="ru-RU" sz="2700" b="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стимулировать интерес к культурной жизни родного города, </a:t>
            </a:r>
            <a:br>
              <a:rPr lang="ru-RU" sz="2700" b="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прививать любовь к культурному и историческому наследию родного края, </a:t>
            </a:r>
            <a:br>
              <a:rPr lang="ru-RU" sz="2700" b="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способствовать формированию гражданско-патриотической позиции у обучающихся. </a:t>
            </a:r>
            <a:r>
              <a:rPr lang="ru-RU" sz="4400" b="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19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34" y="635572"/>
            <a:ext cx="4213861" cy="563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776" y="635572"/>
            <a:ext cx="4375751" cy="55413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707488" y="6408057"/>
            <a:ext cx="2576849" cy="132162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3</a:t>
            </a:r>
            <a:endParaRPr lang="ru-RU" sz="3600" b="1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721699" y="6196109"/>
            <a:ext cx="3867151" cy="435133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4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26409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672" y="551543"/>
            <a:ext cx="4267200" cy="55272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343" y="551543"/>
            <a:ext cx="4513943" cy="55272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811993" y="6176963"/>
            <a:ext cx="879022" cy="96909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798973" y="6176963"/>
            <a:ext cx="928351" cy="1162274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6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44753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732" y="2481942"/>
            <a:ext cx="6603555" cy="41099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4" y="573177"/>
            <a:ext cx="6183086" cy="38175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771306" y="4598758"/>
            <a:ext cx="1190836" cy="898024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7</a:t>
            </a:r>
            <a:endParaRPr lang="ru-RU" sz="3600" b="1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690045" y="5959743"/>
            <a:ext cx="710755" cy="1007727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8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62298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90919" y="-1"/>
            <a:ext cx="10801082" cy="7201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 algn="ctr">
              <a:spcAft>
                <a:spcPts val="0"/>
              </a:spcAft>
            </a:pPr>
            <a:r>
              <a:rPr lang="ru-RU" sz="3200" b="1" dirty="0" smtClean="0">
                <a:solidFill>
                  <a:srgbClr val="66006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 вопрос</a:t>
            </a:r>
            <a:r>
              <a:rPr lang="ru-RU" sz="3200" dirty="0" smtClean="0">
                <a:solidFill>
                  <a:srgbClr val="66006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3200" dirty="0" smtClean="0">
              <a:solidFill>
                <a:srgbClr val="660066"/>
              </a:solidFill>
              <a:effectLst/>
            </a:endParaRPr>
          </a:p>
          <a:p>
            <a:pPr marL="180340" algn="just">
              <a:spcAft>
                <a:spcPts val="0"/>
              </a:spcAft>
            </a:pPr>
            <a:r>
              <a:rPr lang="ru-RU" sz="3200" i="1" dirty="0">
                <a:solidFill>
                  <a:srgbClr val="66006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Укажите, какие учреждения культуры зашифрованы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400" dirty="0" smtClean="0">
              <a:effectLst/>
            </a:endParaRPr>
          </a:p>
          <a:p>
            <a:pPr marL="180340">
              <a:spcAft>
                <a:spcPts val="60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Здесь можно встретиться с Чайковским и Верди, насладиться тенором, сопрано, или баритоном, а еще под его крышей знаменитая школа </a:t>
            </a:r>
            <a:r>
              <a:rPr 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В.Писарева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>
              <a:spcAft>
                <a:spcPts val="60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2.Этот особого вида театр смотрит лицо в лицо первому в списке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80340">
              <a:spcAft>
                <a:spcPts val="600"/>
              </a:spcAf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Кажется, сюда свезли всех каменных баб из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Хомутовской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степи </a:t>
            </a:r>
            <a:endParaRPr lang="ru-RU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>
              <a:spcAft>
                <a:spcPts val="6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Несколько лет назад фойе этого учреждения переехали «Битлз».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 в это место лучше ходить с детьми, ведь они так любят играть в куклы. </a:t>
            </a:r>
            <a:endParaRPr lang="ru-RU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Молодежи, чтобы посетить его, нужно будет проехаться в Макеевку.</a:t>
            </a:r>
            <a:endParaRPr lang="ru-RU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А этот театр часто путают с первым и хорошо, что они не так далеко друг от друга расположены и можно успеть попасть до третьего звонка, если ошиблись адресом.</a:t>
            </a:r>
            <a:endParaRPr lang="ru-RU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Его купол – самое подходящее место для любителей трюков.</a:t>
            </a:r>
            <a:endParaRPr lang="ru-RU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Большее количество  книг в одном месте вы нигде не увидите. </a:t>
            </a:r>
            <a:endParaRPr lang="ru-RU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Место встречи с прекрасным, оформленным в рамы, мрамор или бронзу.</a:t>
            </a:r>
            <a:endParaRPr lang="ru-RU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 algn="just">
              <a:lnSpc>
                <a:spcPct val="150000"/>
              </a:lnSpc>
              <a:spcAft>
                <a:spcPts val="0"/>
              </a:spcAft>
            </a:pPr>
            <a:endParaRPr lang="ru-RU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4039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94971" y="101600"/>
            <a:ext cx="9942524" cy="2068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66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Т В Е Т Ы </a:t>
            </a: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66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</a:t>
            </a:r>
            <a:r>
              <a:rPr lang="ru-RU" sz="2400" b="1" dirty="0">
                <a:solidFill>
                  <a:srgbClr val="66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раунд</a:t>
            </a:r>
            <a:endParaRPr lang="ru-RU" dirty="0" smtClean="0">
              <a:solidFill>
                <a:srgbClr val="660066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вопрос.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ответы правильные. Все эти улицы есть в Донецке.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вопрос.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подразумевает ключа, творческое задание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вопрос. 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22601"/>
              </p:ext>
            </p:extLst>
          </p:nvPr>
        </p:nvGraphicFramePr>
        <p:xfrm>
          <a:off x="3505318" y="1973983"/>
          <a:ext cx="6154057" cy="4304861"/>
        </p:xfrm>
        <a:graphic>
          <a:graphicData uri="http://schemas.openxmlformats.org/drawingml/2006/table">
            <a:tbl>
              <a:tblPr firstRow="1" firstCol="1" bandRow="1"/>
              <a:tblGrid>
                <a:gridCol w="3482750">
                  <a:extLst>
                    <a:ext uri="{9D8B030D-6E8A-4147-A177-3AD203B41FA5}">
                      <a16:colId xmlns:a16="http://schemas.microsoft.com/office/drawing/2014/main" val="391536282"/>
                    </a:ext>
                  </a:extLst>
                </a:gridCol>
                <a:gridCol w="2671307">
                  <a:extLst>
                    <a:ext uri="{9D8B030D-6E8A-4147-A177-3AD203B41FA5}">
                      <a16:colId xmlns:a16="http://schemas.microsoft.com/office/drawing/2014/main" val="3689033916"/>
                    </a:ext>
                  </a:extLst>
                </a:gridCol>
              </a:tblGrid>
              <a:tr h="362816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ФИО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Буква на фото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5038071"/>
                  </a:ext>
                </a:extLst>
              </a:tr>
              <a:tr h="355432">
                <a:tc>
                  <a:txBody>
                    <a:bodyPr/>
                    <a:lstStyle/>
                    <a:p>
                      <a:pPr marL="1841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1.Вадим Писарев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4386949"/>
                  </a:ext>
                </a:extLst>
              </a:tr>
              <a:tr h="355432">
                <a:tc>
                  <a:txBody>
                    <a:bodyPr/>
                    <a:lstStyle/>
                    <a:p>
                      <a:pPr marL="1841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2.Сергей Бубка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259112"/>
                  </a:ext>
                </a:extLst>
              </a:tr>
              <a:tr h="355432">
                <a:tc>
                  <a:txBody>
                    <a:bodyPr/>
                    <a:lstStyle/>
                    <a:p>
                      <a:pPr marL="1841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3.Иосиф Кобзон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7704865"/>
                  </a:ext>
                </a:extLst>
              </a:tr>
              <a:tr h="355432">
                <a:tc>
                  <a:txBody>
                    <a:bodyPr/>
                    <a:lstStyle/>
                    <a:p>
                      <a:pPr marL="1841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4.Дмитрий </a:t>
                      </a: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Халаджи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911496"/>
                  </a:ext>
                </a:extLst>
              </a:tr>
              <a:tr h="355432">
                <a:tc>
                  <a:txBody>
                    <a:bodyPr/>
                    <a:lstStyle/>
                    <a:p>
                      <a:pPr marL="1841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 Джон Юз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1981872"/>
                  </a:ext>
                </a:extLst>
              </a:tr>
              <a:tr h="355432">
                <a:tc>
                  <a:txBody>
                    <a:bodyPr/>
                    <a:lstStyle/>
                    <a:p>
                      <a:pPr marL="1841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 Александр Ханжонков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0571346"/>
                  </a:ext>
                </a:extLst>
              </a:tr>
              <a:tr h="355432">
                <a:tc>
                  <a:txBody>
                    <a:bodyPr/>
                    <a:lstStyle/>
                    <a:p>
                      <a:pPr marL="1841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 Сергей Прокофьев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4057687"/>
                  </a:ext>
                </a:extLst>
              </a:tr>
              <a:tr h="355432">
                <a:tc>
                  <a:txBody>
                    <a:bodyPr/>
                    <a:lstStyle/>
                    <a:p>
                      <a:pPr marL="1841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 Александр Ревва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374465"/>
                  </a:ext>
                </a:extLst>
              </a:tr>
              <a:tr h="355432">
                <a:tc>
                  <a:txBody>
                    <a:bodyPr/>
                    <a:lstStyle/>
                    <a:p>
                      <a:pPr marL="1841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 Тутта Ларсен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652491"/>
                  </a:ext>
                </a:extLst>
              </a:tr>
              <a:tr h="355432">
                <a:tc>
                  <a:txBody>
                    <a:bodyPr/>
                    <a:lstStyle/>
                    <a:p>
                      <a:pPr marL="1841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 Анна Ревякина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8938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004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3829" y="386814"/>
            <a:ext cx="6096000" cy="9485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66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dirty="0" smtClean="0">
                <a:solidFill>
                  <a:srgbClr val="66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раунд</a:t>
            </a:r>
            <a:endParaRPr lang="ru-RU" sz="2000" dirty="0" smtClean="0">
              <a:solidFill>
                <a:srgbClr val="660066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вопрос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419631"/>
              </p:ext>
            </p:extLst>
          </p:nvPr>
        </p:nvGraphicFramePr>
        <p:xfrm>
          <a:off x="3338286" y="1444737"/>
          <a:ext cx="5890441" cy="4389120"/>
        </p:xfrm>
        <a:graphic>
          <a:graphicData uri="http://schemas.openxmlformats.org/drawingml/2006/table">
            <a:tbl>
              <a:tblPr firstRow="1" firstCol="1" bandRow="1"/>
              <a:tblGrid>
                <a:gridCol w="4789714">
                  <a:extLst>
                    <a:ext uri="{9D8B030D-6E8A-4147-A177-3AD203B41FA5}">
                      <a16:colId xmlns:a16="http://schemas.microsoft.com/office/drawing/2014/main" val="4123553414"/>
                    </a:ext>
                  </a:extLst>
                </a:gridCol>
                <a:gridCol w="1100727">
                  <a:extLst>
                    <a:ext uri="{9D8B030D-6E8A-4147-A177-3AD203B41FA5}">
                      <a16:colId xmlns:a16="http://schemas.microsoft.com/office/drawing/2014/main" val="435213317"/>
                    </a:ext>
                  </a:extLst>
                </a:gridCol>
              </a:tblGrid>
              <a:tr h="3233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1.Площадь Коммунаров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672203"/>
                  </a:ext>
                </a:extLst>
              </a:tr>
              <a:tr h="3233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2.Первая городская больница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284290"/>
                  </a:ext>
                </a:extLst>
              </a:tr>
              <a:tr h="3233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3.Стадион «Шахтер»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3556295"/>
                  </a:ext>
                </a:extLst>
              </a:tr>
              <a:tr h="3233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Железнодорожный вокзал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9309984"/>
                  </a:ext>
                </a:extLst>
              </a:tr>
              <a:tr h="3233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5.Студгородок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7581005"/>
                  </a:ext>
                </a:extLst>
              </a:tr>
              <a:tr h="3233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6.Колхозный (Крытый) рынок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392767"/>
                  </a:ext>
                </a:extLst>
              </a:tr>
              <a:tr h="3233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7.Дворец спорта «Шахтер»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1728799"/>
                  </a:ext>
                </a:extLst>
              </a:tr>
              <a:tr h="3233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8.Женская гимназия Ромм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9606894"/>
                  </a:ext>
                </a:extLst>
              </a:tr>
              <a:tr h="3233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9.Цирк «Космос»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4150539"/>
                  </a:ext>
                </a:extLst>
              </a:tr>
              <a:tr h="3233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10.Гостиница «Донбасс»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7611281"/>
                  </a:ext>
                </a:extLst>
              </a:tr>
              <a:tr h="3233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11.Библиотека им.Н.К.Крупской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0225350"/>
                  </a:ext>
                </a:extLst>
              </a:tr>
              <a:tr h="3233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12.ДК им.В.И.Ленина - ЦСК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0088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285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5600" y="508000"/>
            <a:ext cx="8955314" cy="5523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Пл. Шахтерская (Слава шахтерскому труду)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Студгородок, пересечение ул. Артема и пр. Богдана Хмельницкого (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Е.Халдей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Республиканская травматология (памятник исцелившемуся больному)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Ул. Горновая (ориентир «Галактика» на ЖД,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Камаз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-центр) (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Автобот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Ул.Артема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(рядом с 3 корпусом и библиотекой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ДонНТУ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(Джон Юз)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Бульвар Шевченко (Друг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lvl="0" algn="just"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Парк Ленинского комсомола (Твоим освободителям, Донбасс)</a:t>
            </a:r>
          </a:p>
          <a:p>
            <a:pPr lvl="0" algn="just"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Ул. Набережная (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А.П.Чехов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97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9771" y="798286"/>
            <a:ext cx="963748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 algn="just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Театр оперы и балета им.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А.Б.Соловьяненко</a:t>
            </a:r>
            <a:endParaRPr lang="ru-RU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 algn="just"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Театр кино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им.Т.Г.Шевченко</a:t>
            </a:r>
            <a:endParaRPr lang="ru-RU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 algn="just"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Краеведческий музей</a:t>
            </a:r>
            <a:endParaRPr lang="ru-RU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 algn="just"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Донецкая академическая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филармония</a:t>
            </a:r>
            <a:endParaRPr lang="ru-RU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 algn="just"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Донецкий театр кукол </a:t>
            </a:r>
            <a:endParaRPr lang="ru-RU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 algn="just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6.Донецкий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республиканский академический молодежный театр (раньше ТЮЗ)</a:t>
            </a:r>
            <a:endParaRPr lang="ru-RU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 algn="just"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Музыкально-драматический театр им.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М.М.Бровуна</a:t>
            </a:r>
            <a:endParaRPr lang="ru-RU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 algn="just"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 Цирк</a:t>
            </a:r>
            <a:endParaRPr lang="ru-RU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 algn="just"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 Донецкая универсальная научная библиотека им.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Н.К.Крупской</a:t>
            </a:r>
            <a:endParaRPr lang="ru-RU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 algn="just"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10. Донецкий художественный музей</a:t>
            </a:r>
            <a:endParaRPr lang="ru-RU" sz="2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4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0315" y="1081825"/>
            <a:ext cx="9267423" cy="917958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 ИГРЫ</a:t>
            </a:r>
            <a:endParaRPr lang="ru-RU" sz="44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065" y="2437665"/>
            <a:ext cx="2181090" cy="3303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33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61913" y="332692"/>
            <a:ext cx="25247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Рекомендации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9568" y="855912"/>
            <a:ext cx="10286999" cy="5624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</a:rPr>
              <a:t>Как вы могли убедиться. игровые технологии имеют мощный образовательный и воспитательный потенциал. </a:t>
            </a:r>
            <a:endParaRPr lang="ru-RU" sz="2200" dirty="0" smtClean="0">
              <a:effectLst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</a:rPr>
              <a:t>1. В зависимости от цели, игру можно использовать и как диагностический инструмент, проводя итоговый или промежуточный контроль. И как способ стимулирования интереса к определенным темам. И как метод обучения. Следует лишь правильно подобрать тему, сформулировать вопросы в зависимости от возрастных особенностей обучающихся и поставленных целей.</a:t>
            </a:r>
            <a:endParaRPr lang="ru-RU" sz="2200" dirty="0" smtClean="0">
              <a:effectLst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</a:rPr>
              <a:t>2. Чтобы дети не утратили интерес к игре, создайте ситуацию успеха – пусть часть вопросов будет достаточно легкой, чтобы наверняка все смогли на них ответить, а часть вопросов будет сложнее, что позволит проявить себя наиболее сообразительным. </a:t>
            </a:r>
            <a:endParaRPr lang="ru-RU" sz="22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6533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96146" y="692727"/>
            <a:ext cx="6137562" cy="1149927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мастер-класса:</a:t>
            </a:r>
            <a:r>
              <a:rPr lang="ru-RU" sz="32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82253" y="1491916"/>
            <a:ext cx="9436251" cy="4908884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1.Организационный момент. 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Самопрезентация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мин)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2.Введение в тему. Сообщение темы, цели занятия. (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мин)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3.Основная часть. (</a:t>
            </a:r>
            <a: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мин)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Правила игры (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мин)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Проведение игры «Секреты родного города». (</a:t>
            </a:r>
            <a: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мин-два раунда по 5 мин</a:t>
            </a:r>
            <a: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5.Заключительная часть.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мин)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 игры.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Рекомендации.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Обмен мнениями.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626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9567" y="889844"/>
            <a:ext cx="10335127" cy="561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Для детей младшего и среднего школьного возраста можно давать вопросы и варианты ответа, для детей постарше – можно усложнить задачу и не давать варианты.</a:t>
            </a:r>
            <a:endParaRPr lang="ru-RU" sz="2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Вопросы игры следует формировать как текстовыми, так и иллюстрированными заданиями. При наличии музыкального раунда игра станет еще увлекательнее.</a:t>
            </a:r>
            <a:endParaRPr lang="ru-RU" sz="2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Игровые технологии не ограничиваются викторинами. Можно, предложить итоговый тест в форме кроссворда для проверки теоретических знаний. Можно устроить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прохождением «баз», на которых необходимо что-то выполнять или отвечать на вопросы. </a:t>
            </a:r>
            <a:endParaRPr lang="ru-RU" sz="2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935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9522" y="2307228"/>
            <a:ext cx="818384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Успехов вам в творчестве</a:t>
            </a:r>
          </a:p>
          <a:p>
            <a:pPr algn="ctr"/>
            <a:r>
              <a:rPr lang="ru-RU" sz="54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почаще играйте!</a:t>
            </a:r>
            <a:endParaRPr lang="ru-RU" sz="54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65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8094" y="2662322"/>
            <a:ext cx="10363200" cy="13620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15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15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</a:t>
            </a:r>
            <a:r>
              <a:rPr lang="ru-RU" dirty="0">
                <a:solidFill>
                  <a:srgbClr val="993300"/>
                </a:solidFill>
              </a:rPr>
              <a:t/>
            </a:r>
            <a:br>
              <a:rPr lang="ru-RU" dirty="0">
                <a:solidFill>
                  <a:srgbClr val="993300"/>
                </a:solidFill>
              </a:rPr>
            </a:br>
            <a:endParaRPr lang="ru-RU" dirty="0">
              <a:solidFill>
                <a:srgbClr val="99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40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5"/>
          <p:cNvSpPr>
            <a:spLocks noChangeArrowheads="1"/>
          </p:cNvSpPr>
          <p:nvPr/>
        </p:nvSpPr>
        <p:spPr bwMode="auto">
          <a:xfrm rot="10800000" flipH="1" flipV="1">
            <a:off x="1937084" y="289314"/>
            <a:ext cx="9253431" cy="637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sz="32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2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  <a:endParaRPr lang="ru-RU" sz="3600" dirty="0" smtClean="0">
              <a:solidFill>
                <a:srgbClr val="66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из предложенного списка улиц те, что реально существуют в </a:t>
            </a:r>
            <a:r>
              <a:rPr lang="ru-RU" sz="3200" i="1" dirty="0" err="1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г.Донецк</a:t>
            </a:r>
            <a:r>
              <a:rPr lang="ru-RU" sz="3200" i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Поставьте </a:t>
            </a:r>
            <a:r>
              <a:rPr lang="ru-RU" sz="3200" i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плюс, кружок </a:t>
            </a:r>
            <a:r>
              <a:rPr lang="ru-RU" sz="3200" i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галочку. Время – 1 минута</a:t>
            </a:r>
            <a:r>
              <a:rPr lang="ru-RU" sz="3200" i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i="1" dirty="0" smtClean="0"/>
              <a:t>                           </a:t>
            </a:r>
            <a:r>
              <a:rPr lang="ru-RU" sz="2400" i="1" dirty="0"/>
              <a:t>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переулок Революционных казаков</a:t>
            </a:r>
            <a:endParaRPr lang="ru-RU" sz="3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2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проспект Маяковского</a:t>
            </a:r>
            <a:endParaRPr lang="ru-RU" sz="3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3. площадь Конституции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4. улица Перевальная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5. улица Данте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6. улица Галилея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7. улица Дегтярева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8. улица Радио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9. улица Дружбы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10. улица Старая Дачная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44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49905" y="1323474"/>
            <a:ext cx="937603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32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32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  <a:endParaRPr lang="ru-RU" sz="3200" dirty="0" smtClean="0">
              <a:solidFill>
                <a:srgbClr val="66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3200" i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связный рассказ из предложенных слов, часть из которых составляет донецкий </a:t>
            </a:r>
            <a:r>
              <a:rPr lang="ru-RU" sz="3200" i="1" dirty="0" err="1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региолект</a:t>
            </a:r>
            <a:r>
              <a:rPr lang="ru-RU" sz="3200" i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используя их как можно больше. Побеждает команда, использовавшая большее количество слов из таблицы. Чувство юмора приветствуется</a:t>
            </a:r>
            <a:r>
              <a:rPr lang="ru-RU" sz="3200" i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indent="450215" algn="just">
              <a:spcAft>
                <a:spcPts val="0"/>
              </a:spcAft>
            </a:pPr>
            <a:r>
              <a:rPr lang="ru-RU" sz="3200" i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– 3 </a:t>
            </a:r>
            <a:r>
              <a:rPr lang="ru-RU" sz="3200" i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минуты</a:t>
            </a:r>
            <a:endParaRPr lang="ru-RU" sz="3200" dirty="0">
              <a:solidFill>
                <a:srgbClr val="66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66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617924"/>
              </p:ext>
            </p:extLst>
          </p:nvPr>
        </p:nvGraphicFramePr>
        <p:xfrm>
          <a:off x="1390918" y="377370"/>
          <a:ext cx="8950817" cy="6382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93098">
                  <a:extLst>
                    <a:ext uri="{9D8B030D-6E8A-4147-A177-3AD203B41FA5}">
                      <a16:colId xmlns:a16="http://schemas.microsoft.com/office/drawing/2014/main" val="4287290999"/>
                    </a:ext>
                  </a:extLst>
                </a:gridCol>
                <a:gridCol w="4057719">
                  <a:extLst>
                    <a:ext uri="{9D8B030D-6E8A-4147-A177-3AD203B41FA5}">
                      <a16:colId xmlns:a16="http://schemas.microsoft.com/office/drawing/2014/main" val="2218977998"/>
                    </a:ext>
                  </a:extLst>
                </a:gridCol>
              </a:tblGrid>
              <a:tr h="4128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Слова из </a:t>
                      </a:r>
                      <a:r>
                        <a:rPr lang="ru-RU" sz="1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региолекта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Вспомогательные слова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2993908"/>
                  </a:ext>
                </a:extLst>
              </a:tr>
              <a:tr h="4833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Аполонник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(он же </a:t>
                      </a:r>
                      <a:r>
                        <a:rPr lang="ru-RU" sz="2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ополовник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</a:t>
                      </a: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лежать</a:t>
                      </a: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6997830"/>
                  </a:ext>
                </a:extLst>
              </a:tr>
              <a:tr h="4541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балда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(как кувалда), </a:t>
                      </a: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спать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5664551"/>
                  </a:ext>
                </a:extLst>
              </a:tr>
              <a:tr h="4541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вошкаться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бегать</a:t>
                      </a: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34207"/>
                  </a:ext>
                </a:extLst>
              </a:tr>
              <a:tr h="4541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жужалка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2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жужелка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есть</a:t>
                      </a: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955284"/>
                  </a:ext>
                </a:extLst>
              </a:tr>
              <a:tr h="4541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кайбаш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Володя</a:t>
                      </a: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019225"/>
                  </a:ext>
                </a:extLst>
              </a:tr>
              <a:tr h="4541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калировка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(колировка)</a:t>
                      </a: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Люся</a:t>
                      </a: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3670075"/>
                  </a:ext>
                </a:extLst>
              </a:tr>
              <a:tr h="4541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коногонка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черный</a:t>
                      </a: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7328408"/>
                  </a:ext>
                </a:extLst>
              </a:tr>
              <a:tr h="4541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копытные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красный</a:t>
                      </a: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488948"/>
                  </a:ext>
                </a:extLst>
              </a:tr>
              <a:tr h="4541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мивина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желтый</a:t>
                      </a: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1700720"/>
                  </a:ext>
                </a:extLst>
              </a:tr>
              <a:tr h="4541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муляка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ночь</a:t>
                      </a: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7344131"/>
                  </a:ext>
                </a:extLst>
              </a:tr>
              <a:tr h="4541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тремпель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обед</a:t>
                      </a: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67537"/>
                  </a:ext>
                </a:extLst>
              </a:tr>
              <a:tr h="4541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террикон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любовь</a:t>
                      </a: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407034"/>
                  </a:ext>
                </a:extLst>
              </a:tr>
              <a:tr h="4541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тормозок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родина</a:t>
                      </a:r>
                    </a:p>
                  </a:txBody>
                  <a:tcPr marL="66602" marR="666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1823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404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52864" y="1227220"/>
            <a:ext cx="949291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u="sng" dirty="0" err="1" smtClean="0">
                <a:solidFill>
                  <a:srgbClr val="66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Региоле́кт</a:t>
            </a:r>
            <a:r>
              <a:rPr lang="ru-RU" sz="2800" b="1" i="1" u="sng" dirty="0" smtClean="0">
                <a:solidFill>
                  <a:srgbClr val="66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особая разновидность языка, занимающая промежуточное положение между диалектом и литературным языком. От городского просторечия отличается своеобразием черт, отмечаемых в той или иной части языкового ареала. </a:t>
            </a:r>
            <a:r>
              <a:rPr lang="ru-RU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Региолект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представляет собой видоизменённую под влиянием литературного языка форму диалекта Носителями </a:t>
            </a:r>
            <a:r>
              <a:rPr lang="ru-RU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региолектов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являются значительные группы того или иного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этноса, так как ареал </a:t>
            </a:r>
            <a:r>
              <a:rPr 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региолекта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охватывает ареалы ряда смежных диалектов, включая не только сёла, но и города и посёлки городского типа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38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0608" y="0"/>
            <a:ext cx="11539471" cy="1884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 algn="ctr">
              <a:lnSpc>
                <a:spcPct val="150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66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3200" b="1" dirty="0" smtClean="0">
                <a:solidFill>
                  <a:srgbClr val="66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  <a:endParaRPr lang="ru-RU" sz="2400" dirty="0" smtClean="0">
              <a:solidFill>
                <a:srgbClr val="660066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ru-RU" sz="3200" i="1" dirty="0">
                <a:solidFill>
                  <a:srgbClr val="66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Сопоставьте фотографии известнейших выходцев из нашего региона со списком фамилий. Время – 1 минута</a:t>
            </a:r>
            <a:endParaRPr lang="ru-RU" sz="2400" dirty="0">
              <a:solidFill>
                <a:srgbClr val="660066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053" y="1833453"/>
            <a:ext cx="9614581" cy="4955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96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од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город2</Template>
  <TotalTime>499</TotalTime>
  <Words>1053</Words>
  <Application>Microsoft Office PowerPoint</Application>
  <PresentationFormat>Широкоэкранный</PresentationFormat>
  <Paragraphs>186</Paragraphs>
  <Slides>31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Calibri</vt:lpstr>
      <vt:lpstr>Calibri Light</vt:lpstr>
      <vt:lpstr>Times New Roman</vt:lpstr>
      <vt:lpstr>город2</vt:lpstr>
      <vt:lpstr>МУНИЦИПАЛЬНОЕ ОБРАЗОВАТЕЛЬНОЕ УЧРЕЖДЕНИЕ ДОПОЛНИТЕЛЬНОГО ОБРАЗОВАНИЯ ДЕТЕЙ «ЦЕНТР ДЕТСКОГО И ЮНОШЕСКОГО ТВОРЧЕСТВА КУЙБЫШЕВСКОГО РАЙОНА ГОРОДА ДОНЕЦКА»   Республиканский семинар «Гражданско-патриотическое воспитание как средство становления личности в условиях реализации Государственных образовательных  общего образования»    Мастер-класс «Интеллектуальная игра как метод  гражданско-патриотического воспитания  на примере игры   «Секреты родного города» </vt:lpstr>
      <vt:lpstr>Цель мастер-класса:  Научиться стимулировать познавательный интерес обучающихся к истории родного края путем проведения интеллектуальной тематической игры.   Задачи: - Познакомиться с интерактивной игровой формой проведения занятий; - развитие навыков командной работы, - способствовать интеллектуальному развитию обучающихся,  - научиться развивать у воспитанников функциональные компетенции.  - стимулировать интерес к культурной жизни родного города,  - прививать любовь к культурному и историческому наследию родного края,  - способствовать формированию гражданско-патриотической позиции у обучающихся.  </vt:lpstr>
      <vt:lpstr>План мастер-класса: </vt:lpstr>
      <vt:lpstr>1 раунд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ПОДВЕДЕНИЕ ИТОГОВ ИГРЫ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29</cp:revision>
  <dcterms:created xsi:type="dcterms:W3CDTF">2021-09-14T15:19:43Z</dcterms:created>
  <dcterms:modified xsi:type="dcterms:W3CDTF">2021-09-23T18:36:00Z</dcterms:modified>
</cp:coreProperties>
</file>