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3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62" r:id="rId21"/>
    <p:sldId id="291" r:id="rId2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33CCFF"/>
    <a:srgbClr val="008000"/>
    <a:srgbClr val="0099FF"/>
    <a:srgbClr val="3399FF"/>
    <a:srgbClr val="B00000"/>
    <a:srgbClr val="6B6BC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6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096ABC0-8886-47E2-9B6D-B6AA3F878F40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E091854-5D76-4AF0-A12D-2F2E3257F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010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fld id="{F89BC08B-5664-490C-8A20-8F7ED998DA98}" type="slidenum">
              <a:rPr lang="ru-RU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182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A34E-BAC8-4249-918B-045E8998B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557572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82FB0-D7AA-4F09-8239-FA51EBC90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99048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30F8B-A3F7-4567-9B6B-1C901213E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763329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C3AB0-462D-4B8F-ACF3-F79BD98C1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253099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86C11-C723-4562-87A1-3364B8CBB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828758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3F191-7E95-4550-883B-EA9732EBC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857135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7F80D-BF6B-497D-99DF-B0155C278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307163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DE595-DD32-4F18-B79A-88EBE7237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418903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2757E-9305-4C71-BD30-4E66257AA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291160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DC1D3-7050-4FEE-96E3-FDC2DD482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545116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1F0DF-9902-4223-9C14-22C6A7815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828946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EA1D9DA-E4A6-42BA-8121-3553E04DC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.tsn.ua/media/images2/original/Oct2012/383689745.jpeg" TargetMode="External"/><Relationship Id="rId13" Type="http://schemas.openxmlformats.org/officeDocument/2006/relationships/hyperlink" Target="http://100wonders.ru/countries/11/11_01.jpg" TargetMode="External"/><Relationship Id="rId18" Type="http://schemas.openxmlformats.org/officeDocument/2006/relationships/hyperlink" Target="https://lh5.googleusercontent.com/-gbzTkbBSfj8/UZ-YZjWDvYI/AAAAAAAAAco/d9V3RXeHzl0/s840/&#1082;&#1088;&#1072;&#1089;&#1085;&#1099;&#1077;%20&#1072;&#1088;&#1099;%20&#1072;&#1084;&#1072;&#1079;&#1086;&#1085;&#1082;&#1080;.jpg" TargetMode="External"/><Relationship Id="rId3" Type="http://schemas.openxmlformats.org/officeDocument/2006/relationships/hyperlink" Target="http://arstyle.org/clipart/rastr/152020-planet-eaeth-cliparts-planeta-zemlya.html" TargetMode="External"/><Relationship Id="rId7" Type="http://schemas.openxmlformats.org/officeDocument/2006/relationships/hyperlink" Target="http://bestgif.su/_ph/10/2/608191909.gif" TargetMode="External"/><Relationship Id="rId12" Type="http://schemas.openxmlformats.org/officeDocument/2006/relationships/hyperlink" Target="http://russus.ucoz.ru/_bl/0/20387587.jpg" TargetMode="External"/><Relationship Id="rId17" Type="http://schemas.openxmlformats.org/officeDocument/2006/relationships/hyperlink" Target="http://hotelcomapedrosa.com/wp-content/uploads/2014/01/&#1058;&#1088;&#1086;&#1087;&#1080;&#1095;&#1077;&#1089;&#1082;&#1080;&#1077;-&#1083;&#1077;&#1089;&#1072;-&#1040;&#1084;&#1072;&#1079;&#1086;&#1085;&#1082;&#1080;.jpg" TargetMode="External"/><Relationship Id="rId2" Type="http://schemas.openxmlformats.org/officeDocument/2006/relationships/hyperlink" Target="http://pedsovet.su/load/321-1-0-36982" TargetMode="External"/><Relationship Id="rId16" Type="http://schemas.openxmlformats.org/officeDocument/2006/relationships/hyperlink" Target="http://hotelcomapedrosa.com/wp-content/uploads/2014/01/&#1085;&#1072;-&#1075;&#1083;&#1072;&#1074;&#1085;&#1091;&#1102;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cscreen.ru/_ph/12/2/195427841.jpg" TargetMode="External"/><Relationship Id="rId11" Type="http://schemas.openxmlformats.org/officeDocument/2006/relationships/hyperlink" Target="http://nachalka.com/sites/default/userpic/admin/logo_home.gif" TargetMode="External"/><Relationship Id="rId5" Type="http://schemas.openxmlformats.org/officeDocument/2006/relationships/hyperlink" Target="http://s4.goodfon.ru/image/364067-3000x1970.jpg" TargetMode="External"/><Relationship Id="rId15" Type="http://schemas.openxmlformats.org/officeDocument/2006/relationships/hyperlink" Target="http://relaxic.net/beauty-of-amazon-forest/" TargetMode="External"/><Relationship Id="rId10" Type="http://schemas.openxmlformats.org/officeDocument/2006/relationships/hyperlink" Target="http://onrumedia.ru/media/bcard/project/logo/gpo4i7.jpg" TargetMode="External"/><Relationship Id="rId4" Type="http://schemas.openxmlformats.org/officeDocument/2006/relationships/hyperlink" Target="http://demiart.ru/forum/uploads10/post-1087629-1344628001.jpg" TargetMode="External"/><Relationship Id="rId9" Type="http://schemas.openxmlformats.org/officeDocument/2006/relationships/hyperlink" Target="http://gp.rubase.net/sites/default/files/iucn_logo_340x340.jpg" TargetMode="External"/><Relationship Id="rId14" Type="http://schemas.openxmlformats.org/officeDocument/2006/relationships/hyperlink" Target="http://ecowars.tv/uploads/posts/2013-09/1378993374_img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bg.ru/media/upload/images/city/2013/February/12_feb/Raw_Processor_flikr.jpg" TargetMode="External"/><Relationship Id="rId13" Type="http://schemas.openxmlformats.org/officeDocument/2006/relationships/hyperlink" Target="http://ds459.narod.ru/files/plakaty/den-zemli.png" TargetMode="External"/><Relationship Id="rId18" Type="http://schemas.openxmlformats.org/officeDocument/2006/relationships/hyperlink" Target="http://grodnonews.by/uploads/17797.jpg" TargetMode="External"/><Relationship Id="rId3" Type="http://schemas.openxmlformats.org/officeDocument/2006/relationships/hyperlink" Target="http://www.zoopage.ru/perev_fotos/zavod_trubi.jpg" TargetMode="External"/><Relationship Id="rId7" Type="http://schemas.openxmlformats.org/officeDocument/2006/relationships/hyperlink" Target="http://shkolazhizni.ru/img/content/i109/109885_or.jpg" TargetMode="External"/><Relationship Id="rId12" Type="http://schemas.openxmlformats.org/officeDocument/2006/relationships/hyperlink" Target="http://i1.poltava.pl.ua/news/24/2394/photo.jpg" TargetMode="External"/><Relationship Id="rId17" Type="http://schemas.openxmlformats.org/officeDocument/2006/relationships/hyperlink" Target="http://perspektiva-info.by/img/2014_March/radzivilki.jpg" TargetMode="External"/><Relationship Id="rId2" Type="http://schemas.openxmlformats.org/officeDocument/2006/relationships/hyperlink" Target="http://un-museum.ru/vestnik/photo11/black-swan.jpg" TargetMode="External"/><Relationship Id="rId16" Type="http://schemas.openxmlformats.org/officeDocument/2006/relationships/hyperlink" Target="http://greengrodno.info/wp-content/uploads/44c90b2c75f2635ac57d6024fe93ec22-300x22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c.pics.livejournal.com/vusik123/33147068/7886/7886_original.jpg" TargetMode="External"/><Relationship Id="rId11" Type="http://schemas.openxmlformats.org/officeDocument/2006/relationships/hyperlink" Target="https://pbs.twimg.com/profile_images/790967251/emblem_mini.jpg" TargetMode="External"/><Relationship Id="rId5" Type="http://schemas.openxmlformats.org/officeDocument/2006/relationships/hyperlink" Target="http://www.mk.ru/upload/iblock_mk/475/93/ef/64/DETAIL_PICTURE_613693.jpg" TargetMode="External"/><Relationship Id="rId15" Type="http://schemas.openxmlformats.org/officeDocument/2006/relationships/hyperlink" Target="https://lh4.googleusercontent.com/-x19_o370V-c/UDdEiHus86I/AAAAAAAACeI/DS2nl6z9Qrc/s690/elnya_sarychau_9.jpg" TargetMode="External"/><Relationship Id="rId10" Type="http://schemas.openxmlformats.org/officeDocument/2006/relationships/hyperlink" Target="http://tainy.net/wp-content/uploads/2011/07/27314981.jpg" TargetMode="External"/><Relationship Id="rId19" Type="http://schemas.openxmlformats.org/officeDocument/2006/relationships/hyperlink" Target="http://virtualgrodno.by/userfiles/image/_photo/2013/02/28/001.jpg" TargetMode="External"/><Relationship Id="rId4" Type="http://schemas.openxmlformats.org/officeDocument/2006/relationships/hyperlink" Target="http://www.shakhty.su/2012/08/24/001/001.jpg" TargetMode="External"/><Relationship Id="rId9" Type="http://schemas.openxmlformats.org/officeDocument/2006/relationships/hyperlink" Target="http://deita.ru/upload/iblock/dbb/175904_l.jpg" TargetMode="External"/><Relationship Id="rId14" Type="http://schemas.openxmlformats.org/officeDocument/2006/relationships/hyperlink" Target="http://weekly-news.ru/img/news/151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353425" cy="1069975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820000"/>
                </a:solidFill>
              </a:rPr>
              <a:t>Государственное учреждение образования «Средняя школа № 26 г. Гродно»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1531618"/>
            <a:ext cx="600888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Calibri" panose="020F0502020204030204" pitchFamily="34" charset="0"/>
              </a:rPr>
              <a:t>«Сохраним нашу </a:t>
            </a:r>
          </a:p>
          <a:p>
            <a:pPr algn="ctr" eaLnBrk="1" hangingPunct="1">
              <a:defRPr/>
            </a:pPr>
            <a:r>
              <a:rPr lang="ru-RU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Calibri" panose="020F0502020204030204" pitchFamily="34" charset="0"/>
              </a:rPr>
              <a:t>зеленую планету!»</a:t>
            </a:r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007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1708" y="3342774"/>
            <a:ext cx="6768752" cy="13805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3600" b="1" i="1" dirty="0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7000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Экологический симпозиум</a:t>
            </a:r>
            <a:endParaRPr lang="ru-RU" sz="3600" b="1" dirty="0">
              <a:solidFill>
                <a:srgbClr val="007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 eaLnBrk="1" hangingPunct="1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3600" b="1" i="1" dirty="0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007000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для  учащихся  4 класса</a:t>
            </a:r>
            <a:endParaRPr lang="ru-RU" sz="3600" b="1" dirty="0">
              <a:solidFill>
                <a:srgbClr val="007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077" name="Прямоугольник 7"/>
          <p:cNvSpPr>
            <a:spLocks noChangeArrowheads="1"/>
          </p:cNvSpPr>
          <p:nvPr/>
        </p:nvSpPr>
        <p:spPr bwMode="auto">
          <a:xfrm>
            <a:off x="395288" y="4722813"/>
            <a:ext cx="554513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00025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00025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0002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0002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0002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02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02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02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00025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sz="2400">
                <a:solidFill>
                  <a:srgbClr val="0070C0"/>
                </a:solidFill>
                <a:latin typeface="Georgia" panose="02040502050405020303" pitchFamily="18" charset="0"/>
              </a:rPr>
              <a:t>Кулакова Наталья Ивановна,</a:t>
            </a:r>
            <a:endParaRPr lang="ru-RU" sz="2400">
              <a:latin typeface="Calibri" panose="020F0502020204030204" pitchFamily="34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sz="2400">
                <a:solidFill>
                  <a:srgbClr val="0070C0"/>
                </a:solidFill>
                <a:latin typeface="Georgia" panose="02040502050405020303" pitchFamily="18" charset="0"/>
              </a:rPr>
              <a:t>учитель начальных классов</a:t>
            </a:r>
            <a:endParaRPr lang="ru-RU" sz="2400">
              <a:latin typeface="Calibri" panose="020F0502020204030204" pitchFamily="34" charset="0"/>
            </a:endParaRPr>
          </a:p>
          <a:p>
            <a:pPr eaLnBrk="1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ru-RU" sz="2400">
                <a:solidFill>
                  <a:srgbClr val="0070C0"/>
                </a:solidFill>
                <a:latin typeface="Georgia" panose="02040502050405020303" pitchFamily="18" charset="0"/>
              </a:rPr>
              <a:t>первой квалификационной категории</a:t>
            </a:r>
            <a:endParaRPr lang="ru-RU" sz="2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95536" y="404664"/>
            <a:ext cx="8280920" cy="576064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Plain">
              <a:avLst/>
            </a:prstTxWarp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entury Schoolbook" pitchFamily="18" charset="0"/>
              </a:rPr>
              <a:t>Окружающая среда</a:t>
            </a:r>
            <a:r>
              <a:rPr lang="ru-RU" dirty="0" smtClean="0">
                <a:latin typeface="Century Schoolbook" pitchFamily="18" charset="0"/>
              </a:rPr>
              <a:t>– </a:t>
            </a:r>
            <a:br>
              <a:rPr lang="ru-RU" dirty="0" smtClean="0">
                <a:latin typeface="Century Schoolbook" pitchFamily="18" charset="0"/>
              </a:rPr>
            </a:br>
            <a:r>
              <a:rPr lang="ru-RU" i="1" dirty="0" smtClean="0"/>
              <a:t>это среда обитания и производственной деятельности человека, окружающий его природный и созданный им материальный мир</a:t>
            </a:r>
            <a:endParaRPr lang="ru-RU" i="1" dirty="0">
              <a:latin typeface="Century Schoolbook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9823"/>
            <a:ext cx="4536000" cy="340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2" descr="C:\Documents and Settings\Администратор\Мои документы\Мои рисунки\Много машин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51823"/>
            <a:ext cx="3250000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4" name="Picture 6" descr="C:\Documents and Settings\Администратор\Мои документы\Мои рисунки\imagesCA9BUCF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67" y="4238960"/>
            <a:ext cx="3526954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76672"/>
            <a:ext cx="3120000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2234"/>
            <a:ext cx="3120000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49" y="3938765"/>
            <a:ext cx="3360000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255" y="1268760"/>
            <a:ext cx="3315694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948113" y="1466850"/>
            <a:ext cx="4945062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+mj-lt"/>
              </a:rPr>
              <a:t>В </a:t>
            </a:r>
            <a:r>
              <a:rPr lang="ru-RU" sz="2400" b="1" dirty="0">
                <a:solidFill>
                  <a:srgbClr val="B00000"/>
                </a:solidFill>
                <a:latin typeface="+mj-lt"/>
              </a:rPr>
              <a:t>марте 2011 </a:t>
            </a:r>
            <a:r>
              <a:rPr lang="ru-RU" sz="2400" b="1" dirty="0">
                <a:latin typeface="+mj-lt"/>
              </a:rPr>
              <a:t>года ученые из России над </a:t>
            </a:r>
            <a:r>
              <a:rPr lang="ru-RU" sz="2400" b="1" dirty="0">
                <a:solidFill>
                  <a:srgbClr val="B00000"/>
                </a:solidFill>
                <a:latin typeface="+mj-lt"/>
              </a:rPr>
              <a:t>Арктикой</a:t>
            </a:r>
            <a:r>
              <a:rPr lang="ru-RU" sz="2400" b="1" dirty="0">
                <a:latin typeface="+mj-lt"/>
              </a:rPr>
              <a:t> обнаружили озоновую дыру.</a:t>
            </a:r>
            <a:r>
              <a:rPr lang="ru-RU" sz="2400" dirty="0">
                <a:latin typeface="+mj-lt"/>
              </a:rPr>
              <a:t> До этого об уменьшении слоя  тяжелого кислорода – второе название озона, наблюдалось пока только над Южным полюсом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4008" y="4046765"/>
            <a:ext cx="3416431" cy="241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831167" y="355595"/>
            <a:ext cx="5472608" cy="130485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TriangleInverted">
              <a:avLst/>
            </a:prstTxWarp>
            <a:normAutofit lnSpcReduction="1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66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 Antiqua" pitchFamily="18" charset="0"/>
              </a:rPr>
              <a:t>ОЗОНОВЫЕ</a:t>
            </a:r>
            <a:b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66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66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 Antiqua" pitchFamily="18" charset="0"/>
              </a:rPr>
              <a:t> ДЫРЫ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66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260648"/>
            <a:ext cx="4979440" cy="923330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Леса </a:t>
            </a:r>
            <a:r>
              <a:rPr lang="ru-RU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Амазонии</a:t>
            </a:r>
            <a:endParaRPr lang="ru-RU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3399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0768"/>
            <a:ext cx="8583120" cy="47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60350"/>
            <a:ext cx="8399463" cy="630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52400"/>
            <a:ext cx="890587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319088"/>
            <a:ext cx="8924925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60325"/>
            <a:ext cx="8975725" cy="673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163" y="260648"/>
            <a:ext cx="7537576" cy="1569660"/>
          </a:xfrm>
          <a:prstGeom prst="rect">
            <a:avLst/>
          </a:prstGeom>
          <a:noFill/>
        </p:spPr>
        <p:txBody>
          <a:bodyPr wrap="none">
            <a:prstTxWarp prst="textInflateTo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Экологические проблемы </a:t>
            </a:r>
          </a:p>
          <a:p>
            <a:pPr algn="ctr">
              <a:defRPr/>
            </a:pPr>
            <a:r>
              <a:rPr lang="ru-RU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Беларуси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98" y="1916832"/>
            <a:ext cx="3240000" cy="216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951" y="1916832"/>
            <a:ext cx="3456000" cy="230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98" y="4220832"/>
            <a:ext cx="3074144" cy="230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951" y="4328832"/>
            <a:ext cx="3294000" cy="219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3120000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68672"/>
            <a:ext cx="3249138" cy="255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69072"/>
            <a:ext cx="3837195" cy="255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276872"/>
            <a:ext cx="3162153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88702"/>
            <a:ext cx="3504351" cy="23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4"/>
          <p:cNvSpPr txBox="1">
            <a:spLocks/>
          </p:cNvSpPr>
          <p:nvPr/>
        </p:nvSpPr>
        <p:spPr bwMode="auto">
          <a:xfrm>
            <a:off x="1331640" y="476672"/>
            <a:ext cx="7056784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3600" b="1" dirty="0" smtClean="0">
              <a:latin typeface="Segoe Print" pitchFamily="2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itchFamily="2" charset="0"/>
              </a:rPr>
              <a:t>Международный союз охраны природы </a:t>
            </a:r>
            <a:endParaRPr lang="en-US" sz="3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itchFamily="2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itchFamily="2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itchFamily="2" charset="0"/>
              </a:rPr>
              <a:t>Всемирный фонд охраны  дикой природы </a:t>
            </a:r>
            <a:endParaRPr lang="en-US" sz="3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itchFamily="2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itchFamily="2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itchFamily="2" charset="0"/>
              </a:rPr>
              <a:t>Международный фонд защиты животных </a:t>
            </a:r>
            <a:endParaRPr lang="en-US" sz="36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00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itchFamily="2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3600" b="1" dirty="0" smtClean="0">
              <a:solidFill>
                <a:srgbClr val="C00000"/>
              </a:solidFill>
              <a:latin typeface="Segoe Print" pitchFamily="2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en-US" sz="3600" b="1" dirty="0" smtClean="0">
              <a:solidFill>
                <a:srgbClr val="C00000"/>
              </a:solidFill>
              <a:latin typeface="Segoe Print" pitchFamily="2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endParaRPr lang="ru-RU" sz="36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172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36838"/>
            <a:ext cx="1366837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43488"/>
            <a:ext cx="1871663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188640"/>
            <a:ext cx="53524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закона природы: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7125" y="1199348"/>
            <a:ext cx="8352928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CC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</a:rPr>
              <a:t>Любое вмешательство в природу имеет последствия, многие из которых непредсказуемы.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1250" y="2755065"/>
            <a:ext cx="828092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CC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  <a:ea typeface="Calibri" panose="020F0502020204030204" pitchFamily="34" charset="0"/>
              </a:rPr>
              <a:t>Каждый связан с другими, каждый обязан другим. Все мы единое целое!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33CC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7274" y="3879894"/>
            <a:ext cx="8064896" cy="14754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CC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  <a:ea typeface="Calibri" panose="020F0502020204030204" pitchFamily="34" charset="0"/>
              </a:rPr>
              <a:t>Любое производимое нами вещество не должно нарушать ни одного природного  цикла!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445224"/>
            <a:ext cx="8136904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33CC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Print" panose="02000600000000000000" pitchFamily="2" charset="0"/>
                <a:ea typeface="Calibri" panose="020F0502020204030204" pitchFamily="34" charset="0"/>
              </a:rPr>
              <a:t>Ничего не дается даром! Все люди должны помнить об этом.</a:t>
            </a:r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33CC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Segoe Print" panose="02000600000000000000" pitchFamily="2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933825"/>
            <a:ext cx="2312988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552" y="-371535"/>
            <a:ext cx="8141638" cy="432048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prstTxWarp prst="textInflateTop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66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itchFamily="66" charset="0"/>
              </a:rPr>
              <a:t>ХОЧЕШЬ  ИЗМЕНИТЬ  МИР – НАЧНИ  С  СЕБЯ!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66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48680"/>
            <a:ext cx="8640027" cy="56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8497888" cy="558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10817" y="116632"/>
            <a:ext cx="632288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Что такое Земля?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323850" y="404813"/>
            <a:ext cx="8642350" cy="757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800000"/>
                </a:solidFill>
              </a:rPr>
              <a:t>Интернет – ресурсы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400" dirty="0">
              <a:solidFill>
                <a:srgbClr val="800000"/>
              </a:solidFill>
            </a:endParaRPr>
          </a:p>
          <a:p>
            <a:pPr eaLnBrk="1" hangingPunct="1">
              <a:spcBef>
                <a:spcPct val="30000"/>
              </a:spcBef>
              <a:buNone/>
            </a:pPr>
            <a:r>
              <a:rPr lang="ru-RU" sz="1800" b="1" i="1" dirty="0" smtClean="0"/>
              <a:t>Автор </a:t>
            </a:r>
            <a:r>
              <a:rPr lang="ru-RU" sz="1800" b="1" i="1" dirty="0"/>
              <a:t>шаблона: </a:t>
            </a:r>
            <a:r>
              <a:rPr lang="ru-RU" sz="1800" b="1" i="1" dirty="0" err="1"/>
              <a:t>Ранько</a:t>
            </a:r>
            <a:r>
              <a:rPr lang="ru-RU" sz="1800" b="1" i="1" dirty="0"/>
              <a:t> Е. </a:t>
            </a:r>
            <a:r>
              <a:rPr lang="ru-RU" sz="1800" b="1" i="1" dirty="0" err="1"/>
              <a:t>А.,учитель</a:t>
            </a:r>
            <a:r>
              <a:rPr lang="ru-RU" sz="1800" b="1" i="1" dirty="0"/>
              <a:t> начальных классов   МАОУ лицей №21  г. </a:t>
            </a:r>
            <a:r>
              <a:rPr lang="ru-RU" sz="1800" b="1" i="1" dirty="0" smtClean="0"/>
              <a:t>Иваново        </a:t>
            </a:r>
            <a:r>
              <a:rPr lang="ru-RU" sz="1800" u="sng" dirty="0" smtClean="0">
                <a:hlinkClick r:id="rId2"/>
              </a:rPr>
              <a:t>http</a:t>
            </a:r>
            <a:r>
              <a:rPr lang="ru-RU" sz="1800" u="sng" dirty="0">
                <a:hlinkClick r:id="rId2"/>
              </a:rPr>
              <a:t>://pedsovet.su/load/321-1-0-36982</a:t>
            </a:r>
            <a:r>
              <a:rPr lang="ru-RU" sz="1800" dirty="0"/>
              <a:t> 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ru-RU" sz="1400" dirty="0" smtClean="0">
                <a:hlinkClick r:id="rId3"/>
              </a:rPr>
              <a:t>http</a:t>
            </a:r>
            <a:r>
              <a:rPr lang="ru-RU" sz="1400" dirty="0">
                <a:hlinkClick r:id="rId3"/>
              </a:rPr>
              <a:t>://arstyle.org/clipart/rastr/152020-planet-eaeth-cliparts-planeta-zemlya.html</a:t>
            </a:r>
            <a:r>
              <a:rPr lang="ru-RU" sz="1400" dirty="0"/>
              <a:t>   растровый клипарт «Планета Земля»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4"/>
              </a:rPr>
              <a:t>http://demiart.ru/forum/uploads10/post-1087629-1344628001.jpg</a:t>
            </a:r>
            <a:r>
              <a:rPr lang="ru-RU" sz="1400" dirty="0"/>
              <a:t> зеленая планета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5"/>
              </a:rPr>
              <a:t>http://s4.goodfon.ru/image/364067-3000x1970.jpg</a:t>
            </a:r>
            <a:r>
              <a:rPr lang="ru-RU" sz="1400" dirty="0"/>
              <a:t> Земля</a:t>
            </a:r>
            <a:endParaRPr lang="en-US" sz="1400" dirty="0"/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6"/>
              </a:rPr>
              <a:t>http://picscreen.ru/_ph/12/2/195427841.jpg</a:t>
            </a:r>
            <a:r>
              <a:rPr lang="en-US" sz="1400" dirty="0"/>
              <a:t> </a:t>
            </a:r>
            <a:r>
              <a:rPr lang="ru-RU" sz="1400" dirty="0"/>
              <a:t>Земля из космоса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7"/>
              </a:rPr>
              <a:t>http://bestgif.su/_ph/10/2/608191909.gif</a:t>
            </a:r>
            <a:r>
              <a:rPr lang="ru-RU" sz="1400" dirty="0"/>
              <a:t> День Земли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8"/>
              </a:rPr>
              <a:t>http://image.tsn.ua/media/images2/original/Oct2012/383689745.jpeg</a:t>
            </a:r>
            <a:r>
              <a:rPr lang="ru-RU" sz="1400" dirty="0"/>
              <a:t> озоновая дыра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9"/>
              </a:rPr>
              <a:t>http://gp.rubase.net/sites/default/files/iucn_logo_340x340.jpg</a:t>
            </a:r>
            <a:r>
              <a:rPr lang="ru-RU" sz="1400" dirty="0"/>
              <a:t>    логотип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10"/>
              </a:rPr>
              <a:t>http://onrumedia.ru/media/bcard/project/logo/gpo4i7.jpg</a:t>
            </a:r>
            <a:r>
              <a:rPr lang="ru-RU" sz="1400" dirty="0"/>
              <a:t>  логотип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r>
              <a:rPr lang="en-US" sz="1400" dirty="0">
                <a:hlinkClick r:id="rId11"/>
              </a:rPr>
              <a:t>http://nachalka.com/sites/default/userpic/admin/logo_home.gif</a:t>
            </a:r>
            <a:r>
              <a:rPr lang="ru-RU" sz="1400" dirty="0"/>
              <a:t>  логотип</a:t>
            </a:r>
          </a:p>
          <a:p>
            <a:r>
              <a:rPr lang="ru-RU" sz="1400" u="sng" dirty="0">
                <a:hlinkClick r:id="rId12"/>
              </a:rPr>
              <a:t>http://russus.ucoz.ru/_bl/0/20387587.jpg</a:t>
            </a:r>
            <a:r>
              <a:rPr lang="ru-RU" sz="1400" dirty="0"/>
              <a:t>  амазонские леса</a:t>
            </a:r>
          </a:p>
          <a:p>
            <a:r>
              <a:rPr lang="ru-RU" sz="1400" u="sng" dirty="0">
                <a:hlinkClick r:id="rId13"/>
              </a:rPr>
              <a:t>http://100wonders.ru/countries/11/11_01.jpg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4"/>
              </a:rPr>
              <a:t>http://ecowars.tv/uploads/posts/2013-09/1378993374_img.jpg</a:t>
            </a:r>
            <a:r>
              <a:rPr lang="ru-RU" sz="1400" dirty="0"/>
              <a:t> Амазонские леса - легкие планеты</a:t>
            </a:r>
          </a:p>
          <a:p>
            <a:r>
              <a:rPr lang="ru-RU" sz="1400" u="sng" dirty="0">
                <a:hlinkClick r:id="rId15"/>
              </a:rPr>
              <a:t>http://relaxic.net/beauty-of-amazon-forest/</a:t>
            </a:r>
            <a:r>
              <a:rPr lang="ru-RU" sz="1400" dirty="0"/>
              <a:t>  красота амазонских лесов</a:t>
            </a:r>
          </a:p>
          <a:p>
            <a:r>
              <a:rPr lang="ru-RU" sz="1400" u="sng" dirty="0">
                <a:hlinkClick r:id="rId16"/>
              </a:rPr>
              <a:t>http://hotelcomapedrosa.com/wp-content/uploads/2014/01/на-главную2.jpg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7"/>
              </a:rPr>
              <a:t>http://hotelcomapedrosa.com/wp-content/uploads/2014/01/Тропические-леса-Амазонки.jpg</a:t>
            </a:r>
            <a:r>
              <a:rPr lang="ru-RU" sz="1400" dirty="0"/>
              <a:t> </a:t>
            </a:r>
          </a:p>
          <a:p>
            <a:r>
              <a:rPr lang="ru-RU" sz="1400" u="sng" dirty="0">
                <a:hlinkClick r:id="rId18"/>
              </a:rPr>
              <a:t>https://lh5.googleusercontent.com/-gbzTkbBSfj8/UZ-YZjWDvYI/AAAAAAAAAco/d9V3RXeHzl0/s840/красные%20ары%20амазонки.jpg</a:t>
            </a:r>
            <a:r>
              <a:rPr lang="ru-RU" sz="1400" dirty="0"/>
              <a:t> </a:t>
            </a:r>
          </a:p>
          <a:p>
            <a:pPr eaLnBrk="1" hangingPunct="1">
              <a:spcBef>
                <a:spcPct val="30000"/>
              </a:spcBef>
              <a:buFontTx/>
              <a:buNone/>
            </a:pPr>
            <a:endParaRPr lang="ru-RU" sz="1800" b="1" i="1" dirty="0"/>
          </a:p>
          <a:p>
            <a:pPr eaLnBrk="1" hangingPunct="1">
              <a:spcBef>
                <a:spcPct val="30000"/>
              </a:spcBef>
              <a:buFontTx/>
              <a:buNone/>
            </a:pPr>
            <a:endParaRPr lang="ru-RU" sz="1800" b="1" i="1" dirty="0"/>
          </a:p>
          <a:p>
            <a:pPr eaLnBrk="1" hangingPunct="1">
              <a:spcBef>
                <a:spcPct val="30000"/>
              </a:spcBef>
              <a:buFontTx/>
              <a:buNone/>
            </a:pPr>
            <a:endParaRPr lang="ru-RU" sz="1800" b="1" i="1" dirty="0"/>
          </a:p>
          <a:p>
            <a:pPr eaLnBrk="1" hangingPunct="1">
              <a:spcBef>
                <a:spcPct val="30000"/>
              </a:spcBef>
              <a:buFontTx/>
              <a:buNone/>
            </a:pPr>
            <a:endParaRPr lang="ru-RU" sz="1800" b="1" i="1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24936" cy="564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hlinkClick r:id="rId2"/>
              </a:rPr>
              <a:t>http://un-museum.ru/vestnik/photo11/black-swan.jpg</a:t>
            </a:r>
            <a:r>
              <a:rPr lang="ru-RU" sz="1400" dirty="0">
                <a:latin typeface="+mj-lt"/>
                <a:ea typeface="Calibri" panose="020F0502020204030204" pitchFamily="34" charset="0"/>
              </a:rPr>
              <a:t> птица в мазуте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hlinkClick r:id="rId3"/>
              </a:rPr>
              <a:t>http://www.zoopage.ru/perev_fotos/zavod_trubi.jpg</a:t>
            </a:r>
            <a:r>
              <a:rPr lang="ru-RU" sz="1400" dirty="0">
                <a:latin typeface="+mj-lt"/>
                <a:ea typeface="Calibri" panose="020F050202020403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hlinkClick r:id="rId4"/>
              </a:rPr>
              <a:t>http://www.shakhty.su/2012/08/24/001/001.jpg</a:t>
            </a:r>
            <a:r>
              <a:rPr lang="ru-RU" sz="1400" dirty="0">
                <a:latin typeface="+mj-lt"/>
                <a:ea typeface="Calibri" panose="020F0502020204030204" pitchFamily="34" charset="0"/>
              </a:rPr>
              <a:t> </a:t>
            </a:r>
            <a:r>
              <a:rPr lang="ru-RU" sz="1400" dirty="0" smtClean="0">
                <a:latin typeface="+mj-lt"/>
                <a:ea typeface="Calibri" panose="020F0502020204030204" pitchFamily="34" charset="0"/>
              </a:rPr>
              <a:t>сток в реку</a:t>
            </a:r>
            <a:endParaRPr lang="ru-RU" sz="1400" dirty="0">
              <a:latin typeface="+mj-lt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hlinkClick r:id="rId5"/>
              </a:rPr>
              <a:t>http://www.mk.ru/upload/iblock_mk/475/93/ef/64/DETAIL_PICTURE_613693.jpg</a:t>
            </a:r>
            <a:r>
              <a:rPr lang="ru-RU" sz="1400" dirty="0">
                <a:latin typeface="+mj-lt"/>
                <a:ea typeface="Calibri" panose="020F050202020403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hlinkClick r:id="rId6"/>
              </a:rPr>
              <a:t>http://ic.pics.livejournal.com/vusik123/33147068/7886/7886_original.jpg</a:t>
            </a:r>
            <a:r>
              <a:rPr lang="ru-RU" sz="1400" dirty="0">
                <a:latin typeface="+mj-lt"/>
                <a:ea typeface="Calibri" panose="020F050202020403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hlinkClick r:id="rId7"/>
              </a:rPr>
              <a:t>http://shkolazhizni.ru/img/content/i109/109885_or.jpg</a:t>
            </a:r>
            <a:r>
              <a:rPr lang="ru-RU" sz="1400" dirty="0">
                <a:latin typeface="+mj-lt"/>
                <a:ea typeface="Calibri" panose="020F0502020204030204" pitchFamily="34" charset="0"/>
              </a:rPr>
              <a:t> загрязнение водоема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solidFill>
                  <a:srgbClr val="0563C1"/>
                </a:solidFill>
                <a:latin typeface="+mj-lt"/>
                <a:ea typeface="Calibri" panose="020F0502020204030204" pitchFamily="34" charset="0"/>
                <a:hlinkClick r:id="rId8"/>
              </a:rPr>
              <a:t>http://bg.ru/media/upload/images/city/2013/February/12_feb/Raw_Processor_flikr.jpg</a:t>
            </a:r>
            <a:r>
              <a:rPr lang="ru-RU" sz="1400" dirty="0">
                <a:latin typeface="+mj-lt"/>
                <a:ea typeface="Calibri" panose="020F0502020204030204" pitchFamily="34" charset="0"/>
              </a:rPr>
              <a:t> пал </a:t>
            </a:r>
            <a:r>
              <a:rPr lang="ru-RU" sz="1400" dirty="0" smtClean="0">
                <a:latin typeface="+mj-lt"/>
                <a:ea typeface="Calibri" panose="020F0502020204030204" pitchFamily="34" charset="0"/>
              </a:rPr>
              <a:t>травы</a:t>
            </a:r>
          </a:p>
          <a:p>
            <a:r>
              <a:rPr lang="ru-RU" sz="1400" u="sng" dirty="0">
                <a:hlinkClick r:id="rId9"/>
              </a:rPr>
              <a:t>http://deita.ru/upload/iblock/dbb/175904_l.jpg</a:t>
            </a:r>
            <a:r>
              <a:rPr lang="ru-RU" sz="1400" dirty="0"/>
              <a:t> озоновая дыра</a:t>
            </a:r>
          </a:p>
          <a:p>
            <a:r>
              <a:rPr lang="ru-RU" sz="1400" u="sng" dirty="0">
                <a:hlinkClick r:id="rId10"/>
              </a:rPr>
              <a:t>http://tainy.net/wp-content/uploads/2011/07/27314981.jpg</a:t>
            </a:r>
            <a:r>
              <a:rPr lang="ru-RU" sz="1400" dirty="0"/>
              <a:t> озоновая </a:t>
            </a:r>
            <a:r>
              <a:rPr lang="ru-RU" sz="1400" dirty="0" smtClean="0"/>
              <a:t>дыра</a:t>
            </a:r>
          </a:p>
          <a:p>
            <a:r>
              <a:rPr lang="ru-RU" sz="1400" u="sng" dirty="0">
                <a:hlinkClick r:id="rId11"/>
              </a:rPr>
              <a:t>https://pbs.twimg.com/profile_images/790967251/emblem_mini.jpg</a:t>
            </a:r>
            <a:r>
              <a:rPr lang="ru-RU" sz="1400" dirty="0"/>
              <a:t> </a:t>
            </a:r>
            <a:r>
              <a:rPr lang="ru-RU" sz="1400" dirty="0" smtClean="0"/>
              <a:t>планета будущего</a:t>
            </a:r>
            <a:endParaRPr lang="ru-RU" sz="1400" dirty="0"/>
          </a:p>
          <a:p>
            <a:r>
              <a:rPr lang="ru-RU" sz="1400" u="sng" dirty="0">
                <a:hlinkClick r:id="rId12"/>
              </a:rPr>
              <a:t>http://i1.poltava.pl.ua/news/24/2394/photo.jpg</a:t>
            </a:r>
            <a:endParaRPr lang="ru-RU" sz="1400" dirty="0"/>
          </a:p>
          <a:p>
            <a:r>
              <a:rPr lang="ru-RU" sz="1400" u="sng" dirty="0">
                <a:hlinkClick r:id="rId13"/>
              </a:rPr>
              <a:t>http://ds459.narod.ru/files/plakaty/den-zemli.png</a:t>
            </a:r>
            <a:r>
              <a:rPr lang="ru-RU" sz="1400" dirty="0"/>
              <a:t> плакат день Земли</a:t>
            </a:r>
          </a:p>
          <a:p>
            <a:r>
              <a:rPr lang="ru-RU" sz="1400" u="sng" dirty="0">
                <a:hlinkClick r:id="rId14"/>
              </a:rPr>
              <a:t>http://weekly-news.ru/img/news/151.jpg</a:t>
            </a:r>
            <a:r>
              <a:rPr lang="ru-RU" sz="1400" dirty="0"/>
              <a:t> ЧАЭС</a:t>
            </a:r>
          </a:p>
          <a:p>
            <a:r>
              <a:rPr lang="ru-RU" sz="1400" u="sng" dirty="0">
                <a:hlinkClick r:id="rId15"/>
              </a:rPr>
              <a:t>https://lh4.googleusercontent.com/-x19_o370V-c/UDdEiHus86I/AAAAAAAACeI/DS2nl6z9Qrc/s690/elnya_sarychau_9.jpg</a:t>
            </a:r>
            <a:r>
              <a:rPr lang="ru-RU" sz="1400" dirty="0"/>
              <a:t> осушение болот</a:t>
            </a:r>
          </a:p>
          <a:p>
            <a:r>
              <a:rPr lang="ru-RU" sz="1400" u="sng" dirty="0">
                <a:hlinkClick r:id="rId16"/>
              </a:rPr>
              <a:t>http://greengrodno.info/wp-content/uploads/44c90b2c75f2635ac57d6024fe93ec22-300x225.jpg</a:t>
            </a:r>
            <a:r>
              <a:rPr lang="ru-RU" sz="1400" dirty="0"/>
              <a:t> </a:t>
            </a:r>
            <a:r>
              <a:rPr lang="ru-RU" sz="1400" dirty="0" err="1"/>
              <a:t>Румлево</a:t>
            </a:r>
            <a:endParaRPr lang="ru-RU" sz="1400" dirty="0"/>
          </a:p>
          <a:p>
            <a:r>
              <a:rPr lang="ru-RU" sz="1400" u="sng" dirty="0">
                <a:hlinkClick r:id="rId17"/>
              </a:rPr>
              <a:t>http://perspektiva-info.by/img/2014_March/radzivilki.jpg</a:t>
            </a:r>
            <a:r>
              <a:rPr lang="ru-RU" sz="1400" dirty="0"/>
              <a:t> мусор</a:t>
            </a:r>
          </a:p>
          <a:p>
            <a:r>
              <a:rPr lang="ru-RU" sz="1400" u="sng" dirty="0">
                <a:hlinkClick r:id="rId18"/>
              </a:rPr>
              <a:t>http://grodnonews.by/uploads/17797.jpg</a:t>
            </a:r>
            <a:r>
              <a:rPr lang="ru-RU" sz="1400" dirty="0"/>
              <a:t> </a:t>
            </a:r>
            <a:r>
              <a:rPr lang="ru-RU" sz="1400" dirty="0" err="1"/>
              <a:t>румлево</a:t>
            </a:r>
            <a:r>
              <a:rPr lang="ru-RU" sz="1400" dirty="0"/>
              <a:t> дорожка</a:t>
            </a:r>
          </a:p>
          <a:p>
            <a:r>
              <a:rPr lang="ru-RU" sz="1400" u="sng" dirty="0">
                <a:hlinkClick r:id="rId19"/>
              </a:rPr>
              <a:t>http://virtualgrodno.by/userfiles/image/_photo/2013/02/28/001.jpg</a:t>
            </a:r>
            <a:r>
              <a:rPr lang="ru-RU" sz="1400" dirty="0"/>
              <a:t> солнце в деревьях</a:t>
            </a:r>
          </a:p>
          <a:p>
            <a:endParaRPr lang="ru-RU" sz="14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>
              <a:latin typeface="+mj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2557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2388"/>
            <a:ext cx="8991600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D:\Мои документы Любовь\Мои рисунки\природа\Wind River Range, Wyomin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72050"/>
            <a:ext cx="2214578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" descr="D:\Мои документы Любовь\Мои рисунки\природа\White Tiger Cub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5000612"/>
            <a:ext cx="2476517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D:\Мои документы Любовь\Мои рисунки\природа\Solomon Islands, South Pacifi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7760"/>
            <a:ext cx="2285984" cy="1857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D:\Мои документы Любовь\Мои рисунки\природа\Mont Saint Michel Abbey, Franc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0"/>
            <a:ext cx="2143108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9" descr="D:\Мои документы Любовь\Мои рисунки\природа\Chasing a Snack, Red Fox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6381" cy="19288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 descr="D:\Мои документы Любовь\Мои рисунки\природа\Companions, Adelie Penguins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4786322"/>
            <a:ext cx="2357454" cy="19288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1" descr="D:\Мои документы Любовь\Мои рисунки\природа\After the Storm, Kenya, Africa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3286124"/>
            <a:ext cx="2214546" cy="18216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2" descr="D:\Мои документы Любовь\Мои рисунки\природа\Ready For My Close-Up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298" y="1643050"/>
            <a:ext cx="2071702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260350"/>
            <a:ext cx="8640762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21127" y="476672"/>
            <a:ext cx="7102265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Какая наша Земля?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60350"/>
            <a:ext cx="6335713" cy="63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169863"/>
            <a:ext cx="8918575" cy="651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1700808"/>
            <a:ext cx="8229600" cy="237626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FadeLeft">
              <a:avLst/>
            </a:prstTxWarp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entury Schoolbook" pitchFamily="18" charset="0"/>
              </a:rPr>
              <a:t>ЭКОЛОГИЯ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99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819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67138"/>
            <a:ext cx="381635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404664"/>
            <a:ext cx="8229600" cy="576064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Plain">
              <a:avLst/>
            </a:prstTxWarp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u="sng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99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entury Schoolbook" pitchFamily="18" charset="0"/>
              </a:rPr>
              <a:t>Экология</a:t>
            </a:r>
            <a:r>
              <a:rPr lang="ru-RU" dirty="0" smtClean="0">
                <a:latin typeface="Century Schoolbook" pitchFamily="18" charset="0"/>
              </a:rPr>
              <a:t> – </a:t>
            </a:r>
            <a:r>
              <a:rPr lang="ru-RU" i="1" dirty="0" smtClean="0"/>
              <a:t>это наука об отношениях растительных и животных организмов друг к другу и к окружающей их среде</a:t>
            </a:r>
            <a:endParaRPr lang="ru-RU" i="1" dirty="0">
              <a:latin typeface="Century Schoolbook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405812" cy="630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287338"/>
            <a:ext cx="8480425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315913"/>
            <a:ext cx="8558213" cy="62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96863"/>
            <a:ext cx="8545513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246063"/>
            <a:ext cx="8570912" cy="628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67544" y="764704"/>
            <a:ext cx="8229600" cy="5184576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Plain">
              <a:avLst/>
            </a:prstTxWarp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99FF"/>
                </a:solidFill>
                <a:latin typeface="Monotype Corsiva" pitchFamily="66" charset="0"/>
              </a:rPr>
              <a:t>Детский симпозиум по вопросам охраны и защиты окружающей среды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Century Schoolbook" pitchFamily="18" charset="0"/>
              </a:rPr>
              <a:t>«Сохраним нашу </a:t>
            </a:r>
            <a:br>
              <a:rPr lang="ru-RU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Century Schoolbook" pitchFamily="18" charset="0"/>
              </a:rPr>
            </a:br>
            <a:r>
              <a:rPr lang="ru-RU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Century Schoolbook" pitchFamily="18" charset="0"/>
              </a:rPr>
              <a:t>зелёную </a:t>
            </a:r>
            <a:br>
              <a:rPr lang="ru-RU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Century Schoolbook" pitchFamily="18" charset="0"/>
              </a:rPr>
            </a:br>
            <a:r>
              <a:rPr lang="ru-RU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Century Schoolbook" pitchFamily="18" charset="0"/>
              </a:rPr>
              <a:t>планету»</a:t>
            </a:r>
            <a:endParaRPr lang="ru-RU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Century Schoolbook" pitchFamily="18" charset="0"/>
            </a:endParaRPr>
          </a:p>
        </p:txBody>
      </p:sp>
      <p:pic>
        <p:nvPicPr>
          <p:cNvPr id="11267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573463"/>
            <a:ext cx="2519362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Победы_06</Template>
  <TotalTime>261</TotalTime>
  <Words>370</Words>
  <Application>Microsoft Office PowerPoint</Application>
  <PresentationFormat>Экран (4:3)</PresentationFormat>
  <Paragraphs>72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Book Antiqua</vt:lpstr>
      <vt:lpstr>Calibri</vt:lpstr>
      <vt:lpstr>Century Schoolbook</vt:lpstr>
      <vt:lpstr>Comic Sans MS</vt:lpstr>
      <vt:lpstr>Georgia</vt:lpstr>
      <vt:lpstr>Monotype Corsiva</vt:lpstr>
      <vt:lpstr>Segoe Print</vt:lpstr>
      <vt:lpstr>Times New Roman</vt:lpstr>
      <vt:lpstr>День Победы_06</vt:lpstr>
      <vt:lpstr>Государственное учреждение образования «Средняя школа № 26 г. Гродно»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Gigabyte</cp:lastModifiedBy>
  <cp:revision>32</cp:revision>
  <dcterms:created xsi:type="dcterms:W3CDTF">2013-03-16T20:41:41Z</dcterms:created>
  <dcterms:modified xsi:type="dcterms:W3CDTF">2014-03-28T15:39:40Z</dcterms:modified>
</cp:coreProperties>
</file>