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77" r:id="rId3"/>
    <p:sldId id="290" r:id="rId4"/>
    <p:sldId id="291" r:id="rId5"/>
    <p:sldId id="292" r:id="rId6"/>
    <p:sldId id="278" r:id="rId7"/>
    <p:sldId id="313" r:id="rId8"/>
    <p:sldId id="295" r:id="rId9"/>
    <p:sldId id="296" r:id="rId10"/>
    <p:sldId id="298" r:id="rId11"/>
    <p:sldId id="281" r:id="rId12"/>
    <p:sldId id="314" r:id="rId13"/>
    <p:sldId id="289" r:id="rId14"/>
    <p:sldId id="279" r:id="rId15"/>
    <p:sldId id="280" r:id="rId16"/>
    <p:sldId id="287" r:id="rId17"/>
    <p:sldId id="305" r:id="rId18"/>
    <p:sldId id="284" r:id="rId19"/>
    <p:sldId id="282" r:id="rId20"/>
    <p:sldId id="283" r:id="rId21"/>
    <p:sldId id="285" r:id="rId22"/>
    <p:sldId id="286" r:id="rId23"/>
    <p:sldId id="293" r:id="rId24"/>
    <p:sldId id="294" r:id="rId25"/>
    <p:sldId id="302" r:id="rId26"/>
    <p:sldId id="304" r:id="rId27"/>
    <p:sldId id="311" r:id="rId28"/>
    <p:sldId id="312" r:id="rId29"/>
    <p:sldId id="303" r:id="rId30"/>
    <p:sldId id="306" r:id="rId31"/>
    <p:sldId id="307" r:id="rId32"/>
    <p:sldId id="308" r:id="rId33"/>
    <p:sldId id="309" r:id="rId34"/>
    <p:sldId id="31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36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00" autoAdjust="0"/>
    <p:restoredTop sz="87613" autoAdjust="0"/>
  </p:normalViewPr>
  <p:slideViewPr>
    <p:cSldViewPr>
      <p:cViewPr>
        <p:scale>
          <a:sx n="50" d="100"/>
          <a:sy n="50" d="100"/>
        </p:scale>
        <p:origin x="-660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015F9-4A76-4C79-A679-1D0A84440C1D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994C9-DCB7-4FEE-AEEE-A01FA6ADE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048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949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Спаржа лекарственная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6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Соевая спаржа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фучжу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это растительный продукт, который получают методом кипячения соевого молока. Данное блюдо относят к азиатской кухне. В процессе нагрева на поверхности соевого молока образуется пленка. Ее достают из кастрюли, а затем подвергают сушке (естественной или принудительной).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6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94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Сколько цветков на слайде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426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53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753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753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Ксилема – сосуды – древесина –</a:t>
            </a:r>
            <a:r>
              <a:rPr lang="ru-RU" baseline="0" dirty="0" smtClean="0"/>
              <a:t> восходящий ток – вода и </a:t>
            </a:r>
            <a:r>
              <a:rPr lang="ru-RU" baseline="0" smtClean="0"/>
              <a:t>минеральные соли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174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Ксилофон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(от греч. ксило — дерево + фон — звук) — ударный музыкальный инструмент с определённой высотой звучания. Представляет собой ряд деревянных брусков разной величины, настроенных на определённые ноты.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Ксилема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залегает в древесине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34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Спаржа лекарственная </a:t>
            </a:r>
            <a:r>
              <a:rPr lang="en-US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Aspáragus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officinális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содержит аминокислоту аспарагин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6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Спаржа лекарственная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C9-DCB7-4FEE-AEEE-A01FA6ADE0D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3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6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9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94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3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60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94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3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31E6F-6CA7-4ED6-BE13-3CDB5CF692A2}" type="datetimeFigureOut">
              <a:rPr lang="ru-RU" smtClean="0"/>
              <a:t>25.08.2021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2751D-20FC-451A-B32D-51A269500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69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419872" y="1628800"/>
            <a:ext cx="5254352" cy="468052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8000" b="1" dirty="0" smtClean="0">
                <a:ln/>
                <a:solidFill>
                  <a:srgbClr val="53682A"/>
                </a:solidFill>
              </a:rPr>
              <a:t>БОТАНИКА</a:t>
            </a:r>
            <a:br>
              <a:rPr lang="ru-RU" sz="8000" b="1" dirty="0" smtClean="0">
                <a:ln/>
                <a:solidFill>
                  <a:srgbClr val="53682A"/>
                </a:solidFill>
              </a:rPr>
            </a:br>
            <a:r>
              <a:rPr lang="ru-RU" sz="8000" b="1" dirty="0" smtClean="0">
                <a:ln/>
                <a:solidFill>
                  <a:srgbClr val="53682A"/>
                </a:solidFill>
              </a:rPr>
              <a:t>в         </a:t>
            </a:r>
            <a:br>
              <a:rPr lang="ru-RU" sz="8000" b="1" dirty="0" smtClean="0">
                <a:ln/>
                <a:solidFill>
                  <a:srgbClr val="53682A"/>
                </a:solidFill>
              </a:rPr>
            </a:br>
            <a:r>
              <a:rPr lang="ru-RU" sz="8000" b="1" dirty="0" smtClean="0">
                <a:ln/>
                <a:solidFill>
                  <a:srgbClr val="53682A"/>
                </a:solidFill>
              </a:rPr>
              <a:t>действии</a:t>
            </a:r>
            <a:endParaRPr lang="ru-RU" sz="8000" b="1" dirty="0">
              <a:ln/>
              <a:solidFill>
                <a:srgbClr val="53682A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5791" y="544908"/>
            <a:ext cx="4278162" cy="851297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ru-RU" sz="4400" dirty="0" smtClean="0"/>
              <a:t>Проектный КУРС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3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 cамых ядовитых ягод, которые растут на территории России | Русская семер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12357"/>
            <a:ext cx="9144000" cy="414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Белокрыльник: цветок и плод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68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Соки и нектары Березовый сок Стэлмас, цена 49 руб, купить в интернет- магазине c бесплатной доставкой, город Моск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6" r="15383"/>
          <a:stretch/>
        </p:blipFill>
        <p:spPr bwMode="auto">
          <a:xfrm>
            <a:off x="5615186" y="0"/>
            <a:ext cx="3516188" cy="687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2590"/>
            <a:ext cx="410445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93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аньше обычного: лесхозы Могилевщины начали заготавливать березовый с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0702"/>
            <a:ext cx="7858125" cy="542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оки и нектары Березовый сок Стэлмас, цена 49 руб, купить в интернет- магазине c бесплатной доставкой, город Моск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6" r="15383"/>
          <a:stretch/>
        </p:blipFill>
        <p:spPr bwMode="auto">
          <a:xfrm>
            <a:off x="5615186" y="0"/>
            <a:ext cx="3516188" cy="687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83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48"/>
            <a:ext cx="9144000" cy="1143000"/>
          </a:xfrm>
        </p:spPr>
        <p:txBody>
          <a:bodyPr>
            <a:normAutofit/>
          </a:bodyPr>
          <a:lstStyle/>
          <a:p>
            <a:r>
              <a:rPr lang="ru-RU" sz="4800" dirty="0"/>
              <a:t>Ксилема – сосуды – </a:t>
            </a:r>
            <a:r>
              <a:rPr lang="ru-RU" sz="4800" dirty="0" smtClean="0"/>
              <a:t>древесина</a:t>
            </a:r>
            <a:endParaRPr lang="ru-RU" sz="4800" dirty="0"/>
          </a:p>
        </p:txBody>
      </p:sp>
      <p:pic>
        <p:nvPicPr>
          <p:cNvPr id="7170" name="Picture 2" descr="💥Всем привет и удачного дня ☀!!! Продолжаем.. | ЕГЭ (ОГЭ) БИОЛОГИЯ ОТ  СЕРДЦА |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3789"/>
            <a:ext cx="8568952" cy="556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4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68" y="3204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КСИЛОФОН </a:t>
            </a:r>
            <a:endParaRPr lang="ru-RU" sz="5400" dirty="0"/>
          </a:p>
        </p:txBody>
      </p:sp>
      <p:pic>
        <p:nvPicPr>
          <p:cNvPr id="1026" name="Picture 2" descr="Музыкальный инструмент &quot;Ксилофон&quot; - Интернет-магазин Мажори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80" b="24054"/>
          <a:stretch/>
        </p:blipFill>
        <p:spPr bwMode="auto">
          <a:xfrm>
            <a:off x="512067" y="1214080"/>
            <a:ext cx="8203443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4707" y="5534560"/>
            <a:ext cx="86540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6050" indent="-2686050"/>
            <a:r>
              <a:rPr lang="ru-RU" sz="4000" b="1" dirty="0"/>
              <a:t>Ксилофон</a:t>
            </a:r>
            <a:r>
              <a:rPr lang="ru-RU" sz="4000" dirty="0"/>
              <a:t> (от греч. ксило — </a:t>
            </a:r>
            <a:r>
              <a:rPr lang="ru-RU" sz="4000" dirty="0" smtClean="0"/>
              <a:t>древесина </a:t>
            </a:r>
            <a:r>
              <a:rPr lang="ru-RU" sz="4000" dirty="0"/>
              <a:t>+ фон — звук)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64248" y="2060848"/>
            <a:ext cx="2569229" cy="76944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ru-RU" sz="4400" dirty="0" smtClean="0"/>
              <a:t>КСИЛЕМА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2910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Сказка «</a:t>
            </a:r>
            <a:r>
              <a:rPr lang="ru-RU" sz="4800" dirty="0" err="1" smtClean="0"/>
              <a:t>Заюшкина</a:t>
            </a:r>
            <a:r>
              <a:rPr lang="ru-RU" sz="4800" dirty="0" smtClean="0"/>
              <a:t> избушка» </a:t>
            </a:r>
            <a:endParaRPr lang="ru-RU" sz="4800" dirty="0"/>
          </a:p>
        </p:txBody>
      </p:sp>
      <p:pic>
        <p:nvPicPr>
          <p:cNvPr id="2050" name="Picture 2" descr="Сказка: Заюшкина избушка | Развитие детей. Онлайн игры. Сказки. Раскраски.  Алфавит. Карточки. Математика. Здоровье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85"/>
          <a:stretch/>
        </p:blipFill>
        <p:spPr bwMode="auto">
          <a:xfrm>
            <a:off x="0" y="1340768"/>
            <a:ext cx="9144000" cy="506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74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998"/>
            <a:ext cx="9144000" cy="11430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ЛУБ – верхняя часть древесины  </a:t>
            </a:r>
            <a:endParaRPr lang="ru-RU" sz="4800" dirty="0"/>
          </a:p>
        </p:txBody>
      </p:sp>
      <p:pic>
        <p:nvPicPr>
          <p:cNvPr id="6146" name="Picture 2" descr="Камбий: Годичные кольца помогают ученым изучать историю Земли | Книга  растений | Яндекс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419"/>
            <a:ext cx="9144000" cy="584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2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пособна ли веревка преобразить интерьер? — Дом и Са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240" y="-27384"/>
            <a:ext cx="245276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Веревка и канат в интерьере: необычно — Канаты-верев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77851"/>
            <a:ext cx="5436096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ерегородка из веревок. Канат декоративный. Лестница, декорированная  веревкой или канатом в интерьер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240" y="2368725"/>
            <a:ext cx="245276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наты и веревки в декоре интерьера - СамСтрой - строительство, дизайн,  архитектур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240" y="4740450"/>
            <a:ext cx="2452759" cy="211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82.png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539552" y="0"/>
            <a:ext cx="5436096" cy="3779540"/>
          </a:xfrm>
          <a:prstGeom prst="rect">
            <a:avLst/>
          </a:prstGeom>
          <a:ln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3554587"/>
            <a:ext cx="5508104" cy="71338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ПЕНЬКА – лубяные волокна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Выращивание спаржи в домашних условиях или в огороде, а также какие сорта  лучше выбрат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5" r="28458"/>
          <a:stretch/>
        </p:blipFill>
        <p:spPr bwMode="auto">
          <a:xfrm>
            <a:off x="4537992" y="-16024"/>
            <a:ext cx="4570512" cy="68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Спаржа лекарственная — Википедия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96"/>
          <a:stretch/>
        </p:blipFill>
        <p:spPr bwMode="auto">
          <a:xfrm rot="16200000">
            <a:off x="-1225673" y="1276349"/>
            <a:ext cx="6857999" cy="430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63072" cy="114300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dirty="0" smtClean="0"/>
              <a:t>Кто узнал растение???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58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greenglade-snt.ru/UserImages/Uploads/images/asparagus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567" y="0"/>
            <a:ext cx="45044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sparagus officinalis (Asparagus) - Plantinf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6" b="8478"/>
          <a:stretch/>
        </p:blipFill>
        <p:spPr bwMode="auto">
          <a:xfrm>
            <a:off x="0" y="0"/>
            <a:ext cx="4427984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Что такое спаржа. Как вырастить спаржу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2"/>
          <a:stretch/>
        </p:blipFill>
        <p:spPr bwMode="auto">
          <a:xfrm>
            <a:off x="0" y="3633589"/>
            <a:ext cx="4427984" cy="322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63072" cy="114300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dirty="0" smtClean="0"/>
              <a:t>Кто узнал растение???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21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Анимированный логотип 500x500  пикс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2115616"/>
            <a:ext cx="9132218" cy="913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836712"/>
            <a:ext cx="4094198" cy="341632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ru-RU" sz="7200" dirty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Занятие </a:t>
            </a:r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1</a:t>
            </a:r>
          </a:p>
          <a:p>
            <a:endParaRPr lang="ru-RU" sz="6600" dirty="0" smtClean="0">
              <a:ln>
                <a:solidFill>
                  <a:sysClr val="windowText" lastClr="000000"/>
                </a:solidFill>
              </a:ln>
              <a:solidFill>
                <a:srgbClr val="53682A"/>
              </a:solidFill>
            </a:endParaRPr>
          </a:p>
          <a:p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НАЧАЛО…</a:t>
            </a:r>
            <a:endParaRPr lang="ru-RU" sz="7200" dirty="0">
              <a:ln>
                <a:solidFill>
                  <a:sysClr val="windowText" lastClr="000000"/>
                </a:solidFill>
              </a:ln>
              <a:solidFill>
                <a:srgbClr val="5368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07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998"/>
            <a:ext cx="8229600" cy="976859"/>
          </a:xfrm>
        </p:spPr>
        <p:txBody>
          <a:bodyPr>
            <a:normAutofit/>
          </a:bodyPr>
          <a:lstStyle/>
          <a:p>
            <a:r>
              <a:rPr lang="ru-RU" dirty="0"/>
              <a:t>Спаржа </a:t>
            </a:r>
            <a:r>
              <a:rPr lang="ru-RU" dirty="0" smtClean="0"/>
              <a:t>лекарственная</a:t>
            </a:r>
            <a:endParaRPr lang="ru-RU" dirty="0"/>
          </a:p>
        </p:txBody>
      </p:sp>
      <p:pic>
        <p:nvPicPr>
          <p:cNvPr id="2055" name="Picture 7" descr="Соевая спаржа как в магазине. Простой рецепт маринада соевой спаржи |  Любанькины дела | Яндекс Дзе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r="22015"/>
          <a:stretch/>
        </p:blipFill>
        <p:spPr bwMode="auto">
          <a:xfrm>
            <a:off x="971600" y="989857"/>
            <a:ext cx="6912768" cy="568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989857"/>
            <a:ext cx="8964488" cy="568777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0" y="989857"/>
            <a:ext cx="9116888" cy="568777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06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99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/>
              <a:t>Спаржа </a:t>
            </a:r>
            <a:r>
              <a:rPr lang="ru-RU" dirty="0" smtClean="0"/>
              <a:t>лекарственная</a:t>
            </a:r>
            <a:endParaRPr lang="ru-RU" dirty="0"/>
          </a:p>
        </p:txBody>
      </p:sp>
      <p:pic>
        <p:nvPicPr>
          <p:cNvPr id="2051" name="Picture 3" descr="C:\Users\Оксана\Desktop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00151"/>
            <a:ext cx="410445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Спаржа консервована Iberica 180г → Zakaz.ua - Официальный интернет-магазин  супермаркетов Киева - Купить Спаржа консервована Iberica 180г, Достав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08163"/>
            <a:ext cx="262636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1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998"/>
            <a:ext cx="8229600" cy="976859"/>
          </a:xfrm>
        </p:spPr>
        <p:txBody>
          <a:bodyPr>
            <a:normAutofit/>
          </a:bodyPr>
          <a:lstStyle/>
          <a:p>
            <a:r>
              <a:rPr lang="ru-RU" dirty="0"/>
              <a:t>Спаржа </a:t>
            </a:r>
            <a:r>
              <a:rPr lang="ru-RU" dirty="0" smtClean="0"/>
              <a:t>соевая </a:t>
            </a:r>
            <a:endParaRPr lang="ru-RU" dirty="0"/>
          </a:p>
        </p:txBody>
      </p:sp>
      <p:pic>
        <p:nvPicPr>
          <p:cNvPr id="2055" name="Picture 7" descr="Соевая спаржа как в магазине. Простой рецепт маринада соевой спаржи |  Любанькины дела | Яндекс Дзен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1" r="22015"/>
          <a:stretch/>
        </p:blipFill>
        <p:spPr bwMode="auto">
          <a:xfrm>
            <a:off x="121957" y="1087014"/>
            <a:ext cx="3314534" cy="27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Ученые заявили о смертельной опасности соевого молока для маленьких детей |  Новости | Известия | 28.06.201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4" r="25427"/>
          <a:stretch/>
        </p:blipFill>
        <p:spPr bwMode="auto">
          <a:xfrm>
            <a:off x="3576603" y="1087014"/>
            <a:ext cx="5387885" cy="551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94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Анимированный логотип 500x500  пикс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1566936"/>
            <a:ext cx="8424936" cy="842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4426918" cy="6063198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ru-RU" sz="7200" dirty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Занятие </a:t>
            </a:r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2</a:t>
            </a:r>
          </a:p>
          <a:p>
            <a:endParaRPr lang="ru-RU" sz="2800" dirty="0" smtClean="0">
              <a:ln>
                <a:solidFill>
                  <a:sysClr val="windowText" lastClr="000000"/>
                </a:solidFill>
              </a:ln>
              <a:solidFill>
                <a:srgbClr val="53682A"/>
              </a:solidFill>
            </a:endParaRPr>
          </a:p>
          <a:p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ЦАРСТВО</a:t>
            </a:r>
          </a:p>
          <a:p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rgbClr val="53682A"/>
                </a:solidFill>
              </a:rPr>
              <a:t>РАСТЕНИЯ.</a:t>
            </a:r>
          </a:p>
          <a:p>
            <a:endParaRPr lang="ru-RU" sz="6600" dirty="0" smtClean="0">
              <a:ln>
                <a:solidFill>
                  <a:sysClr val="windowText" lastClr="000000"/>
                </a:solidFill>
              </a:ln>
              <a:solidFill>
                <a:srgbClr val="53682A"/>
              </a:solidFill>
            </a:endParaRPr>
          </a:p>
          <a:p>
            <a:r>
              <a:rPr lang="ru-RU" sz="7200" dirty="0" smtClean="0"/>
              <a:t>Практика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1606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Cellula vegetale 1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0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вещества </a:t>
            </a:r>
            <a:endParaRPr lang="ru-RU" dirty="0"/>
          </a:p>
        </p:txBody>
      </p:sp>
      <p:pic>
        <p:nvPicPr>
          <p:cNvPr id="1026" name="Picture 2" descr="Совместимость химических веществ с материалами | Y.K.T.G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8" b="12282"/>
          <a:stretch/>
        </p:blipFill>
        <p:spPr bwMode="auto">
          <a:xfrm>
            <a:off x="0" y="1412776"/>
            <a:ext cx="9138994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27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Вещества растительной клетки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849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Заполняем таблицу в практикуме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Химический состав клетки – свойства и роль кратко в таблиц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5"/>
          <a:stretch/>
        </p:blipFill>
        <p:spPr bwMode="auto">
          <a:xfrm>
            <a:off x="1403648" y="3435928"/>
            <a:ext cx="6192688" cy="32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99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Химические вещества растительной клетки</a:t>
            </a: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396239"/>
              </p:ext>
            </p:extLst>
          </p:nvPr>
        </p:nvGraphicFramePr>
        <p:xfrm>
          <a:off x="457200" y="764707"/>
          <a:ext cx="8229600" cy="57415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48543"/>
                <a:gridCol w="2367231"/>
                <a:gridCol w="2913826"/>
              </a:tblGrid>
              <a:tr h="834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Название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Цвет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Место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Крахмал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Хлорофилл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Целлюлоза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Клетчатка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Лигнин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Суберин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Каратиноиды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Фитонциды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4864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Флавоноиды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3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Металлы в растительной клетке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572454"/>
              </p:ext>
            </p:extLst>
          </p:nvPr>
        </p:nvGraphicFramePr>
        <p:xfrm>
          <a:off x="457200" y="1052735"/>
          <a:ext cx="8003232" cy="5400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01616"/>
                <a:gridCol w="4001616"/>
              </a:tblGrid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Магний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Кобальт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Марганец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Медь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Калий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Железо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Молибден, цинк, никель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  <a:tr h="675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Кадмий, свинец, хром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52" marR="5985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08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Лабораторные опыты </a:t>
            </a:r>
            <a:endParaRPr lang="ru-RU" dirty="0"/>
          </a:p>
        </p:txBody>
      </p:sp>
      <p:pic>
        <p:nvPicPr>
          <p:cNvPr id="2054" name="Picture 6" descr="10 СЕНТЯБРЯ, ВОСКРЕСЕНЬЕ. ЛАБОРАТОРНЫЕ ОПЫТЫ. | Музей занимательной науки  Экспериментус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9" b="11586"/>
          <a:stretch/>
        </p:blipFill>
        <p:spPr bwMode="auto">
          <a:xfrm>
            <a:off x="0" y="1828800"/>
            <a:ext cx="9144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69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Купить тюльпан с доставкой в Курске - каталог с ценами цветочной базы  «Вернисаж 46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3" t="6579" r="11559"/>
          <a:stretch/>
        </p:blipFill>
        <p:spPr bwMode="auto">
          <a:xfrm>
            <a:off x="971600" y="1628800"/>
            <a:ext cx="3240360" cy="4880408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02908"/>
            <a:ext cx="3456384" cy="4901108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6646" y="260648"/>
            <a:ext cx="8229600" cy="11430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/>
              <a:t>Сколько </a:t>
            </a:r>
            <a:r>
              <a:rPr lang="ru-RU" dirty="0" smtClean="0"/>
              <a:t>цветков вы видите?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8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крахмала </a:t>
            </a:r>
            <a:endParaRPr lang="ru-RU" dirty="0"/>
          </a:p>
        </p:txBody>
      </p:sp>
      <p:pic>
        <p:nvPicPr>
          <p:cNvPr id="1028" name="Picture 4" descr="Производство йода. Йод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04078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80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жиров  </a:t>
            </a:r>
            <a:endParaRPr lang="ru-RU" dirty="0"/>
          </a:p>
        </p:txBody>
      </p:sp>
      <p:pic>
        <p:nvPicPr>
          <p:cNvPr id="2050" name="Picture 2" descr="Глав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едровые орехи очищенные — купить по низкой цене в интернет магазине Роял  Фуд, Кие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60848"/>
            <a:ext cx="4143375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17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рН растительных продуктов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1662"/>
            <a:ext cx="8833511" cy="371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87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Универсальная индикаторная бумага</a:t>
            </a:r>
            <a:endParaRPr lang="ru-RU" dirty="0"/>
          </a:p>
        </p:txBody>
      </p:sp>
      <p:sp>
        <p:nvSpPr>
          <p:cNvPr id="3" name="AutoShape 4" descr="Как снизить кислотность почвы на огороде — БашАгроПлас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Оксана\Desktop\8597dfd1843f7ee05372937f262dfc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79590"/>
            <a:ext cx="7848872" cy="441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61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"/>
            <a:ext cx="91440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07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Семейство Сложноцветные или Астровы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32" y="3068960"/>
            <a:ext cx="4073148" cy="343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картинки : цвести, поле, фотография, луг, одуванчик, Солнечный лучик,  лепесток, цветение, лето, пыльца, печать, Рыжих, Флора, Желтый цветок,  Дикий цветок, Крупным планом, пестик, нектар, Макросъемка, цветущее  растение, Маргаритка, Трава семьи, Стебел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12" y="199202"/>
            <a:ext cx="3929132" cy="262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79009" y="5855057"/>
            <a:ext cx="1450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завязь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1080" y="5108339"/>
            <a:ext cx="17381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хохолок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31080" y="4138843"/>
            <a:ext cx="1850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тычинки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12955" y="3068960"/>
            <a:ext cx="3383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язычок венчика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79009" y="2102704"/>
            <a:ext cx="1494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>
                <a:solidFill>
                  <a:prstClr val="black"/>
                </a:solidFill>
              </a:rPr>
              <a:t>пестик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26169" y="200563"/>
            <a:ext cx="3175958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r"/>
            <a:r>
              <a:rPr lang="ru-RU" sz="4800" dirty="0" smtClean="0">
                <a:solidFill>
                  <a:prstClr val="black"/>
                </a:solidFill>
              </a:rPr>
              <a:t>Язычковый цветок</a:t>
            </a:r>
            <a:endParaRPr lang="ru-RU" sz="4800" dirty="0">
              <a:solidFill>
                <a:prstClr val="black"/>
              </a:solidFill>
            </a:endParaRPr>
          </a:p>
        </p:txBody>
      </p:sp>
      <p:cxnSp>
        <p:nvCxnSpPr>
          <p:cNvPr id="9" name="Прямая со стрелкой 8"/>
          <p:cNvCxnSpPr>
            <a:stCxn id="7" idx="1"/>
          </p:cNvCxnSpPr>
          <p:nvPr/>
        </p:nvCxnSpPr>
        <p:spPr>
          <a:xfrm flipH="1">
            <a:off x="3419872" y="2425870"/>
            <a:ext cx="1359137" cy="966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1"/>
          </p:cNvCxnSpPr>
          <p:nvPr/>
        </p:nvCxnSpPr>
        <p:spPr>
          <a:xfrm flipH="1">
            <a:off x="3923928" y="3392126"/>
            <a:ext cx="889027" cy="3231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1"/>
          </p:cNvCxnSpPr>
          <p:nvPr/>
        </p:nvCxnSpPr>
        <p:spPr>
          <a:xfrm flipH="1">
            <a:off x="3471944" y="4462009"/>
            <a:ext cx="1359136" cy="57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1"/>
          </p:cNvCxnSpPr>
          <p:nvPr/>
        </p:nvCxnSpPr>
        <p:spPr>
          <a:xfrm flipH="1">
            <a:off x="3572273" y="5431505"/>
            <a:ext cx="1258807" cy="3394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1"/>
          </p:cNvCxnSpPr>
          <p:nvPr/>
        </p:nvCxnSpPr>
        <p:spPr>
          <a:xfrm flipH="1">
            <a:off x="3546912" y="6178223"/>
            <a:ext cx="1232097" cy="59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1547664" y="3476788"/>
            <a:ext cx="1440160" cy="238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02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Соцветие – КОРЗИНКА 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085184"/>
            <a:ext cx="7272808" cy="76944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4400" dirty="0" smtClean="0">
                <a:solidFill>
                  <a:prstClr val="black"/>
                </a:solidFill>
              </a:rPr>
              <a:t>20 – 150 язычковых цветков </a:t>
            </a:r>
            <a:endParaRPr lang="ru-RU" sz="4400" dirty="0">
              <a:solidFill>
                <a:prstClr val="black"/>
              </a:solidFill>
            </a:endParaRPr>
          </a:p>
        </p:txBody>
      </p:sp>
      <p:pic>
        <p:nvPicPr>
          <p:cNvPr id="11266" name="Picture 2" descr="Соцветие | Подсолнухи, Растения, Ц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1397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51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 одуванчик то и забанили...🗿 в 2020 г | Веселые мемы, Смешные шутки,  Веселые каламбур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9" b="23401"/>
          <a:stretch/>
        </p:blipFill>
        <p:spPr bwMode="auto">
          <a:xfrm>
            <a:off x="-3821" y="1268760"/>
            <a:ext cx="911266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645024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63399" y="3596258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3606924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92280" y="3596258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088" y="6181650"/>
            <a:ext cx="23286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59223" y="6181650"/>
            <a:ext cx="219328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07124" y="6181650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92280" y="6181650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79" y="125760"/>
            <a:ext cx="6986719" cy="1143000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ОДУВАНЧИК?!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4321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А одуванчик то и забанили...🗿 в 2020 г | Веселые мемы, Смешные шутки,  Веселые каламбур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9" b="23401"/>
          <a:stretch/>
        </p:blipFill>
        <p:spPr bwMode="auto">
          <a:xfrm>
            <a:off x="-30511" y="1268760"/>
            <a:ext cx="911266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79" y="125760"/>
            <a:ext cx="6986719" cy="1143000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ОДУВАНЧИК </a:t>
            </a:r>
            <a:endParaRPr lang="ru-RU" sz="5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76596" y="160764"/>
            <a:ext cx="18232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  <a:ea typeface="+mj-ea"/>
                <a:cs typeface="+mj-cs"/>
              </a:rPr>
              <a:t>НЕТ!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223628" y="0"/>
            <a:ext cx="3780420" cy="126876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3" idx="0"/>
          </p:cNvCxnSpPr>
          <p:nvPr/>
        </p:nvCxnSpPr>
        <p:spPr>
          <a:xfrm flipH="1">
            <a:off x="1223628" y="125760"/>
            <a:ext cx="3961411" cy="114300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19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Бугенвиллия. Комнатный цветок бугенвиллия: каталог сортов с фото, уход и  размножение в домашних условия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07" y="3669187"/>
            <a:ext cx="4077865" cy="305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Цветок Калла. Магические свойств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"/>
          <a:stretch/>
        </p:blipFill>
        <p:spPr bwMode="auto">
          <a:xfrm>
            <a:off x="179511" y="188640"/>
            <a:ext cx="3094843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Спатифиллюм — Википеди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4" r="13680" b="13805"/>
          <a:stretch/>
        </p:blipFill>
        <p:spPr bwMode="auto">
          <a:xfrm>
            <a:off x="179512" y="3717031"/>
            <a:ext cx="2590009" cy="301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Лучшие комнатные растения с яркими прицветниками | Комнатные растения,  Комнатные цветы, Растения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10739" r="54811" b="25763"/>
          <a:stretch/>
        </p:blipFill>
        <p:spPr bwMode="auto">
          <a:xfrm>
            <a:off x="6289402" y="188640"/>
            <a:ext cx="2740670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Пахистасис (Pachystachys)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"/>
          <a:stretch/>
        </p:blipFill>
        <p:spPr bwMode="auto">
          <a:xfrm>
            <a:off x="3487050" y="188640"/>
            <a:ext cx="2667000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45472" y="3861048"/>
            <a:ext cx="297286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5400" dirty="0" smtClean="0"/>
              <a:t>ЦВЕТОК?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95195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Бугенвиллия. Комнатный цветок бугенвиллия: каталог сортов с фото, уход и  размножение в домашних условия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07" y="3669187"/>
            <a:ext cx="4077865" cy="305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Цветок Калла. Магические свойст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89" y="188640"/>
            <a:ext cx="3290044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Спатифиллюм — Википеди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4" r="13680" b="13805"/>
          <a:stretch/>
        </p:blipFill>
        <p:spPr bwMode="auto">
          <a:xfrm>
            <a:off x="179512" y="3717031"/>
            <a:ext cx="2590009" cy="301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Лучшие комнатные растения с яркими прицветниками | Комнатные растения,  Комнатные цветы, Растения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10739" r="53351" b="25763"/>
          <a:stretch/>
        </p:blipFill>
        <p:spPr bwMode="auto">
          <a:xfrm>
            <a:off x="6289402" y="188640"/>
            <a:ext cx="2854598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Пахистасис (Pachystachys)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"/>
          <a:stretch/>
        </p:blipFill>
        <p:spPr bwMode="auto">
          <a:xfrm>
            <a:off x="3487050" y="188640"/>
            <a:ext cx="2667000" cy="32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4672" y="6237312"/>
            <a:ext cx="208563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err="1" smtClean="0"/>
              <a:t>Бугенвиллия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418" y="6237312"/>
            <a:ext cx="211133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err="1" smtClean="0"/>
              <a:t>Спатифиллум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418" y="332656"/>
            <a:ext cx="103121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 err="1" smtClean="0"/>
              <a:t>Калла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2642" y="332656"/>
            <a:ext cx="171290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 err="1" smtClean="0"/>
              <a:t>Пахистасис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12050" y="332656"/>
            <a:ext cx="146033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/>
              <a:t>Антуриум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18987" y="3307050"/>
            <a:ext cx="4762009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5400" dirty="0" smtClean="0"/>
              <a:t>ПРИЦВЕТНИКИ </a:t>
            </a:r>
            <a:endParaRPr lang="ru-RU" sz="5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118987" y="1700808"/>
            <a:ext cx="1368065" cy="1698576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790539" y="2348880"/>
            <a:ext cx="439529" cy="1050504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499992" y="2514091"/>
            <a:ext cx="2381004" cy="885293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858645" y="4230380"/>
            <a:ext cx="1415710" cy="1214844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2"/>
          </p:cNvCxnSpPr>
          <p:nvPr/>
        </p:nvCxnSpPr>
        <p:spPr>
          <a:xfrm>
            <a:off x="4499992" y="4230380"/>
            <a:ext cx="1912058" cy="991929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17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191</Words>
  <Application>Microsoft Office PowerPoint</Application>
  <PresentationFormat>Экран (4:3)</PresentationFormat>
  <Paragraphs>115</Paragraphs>
  <Slides>34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БОТАНИКА в          действии</vt:lpstr>
      <vt:lpstr>Презентация PowerPoint</vt:lpstr>
      <vt:lpstr>Сколько цветков вы видите? </vt:lpstr>
      <vt:lpstr>Презентация PowerPoint</vt:lpstr>
      <vt:lpstr>Соцветие – КОРЗИНКА </vt:lpstr>
      <vt:lpstr>ОДУВАНЧИК?! </vt:lpstr>
      <vt:lpstr>ОДУВАНЧИК </vt:lpstr>
      <vt:lpstr>Презентация PowerPoint</vt:lpstr>
      <vt:lpstr>Презентация PowerPoint</vt:lpstr>
      <vt:lpstr>Белокрыльник: цветок и плод </vt:lpstr>
      <vt:lpstr>Презентация PowerPoint</vt:lpstr>
      <vt:lpstr>Презентация PowerPoint</vt:lpstr>
      <vt:lpstr>Ксилема – сосуды – древесина</vt:lpstr>
      <vt:lpstr>КСИЛОФОН </vt:lpstr>
      <vt:lpstr>Сказка «Заюшкина избушка» </vt:lpstr>
      <vt:lpstr>ЛУБ – верхняя часть древесины  </vt:lpstr>
      <vt:lpstr>Презентация PowerPoint</vt:lpstr>
      <vt:lpstr>Кто узнал растение???</vt:lpstr>
      <vt:lpstr>Кто узнал растение???</vt:lpstr>
      <vt:lpstr>Спаржа лекарственная</vt:lpstr>
      <vt:lpstr>Спаржа лекарственная</vt:lpstr>
      <vt:lpstr>Спаржа соевая </vt:lpstr>
      <vt:lpstr>Презентация PowerPoint</vt:lpstr>
      <vt:lpstr>Презентация PowerPoint</vt:lpstr>
      <vt:lpstr>Химические вещества </vt:lpstr>
      <vt:lpstr>Вещества растительной клетки</vt:lpstr>
      <vt:lpstr>Химические вещества растительной клетки</vt:lpstr>
      <vt:lpstr>Металлы в растительной клетке</vt:lpstr>
      <vt:lpstr>Лабораторные опыты </vt:lpstr>
      <vt:lpstr>Содержание крахмала </vt:lpstr>
      <vt:lpstr>Содержание жиров  </vt:lpstr>
      <vt:lpstr>Определение рН растительных продуктов</vt:lpstr>
      <vt:lpstr>Универсальная индикаторная бумага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Логика  для биологов</dc:title>
  <dc:creator>Оксана</dc:creator>
  <cp:lastModifiedBy>Оксана</cp:lastModifiedBy>
  <cp:revision>148</cp:revision>
  <dcterms:created xsi:type="dcterms:W3CDTF">2020-06-09T12:55:12Z</dcterms:created>
  <dcterms:modified xsi:type="dcterms:W3CDTF">2021-08-25T05:44:52Z</dcterms:modified>
</cp:coreProperties>
</file>