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8"/>
  </p:notesMasterIdLst>
  <p:sldIdLst>
    <p:sldId id="262" r:id="rId2"/>
    <p:sldId id="266" r:id="rId3"/>
    <p:sldId id="265" r:id="rId4"/>
    <p:sldId id="267" r:id="rId5"/>
    <p:sldId id="271" r:id="rId6"/>
    <p:sldId id="276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104DC4-0AA5-4D2E-892B-6DCE32C72DF8}" type="datetimeFigureOut">
              <a:rPr lang="ru-RU" smtClean="0"/>
              <a:t>29.07.2025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B3640DC-5AAE-407B-9DD3-743A6F3FA4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59138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3640DC-5AAE-407B-9DD3-743A6F3FA496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49582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6850" name="Group 2"/>
          <p:cNvGrpSpPr>
            <a:grpSpLocks/>
          </p:cNvGrpSpPr>
          <p:nvPr/>
        </p:nvGrpSpPr>
        <p:grpSpPr bwMode="auto">
          <a:xfrm>
            <a:off x="-3222625" y="304800"/>
            <a:ext cx="11909425" cy="4724400"/>
            <a:chOff x="-2030" y="192"/>
            <a:chExt cx="7502" cy="2976"/>
          </a:xfrm>
        </p:grpSpPr>
        <p:sp>
          <p:nvSpPr>
            <p:cNvPr id="206851" name="Line 3"/>
            <p:cNvSpPr>
              <a:spLocks noChangeShapeType="1"/>
            </p:cNvSpPr>
            <p:nvPr/>
          </p:nvSpPr>
          <p:spPr bwMode="auto">
            <a:xfrm>
              <a:off x="912" y="1584"/>
              <a:ext cx="4560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dirty="0">
                <a:solidFill>
                  <a:srgbClr val="000000"/>
                </a:solidFill>
              </a:endParaRPr>
            </a:p>
          </p:txBody>
        </p:sp>
        <p:sp>
          <p:nvSpPr>
            <p:cNvPr id="206852" name="AutoShape 4"/>
            <p:cNvSpPr>
              <a:spLocks noChangeArrowheads="1"/>
            </p:cNvSpPr>
            <p:nvPr/>
          </p:nvSpPr>
          <p:spPr bwMode="auto">
            <a:xfrm>
              <a:off x="-1584" y="864"/>
              <a:ext cx="2304" cy="2304"/>
            </a:xfrm>
            <a:custGeom>
              <a:avLst/>
              <a:gdLst>
                <a:gd name="G0" fmla="+- 12083 0 0"/>
                <a:gd name="G1" fmla="+- -32000 0 0"/>
                <a:gd name="G2" fmla="+- 32000 0 0"/>
                <a:gd name="T0" fmla="*/ 32000 32000  1"/>
                <a:gd name="T1" fmla="*/ G0 G0  1"/>
                <a:gd name="T2" fmla="+- 0 T0 T1"/>
                <a:gd name="T3" fmla="sqrt T2"/>
                <a:gd name="G3" fmla="*/ 32000 T3 32000"/>
                <a:gd name="T4" fmla="*/ 32000 32000  1"/>
                <a:gd name="T5" fmla="*/ G1 G1  1"/>
                <a:gd name="T6" fmla="+- 0 T4 T5"/>
                <a:gd name="T7" fmla="sqrt T6"/>
                <a:gd name="G4" fmla="*/ 32000 T7 32000"/>
                <a:gd name="T8" fmla="*/ 32000 32000  1"/>
                <a:gd name="T9" fmla="*/ G2 G2  1"/>
                <a:gd name="T10" fmla="+- 0 T8 T9"/>
                <a:gd name="T11" fmla="sqrt T10"/>
                <a:gd name="G5" fmla="*/ 32000 T11 32000"/>
                <a:gd name="G6" fmla="+- 0 0 G3"/>
                <a:gd name="G7" fmla="+- 0 0 G4"/>
                <a:gd name="G8" fmla="+- 0 0 G5"/>
                <a:gd name="G9" fmla="+- 0 G4 G0"/>
                <a:gd name="G10" fmla="?: G9 G4 G0"/>
                <a:gd name="G11" fmla="?: G9 G1 G6"/>
                <a:gd name="G12" fmla="+- 0 G5 G0"/>
                <a:gd name="G13" fmla="?: G12 G5 G0"/>
                <a:gd name="G14" fmla="?: G12 G2 G3"/>
                <a:gd name="G15" fmla="+- G11 0 1"/>
                <a:gd name="G16" fmla="+- G14 1 0"/>
                <a:gd name="G17" fmla="+- 0 G14 G3"/>
                <a:gd name="G18" fmla="?: G17 G8 G13"/>
                <a:gd name="G19" fmla="?: G17 G0 G13"/>
                <a:gd name="G20" fmla="?: G17 G3 G16"/>
                <a:gd name="G21" fmla="+- 0 G6 G11"/>
                <a:gd name="G22" fmla="?: G21 G7 G10"/>
                <a:gd name="G23" fmla="?: G21 G0 G10"/>
                <a:gd name="G24" fmla="?: G21 G6 G15"/>
                <a:gd name="G25" fmla="min G10 G13"/>
                <a:gd name="G26" fmla="max G8 G7"/>
                <a:gd name="G27" fmla="max G26 G0"/>
                <a:gd name="T12" fmla="+- 0 G27 -32000"/>
                <a:gd name="T13" fmla="*/ T12 w 64000"/>
                <a:gd name="T14" fmla="+- 0 G11 -32000"/>
                <a:gd name="T15" fmla="*/ G11 h 64000"/>
                <a:gd name="T16" fmla="+- 0 G25 -32000"/>
                <a:gd name="T17" fmla="*/ T16 w 64000"/>
                <a:gd name="T18" fmla="+- 0 G14 -32000"/>
                <a:gd name="T19" fmla="*/ G14 h 64000"/>
              </a:gdLst>
              <a:ahLst/>
              <a:cxnLst>
                <a:cxn ang="0">
                  <a:pos x="44083" y="2368"/>
                </a:cxn>
                <a:cxn ang="0">
                  <a:pos x="64000" y="32000"/>
                </a:cxn>
                <a:cxn ang="0">
                  <a:pos x="44083" y="61631"/>
                </a:cxn>
                <a:cxn ang="0">
                  <a:pos x="44083" y="61631"/>
                </a:cxn>
                <a:cxn ang="0">
                  <a:pos x="44082" y="61631"/>
                </a:cxn>
                <a:cxn ang="0">
                  <a:pos x="44083" y="61632"/>
                </a:cxn>
                <a:cxn ang="0">
                  <a:pos x="44083" y="2368"/>
                </a:cxn>
                <a:cxn ang="0">
                  <a:pos x="44082" y="2368"/>
                </a:cxn>
                <a:cxn ang="0">
                  <a:pos x="44083" y="2368"/>
                </a:cxn>
              </a:cxnLst>
              <a:rect l="T13" t="T15" r="T17" b="T19"/>
              <a:pathLst>
                <a:path w="64000" h="64000">
                  <a:moveTo>
                    <a:pt x="44083" y="2368"/>
                  </a:moveTo>
                  <a:cubicBezTo>
                    <a:pt x="56127" y="7280"/>
                    <a:pt x="64000" y="18993"/>
                    <a:pt x="64000" y="32000"/>
                  </a:cubicBezTo>
                  <a:cubicBezTo>
                    <a:pt x="64000" y="45006"/>
                    <a:pt x="56127" y="56719"/>
                    <a:pt x="44083" y="61631"/>
                  </a:cubicBezTo>
                  <a:cubicBezTo>
                    <a:pt x="44082" y="61631"/>
                    <a:pt x="44082" y="61631"/>
                    <a:pt x="44082" y="61631"/>
                  </a:cubicBezTo>
                  <a:lnTo>
                    <a:pt x="44083" y="61632"/>
                  </a:lnTo>
                  <a:lnTo>
                    <a:pt x="44083" y="2368"/>
                  </a:lnTo>
                  <a:lnTo>
                    <a:pt x="44082" y="2368"/>
                  </a:lnTo>
                  <a:cubicBezTo>
                    <a:pt x="44082" y="2368"/>
                    <a:pt x="44082" y="2368"/>
                    <a:pt x="44083" y="2368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z="2400" dirty="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206853" name="AutoShape 5"/>
            <p:cNvSpPr>
              <a:spLocks noChangeArrowheads="1"/>
            </p:cNvSpPr>
            <p:nvPr/>
          </p:nvSpPr>
          <p:spPr bwMode="auto">
            <a:xfrm>
              <a:off x="-2030" y="192"/>
              <a:ext cx="2544" cy="2544"/>
            </a:xfrm>
            <a:custGeom>
              <a:avLst/>
              <a:gdLst>
                <a:gd name="G0" fmla="+- 18994 0 0"/>
                <a:gd name="G1" fmla="+- -30013 0 0"/>
                <a:gd name="G2" fmla="+- 32000 0 0"/>
                <a:gd name="T0" fmla="*/ 32000 32000  1"/>
                <a:gd name="T1" fmla="*/ G0 G0  1"/>
                <a:gd name="T2" fmla="+- 0 T0 T1"/>
                <a:gd name="T3" fmla="sqrt T2"/>
                <a:gd name="G3" fmla="*/ 32000 T3 32000"/>
                <a:gd name="T4" fmla="*/ 32000 32000  1"/>
                <a:gd name="T5" fmla="*/ G1 G1  1"/>
                <a:gd name="T6" fmla="+- 0 T4 T5"/>
                <a:gd name="T7" fmla="sqrt T6"/>
                <a:gd name="G4" fmla="*/ 32000 T7 32000"/>
                <a:gd name="T8" fmla="*/ 32000 32000  1"/>
                <a:gd name="T9" fmla="*/ G2 G2  1"/>
                <a:gd name="T10" fmla="+- 0 T8 T9"/>
                <a:gd name="T11" fmla="sqrt T10"/>
                <a:gd name="G5" fmla="*/ 32000 T11 32000"/>
                <a:gd name="G6" fmla="+- 0 0 G3"/>
                <a:gd name="G7" fmla="+- 0 0 G4"/>
                <a:gd name="G8" fmla="+- 0 0 G5"/>
                <a:gd name="G9" fmla="+- 0 G4 G0"/>
                <a:gd name="G10" fmla="?: G9 G4 G0"/>
                <a:gd name="G11" fmla="?: G9 G1 G6"/>
                <a:gd name="G12" fmla="+- 0 G5 G0"/>
                <a:gd name="G13" fmla="?: G12 G5 G0"/>
                <a:gd name="G14" fmla="?: G12 G2 G3"/>
                <a:gd name="G15" fmla="+- G11 0 1"/>
                <a:gd name="G16" fmla="+- G14 1 0"/>
                <a:gd name="G17" fmla="+- 0 G14 G3"/>
                <a:gd name="G18" fmla="?: G17 G8 G13"/>
                <a:gd name="G19" fmla="?: G17 G0 G13"/>
                <a:gd name="G20" fmla="?: G17 G3 G16"/>
                <a:gd name="G21" fmla="+- 0 G6 G11"/>
                <a:gd name="G22" fmla="?: G21 G7 G10"/>
                <a:gd name="G23" fmla="?: G21 G0 G10"/>
                <a:gd name="G24" fmla="?: G21 G6 G15"/>
                <a:gd name="G25" fmla="min G10 G13"/>
                <a:gd name="G26" fmla="max G8 G7"/>
                <a:gd name="G27" fmla="max G26 G0"/>
                <a:gd name="T12" fmla="+- 0 G27 -32000"/>
                <a:gd name="T13" fmla="*/ T12 w 64000"/>
                <a:gd name="T14" fmla="+- 0 G11 -32000"/>
                <a:gd name="T15" fmla="*/ G11 h 64000"/>
                <a:gd name="T16" fmla="+- 0 G25 -32000"/>
                <a:gd name="T17" fmla="*/ T16 w 64000"/>
                <a:gd name="T18" fmla="+- 0 G14 -32000"/>
                <a:gd name="T19" fmla="*/ G14 h 64000"/>
              </a:gdLst>
              <a:ahLst/>
              <a:cxnLst>
                <a:cxn ang="0">
                  <a:pos x="50994" y="6246"/>
                </a:cxn>
                <a:cxn ang="0">
                  <a:pos x="64000" y="32000"/>
                </a:cxn>
                <a:cxn ang="0">
                  <a:pos x="50994" y="57753"/>
                </a:cxn>
                <a:cxn ang="0">
                  <a:pos x="50994" y="57753"/>
                </a:cxn>
                <a:cxn ang="0">
                  <a:pos x="50993" y="57753"/>
                </a:cxn>
                <a:cxn ang="0">
                  <a:pos x="50994" y="57754"/>
                </a:cxn>
                <a:cxn ang="0">
                  <a:pos x="50994" y="6246"/>
                </a:cxn>
                <a:cxn ang="0">
                  <a:pos x="50993" y="6246"/>
                </a:cxn>
                <a:cxn ang="0">
                  <a:pos x="50994" y="6246"/>
                </a:cxn>
              </a:cxnLst>
              <a:rect l="T13" t="T15" r="T17" b="T19"/>
              <a:pathLst>
                <a:path w="64000" h="64000">
                  <a:moveTo>
                    <a:pt x="50994" y="6246"/>
                  </a:moveTo>
                  <a:cubicBezTo>
                    <a:pt x="59172" y="12279"/>
                    <a:pt x="64000" y="21837"/>
                    <a:pt x="64000" y="32000"/>
                  </a:cubicBezTo>
                  <a:cubicBezTo>
                    <a:pt x="64000" y="42162"/>
                    <a:pt x="59172" y="51720"/>
                    <a:pt x="50994" y="57753"/>
                  </a:cubicBezTo>
                  <a:cubicBezTo>
                    <a:pt x="50993" y="57753"/>
                    <a:pt x="50993" y="57753"/>
                    <a:pt x="50993" y="57753"/>
                  </a:cubicBezTo>
                  <a:lnTo>
                    <a:pt x="50994" y="57754"/>
                  </a:lnTo>
                  <a:lnTo>
                    <a:pt x="50994" y="6246"/>
                  </a:lnTo>
                  <a:lnTo>
                    <a:pt x="50993" y="6246"/>
                  </a:lnTo>
                  <a:cubicBezTo>
                    <a:pt x="50993" y="6246"/>
                    <a:pt x="50993" y="6246"/>
                    <a:pt x="50994" y="6246"/>
                  </a:cubicBezTo>
                  <a:close/>
                </a:path>
              </a:pathLst>
            </a:custGeom>
            <a:solidFill>
              <a:schemeClr val="hlink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dirty="0">
                <a:solidFill>
                  <a:srgbClr val="000000"/>
                </a:solidFill>
                <a:latin typeface="Arial" charset="0"/>
              </a:endParaRPr>
            </a:p>
          </p:txBody>
        </p:sp>
      </p:grpSp>
      <p:sp>
        <p:nvSpPr>
          <p:cNvPr id="206854" name="Rectangle 6"/>
          <p:cNvSpPr>
            <a:spLocks noGrp="1" noChangeArrowheads="1"/>
          </p:cNvSpPr>
          <p:nvPr>
            <p:ph type="ctrTitle"/>
          </p:nvPr>
        </p:nvSpPr>
        <p:spPr>
          <a:xfrm>
            <a:off x="1443038" y="985838"/>
            <a:ext cx="7239000" cy="1444625"/>
          </a:xfrm>
        </p:spPr>
        <p:txBody>
          <a:bodyPr/>
          <a:lstStyle>
            <a:lvl1pPr>
              <a:defRPr sz="4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206855" name="Rectangle 7"/>
          <p:cNvSpPr>
            <a:spLocks noGrp="1" noChangeArrowheads="1"/>
          </p:cNvSpPr>
          <p:nvPr>
            <p:ph type="subTitle" idx="1"/>
          </p:nvPr>
        </p:nvSpPr>
        <p:spPr>
          <a:xfrm>
            <a:off x="1443038" y="3427413"/>
            <a:ext cx="72390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206856" name="Rectangle 8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206857" name="Rectangle 9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206858" name="Rectangle 10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9359281C-3F5A-4D03-8D27-10D34F9D5A56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84160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FE8419C-83E2-42D4-A905-3AF8237CEEA1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17034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6413" y="301625"/>
            <a:ext cx="1827212" cy="56403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370013" y="301625"/>
            <a:ext cx="5334000" cy="56403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1DDE6B-E1B7-485B-A658-F7B24E6FB710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94366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7A4944-14BE-4142-99B7-724077DD9269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37160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0C58B35-AD04-4DB8-9D14-DB4CD8B29E42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05506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370013" y="1827213"/>
            <a:ext cx="3579812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102225" y="1827213"/>
            <a:ext cx="35814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92E5890-E2A1-4DCA-8BFE-2A2EBAD9F46A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28795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807669-90D3-4365-95B1-EB7B9FBE519C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98110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69E4966-72B0-49BE-8683-CF5562E7631F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5941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DAD9618-B35A-42AB-B9AD-4F8ED8EF234F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71009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2F18716-36A0-4931-9DD3-4AFA37857663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51459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DEA6708-43EC-42F8-9953-D3FAA51A6703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89583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826" name="Group 2"/>
          <p:cNvGrpSpPr>
            <a:grpSpLocks/>
          </p:cNvGrpSpPr>
          <p:nvPr/>
        </p:nvGrpSpPr>
        <p:grpSpPr bwMode="auto">
          <a:xfrm>
            <a:off x="-3238500" y="0"/>
            <a:ext cx="11925300" cy="3810000"/>
            <a:chOff x="-2040" y="0"/>
            <a:chExt cx="7512" cy="2400"/>
          </a:xfrm>
        </p:grpSpPr>
        <p:sp>
          <p:nvSpPr>
            <p:cNvPr id="205827" name="AutoShape 3"/>
            <p:cNvSpPr>
              <a:spLocks noChangeArrowheads="1"/>
            </p:cNvSpPr>
            <p:nvPr/>
          </p:nvSpPr>
          <p:spPr bwMode="auto">
            <a:xfrm>
              <a:off x="-2040" y="432"/>
              <a:ext cx="2592" cy="1968"/>
            </a:xfrm>
            <a:custGeom>
              <a:avLst/>
              <a:gdLst>
                <a:gd name="G0" fmla="+- 18296 0 0"/>
                <a:gd name="G1" fmla="+- -30880 0 0"/>
                <a:gd name="G2" fmla="+- 31512 0 0"/>
                <a:gd name="T0" fmla="*/ 32000 32000  1"/>
                <a:gd name="T1" fmla="*/ G0 G0  1"/>
                <a:gd name="T2" fmla="+- 0 T0 T1"/>
                <a:gd name="T3" fmla="sqrt T2"/>
                <a:gd name="G3" fmla="*/ 32000 T3 32000"/>
                <a:gd name="T4" fmla="*/ 32000 32000  1"/>
                <a:gd name="T5" fmla="*/ G1 G1  1"/>
                <a:gd name="T6" fmla="+- 0 T4 T5"/>
                <a:gd name="T7" fmla="sqrt T6"/>
                <a:gd name="G4" fmla="*/ 32000 T7 32000"/>
                <a:gd name="T8" fmla="*/ 32000 32000  1"/>
                <a:gd name="T9" fmla="*/ G2 G2  1"/>
                <a:gd name="T10" fmla="+- 0 T8 T9"/>
                <a:gd name="T11" fmla="sqrt T10"/>
                <a:gd name="G5" fmla="*/ 32000 T11 32000"/>
                <a:gd name="G6" fmla="+- 0 0 G3"/>
                <a:gd name="G7" fmla="+- 0 0 G4"/>
                <a:gd name="G8" fmla="+- 0 0 G5"/>
                <a:gd name="G9" fmla="+- 0 G4 G0"/>
                <a:gd name="G10" fmla="?: G9 G4 G0"/>
                <a:gd name="G11" fmla="?: G9 G1 G6"/>
                <a:gd name="G12" fmla="+- 0 G5 G0"/>
                <a:gd name="G13" fmla="?: G12 G5 G0"/>
                <a:gd name="G14" fmla="?: G12 G2 G3"/>
                <a:gd name="G15" fmla="+- G11 0 1"/>
                <a:gd name="G16" fmla="+- G14 1 0"/>
                <a:gd name="G17" fmla="+- 0 G14 G3"/>
                <a:gd name="G18" fmla="?: G17 G8 G13"/>
                <a:gd name="G19" fmla="?: G17 G0 G13"/>
                <a:gd name="G20" fmla="?: G17 G3 G16"/>
                <a:gd name="G21" fmla="+- 0 G6 G11"/>
                <a:gd name="G22" fmla="?: G21 G7 G10"/>
                <a:gd name="G23" fmla="?: G21 G0 G10"/>
                <a:gd name="G24" fmla="?: G21 G6 G15"/>
                <a:gd name="G25" fmla="min G10 G13"/>
                <a:gd name="G26" fmla="max G8 G7"/>
                <a:gd name="G27" fmla="max G26 G0"/>
                <a:gd name="T12" fmla="+- 0 G27 -32000"/>
                <a:gd name="T13" fmla="*/ T12 w 64000"/>
                <a:gd name="T14" fmla="+- 0 G11 -32000"/>
                <a:gd name="T15" fmla="*/ G11 h 64000"/>
                <a:gd name="T16" fmla="+- 0 G25 -32000"/>
                <a:gd name="T17" fmla="*/ T16 w 64000"/>
                <a:gd name="T18" fmla="+- 0 G14 -32000"/>
                <a:gd name="T19" fmla="*/ G14 h 64000"/>
              </a:gdLst>
              <a:ahLst/>
              <a:cxnLst>
                <a:cxn ang="0">
                  <a:pos x="50296" y="5746"/>
                </a:cxn>
                <a:cxn ang="0">
                  <a:pos x="64000" y="32000"/>
                </a:cxn>
                <a:cxn ang="0">
                  <a:pos x="50296" y="58253"/>
                </a:cxn>
                <a:cxn ang="0">
                  <a:pos x="50296" y="58253"/>
                </a:cxn>
                <a:cxn ang="0">
                  <a:pos x="50295" y="58253"/>
                </a:cxn>
                <a:cxn ang="0">
                  <a:pos x="50296" y="58254"/>
                </a:cxn>
                <a:cxn ang="0">
                  <a:pos x="50296" y="5746"/>
                </a:cxn>
                <a:cxn ang="0">
                  <a:pos x="50295" y="5746"/>
                </a:cxn>
                <a:cxn ang="0">
                  <a:pos x="50296" y="5746"/>
                </a:cxn>
              </a:cxnLst>
              <a:rect l="T13" t="T15" r="T17" b="T19"/>
              <a:pathLst>
                <a:path w="64000" h="64000">
                  <a:moveTo>
                    <a:pt x="50296" y="5746"/>
                  </a:moveTo>
                  <a:cubicBezTo>
                    <a:pt x="58882" y="11730"/>
                    <a:pt x="64000" y="21534"/>
                    <a:pt x="64000" y="32000"/>
                  </a:cubicBezTo>
                  <a:cubicBezTo>
                    <a:pt x="64000" y="42465"/>
                    <a:pt x="58882" y="52269"/>
                    <a:pt x="50296" y="58253"/>
                  </a:cubicBezTo>
                  <a:cubicBezTo>
                    <a:pt x="50296" y="58253"/>
                    <a:pt x="50296" y="58253"/>
                    <a:pt x="50295" y="58253"/>
                  </a:cubicBezTo>
                  <a:lnTo>
                    <a:pt x="50296" y="58254"/>
                  </a:lnTo>
                  <a:lnTo>
                    <a:pt x="50296" y="5746"/>
                  </a:lnTo>
                  <a:lnTo>
                    <a:pt x="50295" y="5746"/>
                  </a:lnTo>
                  <a:cubicBezTo>
                    <a:pt x="50296" y="5746"/>
                    <a:pt x="50296" y="5746"/>
                    <a:pt x="50296" y="5746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z="2400" dirty="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205828" name="AutoShape 4"/>
            <p:cNvSpPr>
              <a:spLocks noChangeArrowheads="1"/>
            </p:cNvSpPr>
            <p:nvPr/>
          </p:nvSpPr>
          <p:spPr bwMode="auto">
            <a:xfrm>
              <a:off x="-1528" y="0"/>
              <a:ext cx="1949" cy="1987"/>
            </a:xfrm>
            <a:custGeom>
              <a:avLst/>
              <a:gdLst>
                <a:gd name="G0" fmla="+- 18077 0 0"/>
                <a:gd name="G1" fmla="+- -30880 0 0"/>
                <a:gd name="G2" fmla="+- 32000 0 0"/>
                <a:gd name="T0" fmla="*/ 32000 32000  1"/>
                <a:gd name="T1" fmla="*/ G0 G0  1"/>
                <a:gd name="T2" fmla="+- 0 T0 T1"/>
                <a:gd name="T3" fmla="sqrt T2"/>
                <a:gd name="G3" fmla="*/ 32000 T3 32000"/>
                <a:gd name="T4" fmla="*/ 32000 32000  1"/>
                <a:gd name="T5" fmla="*/ G1 G1  1"/>
                <a:gd name="T6" fmla="+- 0 T4 T5"/>
                <a:gd name="T7" fmla="sqrt T6"/>
                <a:gd name="G4" fmla="*/ 32000 T7 32000"/>
                <a:gd name="T8" fmla="*/ 32000 32000  1"/>
                <a:gd name="T9" fmla="*/ G2 G2  1"/>
                <a:gd name="T10" fmla="+- 0 T8 T9"/>
                <a:gd name="T11" fmla="sqrt T10"/>
                <a:gd name="G5" fmla="*/ 32000 T11 32000"/>
                <a:gd name="G6" fmla="+- 0 0 G3"/>
                <a:gd name="G7" fmla="+- 0 0 G4"/>
                <a:gd name="G8" fmla="+- 0 0 G5"/>
                <a:gd name="G9" fmla="+- 0 G4 G0"/>
                <a:gd name="G10" fmla="?: G9 G4 G0"/>
                <a:gd name="G11" fmla="?: G9 G1 G6"/>
                <a:gd name="G12" fmla="+- 0 G5 G0"/>
                <a:gd name="G13" fmla="?: G12 G5 G0"/>
                <a:gd name="G14" fmla="?: G12 G2 G3"/>
                <a:gd name="G15" fmla="+- G11 0 1"/>
                <a:gd name="G16" fmla="+- G14 1 0"/>
                <a:gd name="G17" fmla="+- 0 G14 G3"/>
                <a:gd name="G18" fmla="?: G17 G8 G13"/>
                <a:gd name="G19" fmla="?: G17 G0 G13"/>
                <a:gd name="G20" fmla="?: G17 G3 G16"/>
                <a:gd name="G21" fmla="+- 0 G6 G11"/>
                <a:gd name="G22" fmla="?: G21 G7 G10"/>
                <a:gd name="G23" fmla="?: G21 G0 G10"/>
                <a:gd name="G24" fmla="?: G21 G6 G15"/>
                <a:gd name="G25" fmla="min G10 G13"/>
                <a:gd name="G26" fmla="max G8 G7"/>
                <a:gd name="G27" fmla="max G26 G0"/>
                <a:gd name="T12" fmla="+- 0 G27 -32000"/>
                <a:gd name="T13" fmla="*/ T12 w 64000"/>
                <a:gd name="T14" fmla="+- 0 G11 -32000"/>
                <a:gd name="T15" fmla="*/ G11 h 64000"/>
                <a:gd name="T16" fmla="+- 0 G25 -32000"/>
                <a:gd name="T17" fmla="*/ T16 w 64000"/>
                <a:gd name="T18" fmla="+- 0 G14 -32000"/>
                <a:gd name="T19" fmla="*/ G14 h 64000"/>
              </a:gdLst>
              <a:ahLst/>
              <a:cxnLst>
                <a:cxn ang="0">
                  <a:pos x="50077" y="5595"/>
                </a:cxn>
                <a:cxn ang="0">
                  <a:pos x="64000" y="32000"/>
                </a:cxn>
                <a:cxn ang="0">
                  <a:pos x="50077" y="58404"/>
                </a:cxn>
                <a:cxn ang="0">
                  <a:pos x="50077" y="58404"/>
                </a:cxn>
                <a:cxn ang="0">
                  <a:pos x="50076" y="58404"/>
                </a:cxn>
                <a:cxn ang="0">
                  <a:pos x="50077" y="58405"/>
                </a:cxn>
                <a:cxn ang="0">
                  <a:pos x="50077" y="5595"/>
                </a:cxn>
                <a:cxn ang="0">
                  <a:pos x="50076" y="5595"/>
                </a:cxn>
                <a:cxn ang="0">
                  <a:pos x="50077" y="5595"/>
                </a:cxn>
              </a:cxnLst>
              <a:rect l="T13" t="T15" r="T17" b="T19"/>
              <a:pathLst>
                <a:path w="64000" h="64000">
                  <a:moveTo>
                    <a:pt x="50077" y="5595"/>
                  </a:moveTo>
                  <a:cubicBezTo>
                    <a:pt x="58790" y="11560"/>
                    <a:pt x="64000" y="21440"/>
                    <a:pt x="64000" y="32000"/>
                  </a:cubicBezTo>
                  <a:cubicBezTo>
                    <a:pt x="64000" y="42559"/>
                    <a:pt x="58790" y="52439"/>
                    <a:pt x="50077" y="58404"/>
                  </a:cubicBezTo>
                  <a:cubicBezTo>
                    <a:pt x="50077" y="58404"/>
                    <a:pt x="50077" y="58404"/>
                    <a:pt x="50076" y="58404"/>
                  </a:cubicBezTo>
                  <a:lnTo>
                    <a:pt x="50077" y="58405"/>
                  </a:lnTo>
                  <a:lnTo>
                    <a:pt x="50077" y="5595"/>
                  </a:lnTo>
                  <a:lnTo>
                    <a:pt x="50076" y="5595"/>
                  </a:lnTo>
                  <a:cubicBezTo>
                    <a:pt x="50077" y="5595"/>
                    <a:pt x="50077" y="5595"/>
                    <a:pt x="50077" y="5595"/>
                  </a:cubicBezTo>
                  <a:close/>
                </a:path>
              </a:pathLst>
            </a:custGeom>
            <a:solidFill>
              <a:schemeClr val="hlink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dirty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205829" name="Line 5"/>
            <p:cNvSpPr>
              <a:spLocks noChangeShapeType="1"/>
            </p:cNvSpPr>
            <p:nvPr/>
          </p:nvSpPr>
          <p:spPr bwMode="auto">
            <a:xfrm>
              <a:off x="864" y="960"/>
              <a:ext cx="460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dirty="0">
                <a:solidFill>
                  <a:srgbClr val="000000"/>
                </a:solidFill>
              </a:endParaRPr>
            </a:p>
          </p:txBody>
        </p:sp>
      </p:grpSp>
      <p:sp>
        <p:nvSpPr>
          <p:cNvPr id="205830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1370013" y="301625"/>
            <a:ext cx="7313612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05831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1370013" y="1827213"/>
            <a:ext cx="7313612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205832" name="Rectangle 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205833" name="Rectangle 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205834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F8BF57C9-F2C1-4CD3-8A9A-AA7B345C84E4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68947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itchFamily="2" charset="2"/>
        <a:buChar char="¡"/>
        <a:defRPr sz="29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l"/>
        <a:defRPr sz="25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65000"/>
        <a:buFont typeface="Wingdings" pitchFamily="2" charset="2"/>
        <a:buChar char="¡"/>
        <a:defRPr sz="22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l"/>
        <a:defRPr sz="19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buChar char="¡"/>
        <a:defRPr sz="19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buChar char="¡"/>
        <a:defRPr sz="19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buChar char="¡"/>
        <a:defRPr sz="19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buChar char="¡"/>
        <a:defRPr sz="19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buChar char="¡"/>
        <a:defRPr sz="19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8724" name="Picture 4" descr="Бумага - векторный клипарт"/>
          <p:cNvPicPr>
            <a:picLocks noChangeAspect="1" noChangeArrowheads="1"/>
          </p:cNvPicPr>
          <p:nvPr/>
        </p:nvPicPr>
        <p:blipFill>
          <a:blip r:embed="rId3">
            <a:lum contrast="-6000"/>
          </a:blip>
          <a:srcRect l="36618" t="18752" r="4979" b="1951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58725" name="Text Box 5"/>
          <p:cNvSpPr txBox="1">
            <a:spLocks noChangeArrowheads="1"/>
          </p:cNvSpPr>
          <p:nvPr/>
        </p:nvSpPr>
        <p:spPr bwMode="auto">
          <a:xfrm>
            <a:off x="3707904" y="980728"/>
            <a:ext cx="3600400" cy="42165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ru-RU" sz="4400" b="1" dirty="0">
                <a:solidFill>
                  <a:prstClr val="black"/>
                </a:solidFill>
                <a:latin typeface="Monotype Corsiva" panose="03010101010201010101" pitchFamily="66" charset="0"/>
              </a:rPr>
              <a:t>Арсеньев </a:t>
            </a:r>
          </a:p>
          <a:p>
            <a:pPr algn="ctr"/>
            <a:r>
              <a:rPr lang="ru-RU" sz="2800" b="1" dirty="0">
                <a:solidFill>
                  <a:prstClr val="black"/>
                </a:solidFill>
                <a:latin typeface="Monotype Corsiva" panose="03010101010201010101" pitchFamily="66" charset="0"/>
              </a:rPr>
              <a:t>Владимир </a:t>
            </a:r>
            <a:r>
              <a:rPr lang="ru-RU" sz="2800" b="1" dirty="0" err="1">
                <a:solidFill>
                  <a:prstClr val="black"/>
                </a:solidFill>
                <a:latin typeface="Monotype Corsiva" panose="03010101010201010101" pitchFamily="66" charset="0"/>
              </a:rPr>
              <a:t>Клавдиевич</a:t>
            </a:r>
            <a:endParaRPr lang="ru-RU" sz="2800" b="1" dirty="0">
              <a:solidFill>
                <a:prstClr val="black"/>
              </a:solidFill>
              <a:latin typeface="Monotype Corsiva" panose="03010101010201010101" pitchFamily="66" charset="0"/>
            </a:endParaRPr>
          </a:p>
          <a:p>
            <a:pPr algn="ctr"/>
            <a:r>
              <a:rPr lang="ru-RU" sz="2800" dirty="0">
                <a:solidFill>
                  <a:prstClr val="black"/>
                </a:solidFill>
                <a:latin typeface="Monotype Corsiva" panose="03010101010201010101" pitchFamily="66" charset="0"/>
              </a:rPr>
              <a:t> (1872–1930),</a:t>
            </a:r>
            <a:r>
              <a:rPr lang="ru-RU" sz="2800" b="1" dirty="0">
                <a:solidFill>
                  <a:prstClr val="black"/>
                </a:solidFill>
                <a:latin typeface="Monotype Corsiva" panose="03010101010201010101" pitchFamily="66" charset="0"/>
              </a:rPr>
              <a:t> </a:t>
            </a:r>
          </a:p>
          <a:p>
            <a:pPr algn="ctr"/>
            <a:r>
              <a:rPr lang="ru-RU" sz="2800" dirty="0">
                <a:solidFill>
                  <a:prstClr val="black"/>
                </a:solidFill>
                <a:latin typeface="Monotype Corsiva" panose="03010101010201010101" pitchFamily="66" charset="0"/>
              </a:rPr>
              <a:t>писатель, </a:t>
            </a:r>
          </a:p>
          <a:p>
            <a:pPr algn="ctr"/>
            <a:r>
              <a:rPr lang="ru-RU" sz="2800" dirty="0">
                <a:solidFill>
                  <a:prstClr val="black"/>
                </a:solidFill>
                <a:latin typeface="Monotype Corsiva" panose="03010101010201010101" pitchFamily="66" charset="0"/>
              </a:rPr>
              <a:t>исследователь </a:t>
            </a:r>
          </a:p>
          <a:p>
            <a:pPr algn="ctr"/>
            <a:r>
              <a:rPr lang="ru-RU" sz="2800" dirty="0">
                <a:solidFill>
                  <a:prstClr val="black"/>
                </a:solidFill>
                <a:latin typeface="Monotype Corsiva" panose="03010101010201010101" pitchFamily="66" charset="0"/>
              </a:rPr>
              <a:t>Дальнего Востока, </a:t>
            </a:r>
          </a:p>
          <a:p>
            <a:pPr algn="ctr"/>
            <a:r>
              <a:rPr lang="ru-RU" sz="2800" dirty="0">
                <a:solidFill>
                  <a:prstClr val="black"/>
                </a:solidFill>
                <a:latin typeface="Monotype Corsiva" panose="03010101010201010101" pitchFamily="66" charset="0"/>
              </a:rPr>
              <a:t>член Российского географического общества</a:t>
            </a:r>
            <a:endParaRPr lang="ru-RU" sz="4400" b="1" i="1" dirty="0">
              <a:solidFill>
                <a:srgbClr val="993300"/>
              </a:solidFill>
              <a:latin typeface="Cambria" pitchFamily="18" charset="0"/>
            </a:endParaRPr>
          </a:p>
        </p:txBody>
      </p:sp>
      <p:pic>
        <p:nvPicPr>
          <p:cNvPr id="2050" name="Picture 2" descr="F:\Новая папка\250px-Фотография_Арсеньева_В_К_до_1917_года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268760"/>
            <a:ext cx="2381250" cy="3743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0" y="6232847"/>
            <a:ext cx="914400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Презентацию подготовила учитель начальных классов МБОУ ООШ с. Арсеньево</a:t>
            </a:r>
          </a:p>
          <a:p>
            <a:pPr algn="ctr"/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Ошлакова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Натаья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Владимировна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41024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6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14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5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6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36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19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20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21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22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8724" name="Picture 4" descr="Бумага - векторный клипарт"/>
          <p:cNvPicPr>
            <a:picLocks noChangeAspect="1" noChangeArrowheads="1"/>
          </p:cNvPicPr>
          <p:nvPr/>
        </p:nvPicPr>
        <p:blipFill>
          <a:blip r:embed="rId2">
            <a:lum contrast="-6000"/>
          </a:blip>
          <a:srcRect l="36618" t="18752" r="4979" b="1951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4211960" y="692696"/>
            <a:ext cx="4032448" cy="55116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800" dirty="0">
                <a:solidFill>
                  <a:prstClr val="black"/>
                </a:solidFill>
                <a:latin typeface="Monotype Corsiva" panose="03010101010201010101" pitchFamily="66" charset="0"/>
              </a:rPr>
              <a:t>	</a:t>
            </a:r>
            <a:r>
              <a:rPr lang="ru-RU" sz="2800" dirty="0" smtClean="0">
                <a:effectLst/>
                <a:latin typeface="Monotype Corsiva" panose="03010101010201010101" pitchFamily="66" charset="0"/>
                <a:ea typeface="Times New Roman"/>
                <a:cs typeface="Times New Roman"/>
              </a:rPr>
              <a:t>Результатом экспедиций 1908—1910 гг. явились богатые содержанием труды, написанные литературным языком, а также художественные книги 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800" dirty="0" smtClean="0">
                <a:effectLst/>
                <a:latin typeface="Monotype Corsiva" panose="03010101010201010101" pitchFamily="66" charset="0"/>
                <a:ea typeface="Times New Roman"/>
                <a:cs typeface="Times New Roman"/>
              </a:rPr>
              <a:t>«По Уссурийскому краю» (1921), 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800" dirty="0" smtClean="0">
                <a:effectLst/>
                <a:latin typeface="Monotype Corsiva" panose="03010101010201010101" pitchFamily="66" charset="0"/>
                <a:ea typeface="Times New Roman"/>
                <a:cs typeface="Times New Roman"/>
              </a:rPr>
              <a:t>«</a:t>
            </a:r>
            <a:r>
              <a:rPr lang="ru-RU" sz="2800" dirty="0" err="1" smtClean="0">
                <a:effectLst/>
                <a:latin typeface="Monotype Corsiva" panose="03010101010201010101" pitchFamily="66" charset="0"/>
                <a:ea typeface="Times New Roman"/>
                <a:cs typeface="Times New Roman"/>
              </a:rPr>
              <a:t>Дерсу</a:t>
            </a:r>
            <a:r>
              <a:rPr lang="ru-RU" sz="2800" dirty="0" smtClean="0">
                <a:effectLst/>
                <a:latin typeface="Monotype Corsiva" panose="03010101010201010101" pitchFamily="66" charset="0"/>
                <a:ea typeface="Times New Roman"/>
                <a:cs typeface="Times New Roman"/>
              </a:rPr>
              <a:t> </a:t>
            </a:r>
            <a:r>
              <a:rPr lang="ru-RU" sz="2800" dirty="0" err="1" smtClean="0">
                <a:effectLst/>
                <a:latin typeface="Monotype Corsiva" panose="03010101010201010101" pitchFamily="66" charset="0"/>
                <a:ea typeface="Times New Roman"/>
                <a:cs typeface="Times New Roman"/>
              </a:rPr>
              <a:t>Узала</a:t>
            </a:r>
            <a:r>
              <a:rPr lang="ru-RU" sz="2800" dirty="0" smtClean="0">
                <a:effectLst/>
                <a:latin typeface="Monotype Corsiva" panose="03010101010201010101" pitchFamily="66" charset="0"/>
                <a:ea typeface="Times New Roman"/>
                <a:cs typeface="Times New Roman"/>
              </a:rPr>
              <a:t>» (1923).</a:t>
            </a:r>
            <a:endParaRPr lang="ru-RU" sz="2800" dirty="0" smtClean="0">
              <a:effectLst/>
              <a:latin typeface="Monotype Corsiva" panose="03010101010201010101" pitchFamily="66" charset="0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800" dirty="0" smtClean="0">
                <a:effectLst/>
                <a:latin typeface="Times New Roman"/>
                <a:ea typeface="Times New Roman"/>
                <a:cs typeface="Times New Roman"/>
              </a:rPr>
              <a:t> </a:t>
            </a:r>
            <a:endParaRPr lang="ru-RU" sz="2000" dirty="0">
              <a:effectLst/>
              <a:latin typeface="Calibri"/>
              <a:ea typeface="Calibri"/>
              <a:cs typeface="Times New Roman"/>
            </a:endParaRPr>
          </a:p>
        </p:txBody>
      </p:sp>
      <p:pic>
        <p:nvPicPr>
          <p:cNvPr id="4" name="Рисунок 3" descr="https://cdn.eksmo.ru/v2/ITD000000000631718/COVER/cover3d1.jpg"/>
          <p:cNvPicPr/>
          <p:nvPr/>
        </p:nvPicPr>
        <p:blipFill rotWithShape="1">
          <a:blip r:embed="rId3" cstate="print"/>
          <a:srcRect l="1956" t="1402" r="9886" b="1772"/>
          <a:stretch/>
        </p:blipFill>
        <p:spPr bwMode="auto">
          <a:xfrm>
            <a:off x="853868" y="822338"/>
            <a:ext cx="3358092" cy="51932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014240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8724" name="Picture 4" descr="Бумага - векторный клипарт"/>
          <p:cNvPicPr>
            <a:picLocks noChangeAspect="1" noChangeArrowheads="1"/>
          </p:cNvPicPr>
          <p:nvPr/>
        </p:nvPicPr>
        <p:blipFill>
          <a:blip r:embed="rId2">
            <a:lum contrast="-6000"/>
          </a:blip>
          <a:srcRect l="36618" t="18752" r="4979" b="1951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439656" y="692695"/>
            <a:ext cx="7804751" cy="7540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</a:pPr>
            <a:r>
              <a:rPr lang="ru-RU" sz="2000" b="1" dirty="0" smtClean="0">
                <a:solidFill>
                  <a:srgbClr val="444444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.</a:t>
            </a:r>
            <a:endParaRPr lang="ru-RU" sz="2000" dirty="0">
              <a:solidFill>
                <a:srgbClr val="000000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algn="just"/>
            <a:endParaRPr lang="ru-RU" sz="20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165417" y="694864"/>
            <a:ext cx="5742384" cy="4921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</a:pPr>
            <a:endParaRPr lang="ru-RU" sz="2400" dirty="0">
              <a:solidFill>
                <a:srgbClr val="000000"/>
              </a:solidFill>
              <a:latin typeface="Calibri"/>
              <a:ea typeface="Calibri"/>
              <a:cs typeface="Times New Roman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82038" y="476672"/>
            <a:ext cx="6408711" cy="58262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000" b="1" i="1" u="sng" dirty="0" smtClean="0">
                <a:solidFill>
                  <a:srgbClr val="0070C0"/>
                </a:solidFill>
                <a:latin typeface="Monotype Corsiva" panose="03010101010201010101" pitchFamily="66" charset="0"/>
                <a:ea typeface="Times New Roman"/>
                <a:cs typeface="Times New Roman"/>
              </a:rPr>
              <a:t>ТВОРЧЕСТВО</a:t>
            </a:r>
            <a:r>
              <a:rPr lang="ru-RU" sz="2000" b="1" u="sng" dirty="0" smtClean="0">
                <a:solidFill>
                  <a:srgbClr val="0070C0"/>
                </a:solidFill>
                <a:effectLst/>
                <a:latin typeface="Monotype Corsiva" panose="03010101010201010101" pitchFamily="66" charset="0"/>
                <a:ea typeface="Times New Roman"/>
                <a:cs typeface="Times New Roman"/>
              </a:rPr>
              <a:t> 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600" b="1" u="sng" dirty="0" smtClean="0">
              <a:solidFill>
                <a:srgbClr val="0070C0"/>
              </a:solidFill>
              <a:effectLst/>
              <a:latin typeface="Monotype Corsiva" panose="03010101010201010101" pitchFamily="66" charset="0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400" b="1" dirty="0" smtClean="0">
                <a:solidFill>
                  <a:srgbClr val="7030A0"/>
                </a:solidFill>
                <a:effectLst/>
                <a:latin typeface="Monotype Corsiva" panose="03010101010201010101" pitchFamily="66" charset="0"/>
                <a:ea typeface="Times New Roman"/>
                <a:cs typeface="Times New Roman"/>
              </a:rPr>
              <a:t>«По Уссурийскому краю»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400" b="1" dirty="0" smtClean="0">
                <a:solidFill>
                  <a:srgbClr val="7030A0"/>
                </a:solidFill>
                <a:latin typeface="Monotype Corsiva" panose="03010101010201010101" pitchFamily="66" charset="0"/>
                <a:ea typeface="Times New Roman"/>
                <a:cs typeface="Times New Roman"/>
              </a:rPr>
              <a:t>«</a:t>
            </a:r>
            <a:r>
              <a:rPr lang="ru-RU" sz="2400" b="1" dirty="0" err="1" smtClean="0">
                <a:solidFill>
                  <a:srgbClr val="7030A0"/>
                </a:solidFill>
                <a:latin typeface="Monotype Corsiva" panose="03010101010201010101" pitchFamily="66" charset="0"/>
                <a:ea typeface="Times New Roman"/>
                <a:cs typeface="Times New Roman"/>
              </a:rPr>
              <a:t>Дерсу</a:t>
            </a:r>
            <a:r>
              <a:rPr lang="ru-RU" sz="2400" b="1" dirty="0" smtClean="0">
                <a:solidFill>
                  <a:srgbClr val="7030A0"/>
                </a:solidFill>
                <a:latin typeface="Monotype Corsiva" panose="03010101010201010101" pitchFamily="66" charset="0"/>
                <a:ea typeface="Times New Roman"/>
                <a:cs typeface="Times New Roman"/>
              </a:rPr>
              <a:t> </a:t>
            </a:r>
            <a:r>
              <a:rPr lang="ru-RU" sz="2400" b="1" dirty="0" err="1" smtClean="0">
                <a:solidFill>
                  <a:srgbClr val="7030A0"/>
                </a:solidFill>
                <a:latin typeface="Monotype Corsiva" panose="03010101010201010101" pitchFamily="66" charset="0"/>
                <a:ea typeface="Times New Roman"/>
                <a:cs typeface="Times New Roman"/>
              </a:rPr>
              <a:t>Узала</a:t>
            </a:r>
            <a:r>
              <a:rPr lang="ru-RU" sz="2400" b="1" dirty="0" smtClean="0">
                <a:solidFill>
                  <a:srgbClr val="7030A0"/>
                </a:solidFill>
                <a:latin typeface="Monotype Corsiva" panose="03010101010201010101" pitchFamily="66" charset="0"/>
                <a:ea typeface="Times New Roman"/>
                <a:cs typeface="Times New Roman"/>
              </a:rPr>
              <a:t>»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400" b="1" dirty="0" smtClean="0">
                <a:solidFill>
                  <a:srgbClr val="7030A0"/>
                </a:solidFill>
                <a:effectLst/>
                <a:latin typeface="Monotype Corsiva" panose="03010101010201010101" pitchFamily="66" charset="0"/>
                <a:ea typeface="Times New Roman"/>
                <a:cs typeface="Times New Roman"/>
              </a:rPr>
              <a:t>«В горах Сихотэ-Алиня»</a:t>
            </a:r>
            <a:endParaRPr lang="ru-RU" b="1" dirty="0" smtClean="0">
              <a:solidFill>
                <a:srgbClr val="7030A0"/>
              </a:solidFill>
              <a:effectLst/>
              <a:latin typeface="Monotype Corsiva" panose="03010101010201010101" pitchFamily="66" charset="0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400" b="1" dirty="0" smtClean="0">
                <a:solidFill>
                  <a:srgbClr val="7030A0"/>
                </a:solidFill>
                <a:effectLst/>
                <a:latin typeface="Monotype Corsiva" panose="03010101010201010101" pitchFamily="66" charset="0"/>
                <a:ea typeface="Times New Roman"/>
                <a:cs typeface="Times New Roman"/>
              </a:rPr>
              <a:t>«Сквозь тайгу»</a:t>
            </a:r>
            <a:endParaRPr lang="ru-RU" b="1" dirty="0" smtClean="0">
              <a:solidFill>
                <a:srgbClr val="7030A0"/>
              </a:solidFill>
              <a:effectLst/>
              <a:latin typeface="Monotype Corsiva" panose="03010101010201010101" pitchFamily="66" charset="0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400" b="1" dirty="0" smtClean="0">
                <a:solidFill>
                  <a:srgbClr val="7030A0"/>
                </a:solidFill>
                <a:effectLst/>
                <a:latin typeface="Monotype Corsiva" panose="03010101010201010101" pitchFamily="66" charset="0"/>
                <a:ea typeface="Times New Roman"/>
                <a:cs typeface="Times New Roman"/>
              </a:rPr>
              <a:t>«Китайцы в Уссурийском крае»</a:t>
            </a:r>
            <a:endParaRPr lang="ru-RU" b="1" dirty="0" smtClean="0">
              <a:solidFill>
                <a:srgbClr val="7030A0"/>
              </a:solidFill>
              <a:effectLst/>
              <a:latin typeface="Monotype Corsiva" panose="03010101010201010101" pitchFamily="66" charset="0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400" b="1" dirty="0" smtClean="0">
                <a:solidFill>
                  <a:srgbClr val="7030A0"/>
                </a:solidFill>
                <a:effectLst/>
                <a:latin typeface="Monotype Corsiva" panose="03010101010201010101" pitchFamily="66" charset="0"/>
                <a:ea typeface="Times New Roman"/>
                <a:cs typeface="Times New Roman"/>
              </a:rPr>
              <a:t>«В кратере вулкана»</a:t>
            </a:r>
            <a:endParaRPr lang="ru-RU" b="1" dirty="0" smtClean="0">
              <a:solidFill>
                <a:srgbClr val="7030A0"/>
              </a:solidFill>
              <a:effectLst/>
              <a:latin typeface="Monotype Corsiva" panose="03010101010201010101" pitchFamily="66" charset="0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400" b="1" dirty="0" smtClean="0">
                <a:solidFill>
                  <a:srgbClr val="7030A0"/>
                </a:solidFill>
                <a:effectLst/>
                <a:latin typeface="Monotype Corsiva" panose="03010101010201010101" pitchFamily="66" charset="0"/>
                <a:ea typeface="Times New Roman"/>
                <a:cs typeface="Times New Roman"/>
              </a:rPr>
              <a:t>«Дорогой хищник»</a:t>
            </a:r>
            <a:endParaRPr lang="ru-RU" b="1" dirty="0" smtClean="0">
              <a:solidFill>
                <a:srgbClr val="7030A0"/>
              </a:solidFill>
              <a:effectLst/>
              <a:latin typeface="Monotype Corsiva" panose="03010101010201010101" pitchFamily="66" charset="0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400" b="1" dirty="0" smtClean="0">
                <a:solidFill>
                  <a:srgbClr val="7030A0"/>
                </a:solidFill>
                <a:effectLst/>
                <a:latin typeface="Monotype Corsiva" panose="03010101010201010101" pitchFamily="66" charset="0"/>
                <a:ea typeface="Times New Roman"/>
                <a:cs typeface="Times New Roman"/>
              </a:rPr>
              <a:t>«Искатели </a:t>
            </a:r>
            <a:r>
              <a:rPr lang="ru-RU" sz="2400" b="1" dirty="0" err="1" smtClean="0">
                <a:solidFill>
                  <a:srgbClr val="7030A0"/>
                </a:solidFill>
                <a:effectLst/>
                <a:latin typeface="Monotype Corsiva" panose="03010101010201010101" pitchFamily="66" charset="0"/>
                <a:ea typeface="Times New Roman"/>
                <a:cs typeface="Times New Roman"/>
              </a:rPr>
              <a:t>жень-шеня</a:t>
            </a:r>
            <a:r>
              <a:rPr lang="ru-RU" sz="2400" b="1" dirty="0" smtClean="0">
                <a:solidFill>
                  <a:srgbClr val="7030A0"/>
                </a:solidFill>
                <a:effectLst/>
                <a:latin typeface="Monotype Corsiva" panose="03010101010201010101" pitchFamily="66" charset="0"/>
                <a:ea typeface="Times New Roman"/>
                <a:cs typeface="Times New Roman"/>
              </a:rPr>
              <a:t>»</a:t>
            </a:r>
            <a:endParaRPr lang="ru-RU" b="1" dirty="0" smtClean="0">
              <a:solidFill>
                <a:srgbClr val="7030A0"/>
              </a:solidFill>
              <a:effectLst/>
              <a:latin typeface="Monotype Corsiva" panose="03010101010201010101" pitchFamily="66" charset="0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400" b="1" dirty="0" smtClean="0">
                <a:solidFill>
                  <a:srgbClr val="7030A0"/>
                </a:solidFill>
                <a:effectLst/>
                <a:latin typeface="Monotype Corsiva" panose="03010101010201010101" pitchFamily="66" charset="0"/>
                <a:ea typeface="Times New Roman"/>
                <a:cs typeface="Times New Roman"/>
              </a:rPr>
              <a:t>«Быт и характер народностей Уссурийского края»</a:t>
            </a:r>
            <a:endParaRPr lang="ru-RU" b="1" dirty="0" smtClean="0">
              <a:solidFill>
                <a:srgbClr val="7030A0"/>
              </a:solidFill>
              <a:effectLst/>
              <a:latin typeface="Monotype Corsiva" panose="03010101010201010101" pitchFamily="66" charset="0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400" b="1" dirty="0" smtClean="0">
                <a:solidFill>
                  <a:srgbClr val="7030A0"/>
                </a:solidFill>
                <a:effectLst/>
                <a:latin typeface="Monotype Corsiva" panose="03010101010201010101" pitchFamily="66" charset="0"/>
                <a:ea typeface="Times New Roman"/>
                <a:cs typeface="Times New Roman"/>
              </a:rPr>
              <a:t>«Страна </a:t>
            </a:r>
            <a:r>
              <a:rPr lang="ru-RU" sz="2400" b="1" dirty="0" err="1" smtClean="0">
                <a:solidFill>
                  <a:srgbClr val="7030A0"/>
                </a:solidFill>
                <a:effectLst/>
                <a:latin typeface="Monotype Corsiva" panose="03010101010201010101" pitchFamily="66" charset="0"/>
                <a:ea typeface="Times New Roman"/>
                <a:cs typeface="Times New Roman"/>
              </a:rPr>
              <a:t>Удеге</a:t>
            </a:r>
            <a:r>
              <a:rPr lang="ru-RU" sz="2400" b="1" dirty="0" smtClean="0">
                <a:solidFill>
                  <a:srgbClr val="7030A0"/>
                </a:solidFill>
                <a:effectLst/>
                <a:latin typeface="Monotype Corsiva" panose="03010101010201010101" pitchFamily="66" charset="0"/>
                <a:ea typeface="Times New Roman"/>
                <a:cs typeface="Times New Roman"/>
              </a:rPr>
              <a:t>» (исчезнувшие рукописи)</a:t>
            </a:r>
            <a:endParaRPr lang="ru-RU" b="1" dirty="0" smtClean="0">
              <a:solidFill>
                <a:srgbClr val="7030A0"/>
              </a:solidFill>
              <a:effectLst/>
              <a:latin typeface="Monotype Corsiva" panose="03010101010201010101" pitchFamily="66" charset="0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400" b="1" dirty="0" smtClean="0">
                <a:solidFill>
                  <a:srgbClr val="7030A0"/>
                </a:solidFill>
                <a:effectLst/>
                <a:latin typeface="Monotype Corsiva" panose="03010101010201010101" pitchFamily="66" charset="0"/>
                <a:ea typeface="Times New Roman"/>
                <a:cs typeface="Times New Roman"/>
              </a:rPr>
              <a:t>«Лесные люди — </a:t>
            </a:r>
            <a:r>
              <a:rPr lang="ru-RU" sz="2400" b="1" dirty="0" err="1" smtClean="0">
                <a:solidFill>
                  <a:srgbClr val="7030A0"/>
                </a:solidFill>
                <a:effectLst/>
                <a:latin typeface="Monotype Corsiva" panose="03010101010201010101" pitchFamily="66" charset="0"/>
                <a:ea typeface="Times New Roman"/>
                <a:cs typeface="Times New Roman"/>
              </a:rPr>
              <a:t>удэхейцы</a:t>
            </a:r>
            <a:r>
              <a:rPr lang="ru-RU" sz="2400" b="1" dirty="0" smtClean="0">
                <a:solidFill>
                  <a:srgbClr val="7030A0"/>
                </a:solidFill>
                <a:effectLst/>
                <a:latin typeface="Monotype Corsiva" panose="03010101010201010101" pitchFamily="66" charset="0"/>
                <a:ea typeface="Times New Roman"/>
                <a:cs typeface="Times New Roman"/>
              </a:rPr>
              <a:t>»</a:t>
            </a:r>
            <a:endParaRPr lang="ru-RU" b="1" dirty="0" smtClean="0">
              <a:solidFill>
                <a:srgbClr val="7030A0"/>
              </a:solidFill>
              <a:effectLst/>
              <a:latin typeface="Monotype Corsiva" panose="03010101010201010101" pitchFamily="66" charset="0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400" b="1" dirty="0" smtClean="0">
                <a:solidFill>
                  <a:srgbClr val="7030A0"/>
                </a:solidFill>
                <a:effectLst/>
                <a:latin typeface="Monotype Corsiva" panose="03010101010201010101" pitchFamily="66" charset="0"/>
                <a:ea typeface="Times New Roman"/>
                <a:cs typeface="Times New Roman"/>
              </a:rPr>
              <a:t>«Встречи в тайге».</a:t>
            </a:r>
            <a:endParaRPr lang="ru-RU" sz="2000" b="1" dirty="0">
              <a:solidFill>
                <a:srgbClr val="7030A0"/>
              </a:solidFill>
              <a:effectLst/>
              <a:latin typeface="Monotype Corsiva" panose="03010101010201010101" pitchFamily="66" charset="0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82219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500"/>
                                        <p:tgtEl>
                                          <p:spTgt spid="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8724" name="Picture 4" descr="Бумага - векторный клипарт"/>
          <p:cNvPicPr>
            <a:picLocks noChangeAspect="1" noChangeArrowheads="1"/>
          </p:cNvPicPr>
          <p:nvPr/>
        </p:nvPicPr>
        <p:blipFill>
          <a:blip r:embed="rId2">
            <a:lum contrast="-6000"/>
          </a:blip>
          <a:srcRect l="36618" t="18752" r="4979" b="1951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439656" y="692695"/>
            <a:ext cx="7804751" cy="7540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</a:pPr>
            <a:r>
              <a:rPr lang="ru-RU" sz="2000" b="1" dirty="0">
                <a:solidFill>
                  <a:srgbClr val="444444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.</a:t>
            </a:r>
            <a:endParaRPr lang="ru-RU" sz="2000" dirty="0">
              <a:solidFill>
                <a:srgbClr val="000000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algn="just"/>
            <a:endParaRPr lang="ru-RU" sz="20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165417" y="694864"/>
            <a:ext cx="5742384" cy="4921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</a:pPr>
            <a:endParaRPr lang="ru-RU" sz="2400" dirty="0">
              <a:solidFill>
                <a:srgbClr val="000000"/>
              </a:solidFill>
              <a:latin typeface="Calibri"/>
              <a:ea typeface="Calibri"/>
              <a:cs typeface="Times New Roman"/>
            </a:endParaRPr>
          </a:p>
        </p:txBody>
      </p:sp>
      <p:pic>
        <p:nvPicPr>
          <p:cNvPr id="5" name="Рисунок 4" descr="https://ds02.infourok.ru/uploads/ex/0fda/00004a71-ed61a96e/img23.jpg"/>
          <p:cNvPicPr/>
          <p:nvPr/>
        </p:nvPicPr>
        <p:blipFill rotWithShape="1">
          <a:blip r:embed="rId3"/>
          <a:srcRect l="1741" t="2559" r="2045" b="4359"/>
          <a:stretch/>
        </p:blipFill>
        <p:spPr bwMode="auto">
          <a:xfrm>
            <a:off x="439656" y="831273"/>
            <a:ext cx="7221908" cy="5118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889678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8724" name="Picture 4" descr="Бумага - векторный клипарт"/>
          <p:cNvPicPr>
            <a:picLocks noChangeAspect="1" noChangeArrowheads="1"/>
          </p:cNvPicPr>
          <p:nvPr/>
        </p:nvPicPr>
        <p:blipFill>
          <a:blip r:embed="rId2">
            <a:lum contrast="-6000"/>
          </a:blip>
          <a:srcRect l="36618" t="18752" r="4979" b="1951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439656" y="692695"/>
            <a:ext cx="7804751" cy="7540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</a:pPr>
            <a:r>
              <a:rPr lang="ru-RU" sz="2000" b="1" dirty="0">
                <a:solidFill>
                  <a:srgbClr val="444444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.</a:t>
            </a:r>
            <a:endParaRPr lang="ru-RU" sz="2000" dirty="0">
              <a:solidFill>
                <a:srgbClr val="000000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algn="just"/>
            <a:endParaRPr lang="ru-RU" sz="20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165417" y="694864"/>
            <a:ext cx="5742384" cy="4921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</a:pPr>
            <a:endParaRPr lang="ru-RU" sz="2400" dirty="0">
              <a:solidFill>
                <a:srgbClr val="000000"/>
              </a:solidFill>
              <a:latin typeface="Calibri"/>
              <a:ea typeface="Calibri"/>
              <a:cs typeface="Times New Roman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11560" y="743608"/>
            <a:ext cx="741682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000" dirty="0" smtClean="0">
                <a:solidFill>
                  <a:srgbClr val="292934"/>
                </a:solidFill>
                <a:latin typeface="Monotype Corsiva" panose="03010101010201010101" pitchFamily="66" charset="0"/>
              </a:rPr>
              <a:t>	</a:t>
            </a:r>
            <a:r>
              <a:rPr lang="ru-RU" sz="2800" dirty="0" smtClean="0">
                <a:effectLst/>
                <a:latin typeface="Monotype Corsiva" panose="03010101010201010101" pitchFamily="66" charset="0"/>
                <a:ea typeface="Times New Roman"/>
              </a:rPr>
              <a:t>Именем Арсеньева названы приток Уссури, две горы (в Сихотэ-Алине и на острове </a:t>
            </a:r>
            <a:r>
              <a:rPr lang="ru-RU" sz="2800" dirty="0" err="1" smtClean="0">
                <a:effectLst/>
                <a:latin typeface="Monotype Corsiva" panose="03010101010201010101" pitchFamily="66" charset="0"/>
                <a:ea typeface="Times New Roman"/>
              </a:rPr>
              <a:t>Парамушир</a:t>
            </a:r>
            <a:r>
              <a:rPr lang="ru-RU" sz="2800" dirty="0" smtClean="0">
                <a:effectLst/>
                <a:latin typeface="Monotype Corsiva" panose="03010101010201010101" pitchFamily="66" charset="0"/>
                <a:ea typeface="Times New Roman"/>
              </a:rPr>
              <a:t>), вулкан на Камчатке, город и поселок.</a:t>
            </a:r>
            <a:endParaRPr lang="ru-RU" sz="2800" dirty="0">
              <a:latin typeface="Monotype Corsiva" panose="03010101010201010101" pitchFamily="66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11560" y="2420888"/>
            <a:ext cx="237626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2400" dirty="0">
                <a:solidFill>
                  <a:prstClr val="black"/>
                </a:solidFill>
                <a:latin typeface="Monotype Corsiva" panose="03010101010201010101" pitchFamily="66" charset="0"/>
              </a:rPr>
              <a:t>Город </a:t>
            </a:r>
            <a:r>
              <a:rPr lang="ru-RU" altLang="ru-RU" sz="2400" dirty="0" smtClean="0">
                <a:solidFill>
                  <a:prstClr val="black"/>
                </a:solidFill>
                <a:latin typeface="Monotype Corsiva" panose="03010101010201010101" pitchFamily="66" charset="0"/>
              </a:rPr>
              <a:t>Арсеньев.</a:t>
            </a:r>
            <a:endParaRPr lang="ru-RU" altLang="ru-RU" sz="2400" dirty="0">
              <a:solidFill>
                <a:prstClr val="black"/>
              </a:solidFill>
              <a:latin typeface="Monotype Corsiva" panose="03010101010201010101" pitchFamily="66" charset="0"/>
            </a:endParaRPr>
          </a:p>
          <a:p>
            <a:pPr lvl="0" algn="ctr"/>
            <a:r>
              <a:rPr lang="ru-RU" altLang="ru-RU" sz="2400" dirty="0">
                <a:solidFill>
                  <a:prstClr val="black"/>
                </a:solidFill>
                <a:latin typeface="Monotype Corsiva" panose="03010101010201010101" pitchFamily="66" charset="0"/>
              </a:rPr>
              <a:t>Памятник В. К. Арсеньеву на </a:t>
            </a:r>
            <a:r>
              <a:rPr lang="ru-RU" altLang="ru-RU" sz="2400" dirty="0" smtClean="0">
                <a:solidFill>
                  <a:prstClr val="black"/>
                </a:solidFill>
                <a:latin typeface="Monotype Corsiva" panose="03010101010201010101" pitchFamily="66" charset="0"/>
              </a:rPr>
              <a:t>сопке  </a:t>
            </a:r>
            <a:r>
              <a:rPr lang="ru-RU" altLang="ru-RU" sz="2400" dirty="0" err="1" smtClean="0">
                <a:solidFill>
                  <a:prstClr val="black"/>
                </a:solidFill>
                <a:latin typeface="Monotype Corsiva" panose="03010101010201010101" pitchFamily="66" charset="0"/>
              </a:rPr>
              <a:t>Увальной</a:t>
            </a:r>
            <a:r>
              <a:rPr lang="ru-RU" altLang="ru-RU" sz="2400" dirty="0" smtClean="0">
                <a:solidFill>
                  <a:prstClr val="black"/>
                </a:solidFill>
                <a:latin typeface="Monotype Corsiva" panose="03010101010201010101" pitchFamily="66" charset="0"/>
              </a:rPr>
              <a:t> </a:t>
            </a:r>
            <a:r>
              <a:rPr lang="ru-RU" altLang="ru-RU" sz="2400" dirty="0">
                <a:solidFill>
                  <a:prstClr val="black"/>
                </a:solidFill>
                <a:latin typeface="Monotype Corsiva" panose="03010101010201010101" pitchFamily="66" charset="0"/>
              </a:rPr>
              <a:t>. </a:t>
            </a:r>
            <a:endParaRPr lang="ru-RU" sz="2400" dirty="0">
              <a:solidFill>
                <a:prstClr val="black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8" name="Picture 5" descr="250px-%D0%9F%D0%B0%D0%BC%D1%8F%D1%82%D0%BD%D0%B8%D0%BA_%D0%90%D1%80%D1%81%D0%B5%D0%BD%D1%8C%D0%B5%D0%B2%D1%83_%D0%9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596"/>
          <a:stretch/>
        </p:blipFill>
        <p:spPr bwMode="auto">
          <a:xfrm>
            <a:off x="4072346" y="2096346"/>
            <a:ext cx="3085465" cy="39731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439656" y="4184073"/>
            <a:ext cx="363269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0000"/>
                </a:solidFill>
                <a:latin typeface="Arial"/>
                <a:ea typeface="Calibri"/>
              </a:rPr>
              <a:t>Арсеньев — тихий городок. </a:t>
            </a:r>
            <a:br>
              <a:rPr lang="ru-RU" dirty="0">
                <a:solidFill>
                  <a:srgbClr val="000000"/>
                </a:solidFill>
                <a:latin typeface="Arial"/>
                <a:ea typeface="Calibri"/>
              </a:rPr>
            </a:br>
            <a:r>
              <a:rPr lang="ru-RU" dirty="0">
                <a:solidFill>
                  <a:srgbClr val="000000"/>
                </a:solidFill>
                <a:latin typeface="Arial"/>
                <a:ea typeface="Calibri"/>
              </a:rPr>
              <a:t>И гость, и  житель здесь узнает</a:t>
            </a:r>
            <a:br>
              <a:rPr lang="ru-RU" dirty="0">
                <a:solidFill>
                  <a:srgbClr val="000000"/>
                </a:solidFill>
                <a:latin typeface="Arial"/>
                <a:ea typeface="Calibri"/>
              </a:rPr>
            </a:br>
            <a:r>
              <a:rPr lang="ru-RU" dirty="0">
                <a:solidFill>
                  <a:srgbClr val="000000"/>
                </a:solidFill>
                <a:latin typeface="Arial"/>
                <a:ea typeface="Calibri"/>
              </a:rPr>
              <a:t>Чем славен этот </a:t>
            </a:r>
            <a:r>
              <a:rPr lang="ru-RU" dirty="0" smtClean="0">
                <a:solidFill>
                  <a:srgbClr val="000000"/>
                </a:solidFill>
                <a:latin typeface="Arial"/>
                <a:ea typeface="Calibri"/>
              </a:rPr>
              <a:t>уголок…</a:t>
            </a:r>
            <a:r>
              <a:rPr lang="ru-RU" dirty="0">
                <a:solidFill>
                  <a:srgbClr val="000000"/>
                </a:solidFill>
                <a:latin typeface="Arial"/>
                <a:ea typeface="Calibri"/>
              </a:rPr>
              <a:t/>
            </a:r>
            <a:br>
              <a:rPr lang="ru-RU" dirty="0">
                <a:solidFill>
                  <a:srgbClr val="000000"/>
                </a:solidFill>
                <a:latin typeface="Arial"/>
                <a:ea typeface="Calibri"/>
              </a:rPr>
            </a:br>
            <a:r>
              <a:rPr lang="ru-RU" dirty="0">
                <a:solidFill>
                  <a:srgbClr val="000000"/>
                </a:solidFill>
                <a:latin typeface="Arial"/>
                <a:ea typeface="Calibri"/>
              </a:rPr>
              <a:t/>
            </a:r>
            <a:br>
              <a:rPr lang="ru-RU" dirty="0">
                <a:solidFill>
                  <a:srgbClr val="000000"/>
                </a:solidFill>
                <a:latin typeface="Arial"/>
                <a:ea typeface="Calibri"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89678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6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6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8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9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36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11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2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3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4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8724" name="Picture 4" descr="Бумага - векторный клипарт"/>
          <p:cNvPicPr>
            <a:picLocks noChangeAspect="1" noChangeArrowheads="1"/>
          </p:cNvPicPr>
          <p:nvPr/>
        </p:nvPicPr>
        <p:blipFill>
          <a:blip r:embed="rId2">
            <a:lum contrast="-6000"/>
          </a:blip>
          <a:srcRect l="36618" t="18752" r="4979" b="1951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439656" y="692695"/>
            <a:ext cx="7804751" cy="7540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</a:pPr>
            <a:r>
              <a:rPr lang="ru-RU" sz="2000" b="1" dirty="0">
                <a:solidFill>
                  <a:srgbClr val="444444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.</a:t>
            </a:r>
            <a:endParaRPr lang="ru-RU" sz="2000" dirty="0">
              <a:solidFill>
                <a:srgbClr val="000000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algn="just"/>
            <a:endParaRPr lang="ru-RU" sz="20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165417" y="694864"/>
            <a:ext cx="5742384" cy="4921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</a:pPr>
            <a:endParaRPr lang="ru-RU" sz="2400" dirty="0">
              <a:solidFill>
                <a:srgbClr val="000000"/>
              </a:solidFill>
              <a:latin typeface="Calibri"/>
              <a:ea typeface="Calibri"/>
              <a:cs typeface="Times New Roman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342030" y="1069721"/>
            <a:ext cx="289426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rgbClr val="292934"/>
                </a:solidFill>
                <a:latin typeface="Monotype Corsiva" panose="03010101010201010101" pitchFamily="66" charset="0"/>
              </a:rPr>
              <a:t>	</a:t>
            </a:r>
            <a:endParaRPr lang="ru-RU" sz="2400" dirty="0">
              <a:solidFill>
                <a:srgbClr val="292934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7" name="Рисунок 6" descr="IMG_027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1591" y="694864"/>
            <a:ext cx="3368322" cy="2806144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779913" y="716421"/>
            <a:ext cx="4680520" cy="35702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ts val="600"/>
              </a:spcBef>
              <a:buClr>
                <a:srgbClr val="B13F9A"/>
              </a:buClr>
              <a:buSzPct val="73000"/>
            </a:pPr>
            <a:r>
              <a:rPr lang="ru-RU" sz="2000" dirty="0">
                <a:solidFill>
                  <a:prstClr val="black"/>
                </a:solidFill>
                <a:latin typeface="Monotype Corsiva" panose="03010101010201010101" pitchFamily="66" charset="0"/>
              </a:rPr>
              <a:t>Среди сопок синих и тайги зелёной</a:t>
            </a:r>
          </a:p>
          <a:p>
            <a:pPr lvl="0">
              <a:spcBef>
                <a:spcPts val="600"/>
              </a:spcBef>
              <a:buClr>
                <a:srgbClr val="B13F9A"/>
              </a:buClr>
              <a:buSzPct val="73000"/>
            </a:pPr>
            <a:r>
              <a:rPr lang="ru-RU" sz="2000" dirty="0">
                <a:solidFill>
                  <a:prstClr val="black"/>
                </a:solidFill>
                <a:latin typeface="Monotype Corsiva" panose="03010101010201010101" pitchFamily="66" charset="0"/>
              </a:rPr>
              <a:t>Есть село Арсеньево-таёжный уголок</a:t>
            </a:r>
            <a:r>
              <a:rPr lang="ru-RU" sz="2000" dirty="0" smtClean="0">
                <a:solidFill>
                  <a:prstClr val="black"/>
                </a:solidFill>
                <a:latin typeface="Monotype Corsiva" panose="03010101010201010101" pitchFamily="66" charset="0"/>
              </a:rPr>
              <a:t>.</a:t>
            </a:r>
          </a:p>
          <a:p>
            <a:pPr lvl="0">
              <a:spcBef>
                <a:spcPts val="600"/>
              </a:spcBef>
              <a:buClr>
                <a:srgbClr val="B13F9A"/>
              </a:buClr>
              <a:buSzPct val="73000"/>
            </a:pPr>
            <a:r>
              <a:rPr lang="ru-RU" sz="2000" dirty="0" smtClean="0">
                <a:solidFill>
                  <a:prstClr val="black"/>
                </a:solidFill>
                <a:latin typeface="Monotype Corsiva" panose="03010101010201010101" pitchFamily="66" charset="0"/>
              </a:rPr>
              <a:t>Здесь </a:t>
            </a:r>
            <a:r>
              <a:rPr lang="ru-RU" sz="2000" dirty="0">
                <a:solidFill>
                  <a:prstClr val="black"/>
                </a:solidFill>
                <a:latin typeface="Monotype Corsiva" panose="03010101010201010101" pitchFamily="66" charset="0"/>
              </a:rPr>
              <a:t>горячим хлебом пахнет в каждом доме</a:t>
            </a:r>
          </a:p>
          <a:p>
            <a:pPr lvl="0">
              <a:spcBef>
                <a:spcPts val="600"/>
              </a:spcBef>
              <a:buClr>
                <a:srgbClr val="B13F9A"/>
              </a:buClr>
              <a:buSzPct val="73000"/>
            </a:pPr>
            <a:r>
              <a:rPr lang="ru-RU" sz="2000" dirty="0">
                <a:solidFill>
                  <a:prstClr val="black"/>
                </a:solidFill>
                <a:latin typeface="Monotype Corsiva" panose="03010101010201010101" pitchFamily="66" charset="0"/>
              </a:rPr>
              <a:t>И бежит куда-то горная река</a:t>
            </a:r>
            <a:r>
              <a:rPr lang="ru-RU" sz="2000" dirty="0" smtClean="0">
                <a:solidFill>
                  <a:prstClr val="black"/>
                </a:solidFill>
                <a:latin typeface="Monotype Corsiva" panose="03010101010201010101" pitchFamily="66" charset="0"/>
              </a:rPr>
              <a:t>.</a:t>
            </a:r>
          </a:p>
          <a:p>
            <a:pPr lvl="0">
              <a:spcBef>
                <a:spcPts val="600"/>
              </a:spcBef>
              <a:buClr>
                <a:srgbClr val="B13F9A"/>
              </a:buClr>
              <a:buSzPct val="73000"/>
            </a:pPr>
            <a:r>
              <a:rPr lang="ru-RU" sz="2000" dirty="0" smtClean="0">
                <a:solidFill>
                  <a:prstClr val="black"/>
                </a:solidFill>
                <a:latin typeface="Monotype Corsiva" panose="03010101010201010101" pitchFamily="66" charset="0"/>
              </a:rPr>
              <a:t>Здесь </a:t>
            </a:r>
            <a:r>
              <a:rPr lang="ru-RU" sz="2000" dirty="0">
                <a:solidFill>
                  <a:prstClr val="black"/>
                </a:solidFill>
                <a:latin typeface="Monotype Corsiva" panose="03010101010201010101" pitchFamily="66" charset="0"/>
              </a:rPr>
              <a:t>солнце ярче и теплее,</a:t>
            </a:r>
          </a:p>
          <a:p>
            <a:pPr lvl="0">
              <a:spcBef>
                <a:spcPts val="600"/>
              </a:spcBef>
              <a:buClr>
                <a:srgbClr val="B13F9A"/>
              </a:buClr>
              <a:buSzPct val="73000"/>
            </a:pPr>
            <a:r>
              <a:rPr lang="ru-RU" sz="2000" dirty="0">
                <a:solidFill>
                  <a:prstClr val="black"/>
                </a:solidFill>
                <a:latin typeface="Monotype Corsiva" panose="03010101010201010101" pitchFamily="66" charset="0"/>
              </a:rPr>
              <a:t>Здесь неба синева,</a:t>
            </a:r>
          </a:p>
          <a:p>
            <a:pPr lvl="0">
              <a:spcBef>
                <a:spcPts val="600"/>
              </a:spcBef>
              <a:buClr>
                <a:srgbClr val="B13F9A"/>
              </a:buClr>
              <a:buSzPct val="73000"/>
            </a:pPr>
            <a:r>
              <a:rPr lang="ru-RU" sz="2000" dirty="0">
                <a:solidFill>
                  <a:prstClr val="black"/>
                </a:solidFill>
                <a:latin typeface="Monotype Corsiva" panose="03010101010201010101" pitchFamily="66" charset="0"/>
              </a:rPr>
              <a:t>Люди душевней и добрее</a:t>
            </a:r>
          </a:p>
          <a:p>
            <a:pPr lvl="0">
              <a:spcBef>
                <a:spcPts val="600"/>
              </a:spcBef>
              <a:buClr>
                <a:srgbClr val="B13F9A"/>
              </a:buClr>
              <a:buSzPct val="73000"/>
            </a:pPr>
            <a:r>
              <a:rPr lang="ru-RU" sz="2000" dirty="0">
                <a:solidFill>
                  <a:prstClr val="black"/>
                </a:solidFill>
                <a:latin typeface="Monotype Corsiva" panose="03010101010201010101" pitchFamily="66" charset="0"/>
              </a:rPr>
              <a:t>И зеленей трава!</a:t>
            </a:r>
          </a:p>
          <a:p>
            <a:pPr marL="274320" lvl="0" indent="-274320">
              <a:spcBef>
                <a:spcPts val="600"/>
              </a:spcBef>
              <a:buClr>
                <a:srgbClr val="B13F9A"/>
              </a:buClr>
              <a:buSzPct val="73000"/>
              <a:buFont typeface="Wingdings 2"/>
              <a:buChar char=""/>
            </a:pPr>
            <a:endParaRPr lang="ru-RU" sz="2600" dirty="0">
              <a:solidFill>
                <a:prstClr val="black"/>
              </a:solidFill>
              <a:latin typeface="Cambria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92696" y="3717032"/>
            <a:ext cx="6759624" cy="2204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000" dirty="0" smtClean="0">
                <a:solidFill>
                  <a:srgbClr val="444444"/>
                </a:solidFill>
                <a:effectLst/>
                <a:latin typeface="Monotype Corsiva" panose="03010101010201010101" pitchFamily="66" charset="0"/>
                <a:ea typeface="Times New Roman"/>
                <a:cs typeface="Times New Roman"/>
              </a:rPr>
              <a:t>	</a:t>
            </a:r>
            <a:r>
              <a:rPr lang="ru-RU" sz="2000" dirty="0" smtClean="0">
                <a:effectLst/>
                <a:latin typeface="Monotype Corsiva" panose="03010101010201010101" pitchFamily="66" charset="0"/>
                <a:ea typeface="Times New Roman"/>
                <a:cs typeface="Times New Roman"/>
              </a:rPr>
              <a:t>Красивые и живописные места нашей</a:t>
            </a:r>
            <a:r>
              <a:rPr lang="ru-RU" sz="2000" dirty="0" smtClean="0">
                <a:latin typeface="Monotype Corsiva" panose="03010101010201010101" pitchFamily="66" charset="0"/>
                <a:ea typeface="Times New Roman"/>
                <a:cs typeface="Times New Roman"/>
              </a:rPr>
              <a:t> </a:t>
            </a:r>
            <a:r>
              <a:rPr lang="ru-RU" sz="2000" dirty="0" smtClean="0">
                <a:effectLst/>
                <a:latin typeface="Monotype Corsiva" panose="03010101010201010101" pitchFamily="66" charset="0"/>
                <a:ea typeface="Times New Roman"/>
                <a:cs typeface="Times New Roman"/>
              </a:rPr>
              <a:t>малой </a:t>
            </a:r>
            <a:r>
              <a:rPr lang="ru-RU" sz="2000" dirty="0" smtClean="0">
                <a:latin typeface="Monotype Corsiva" panose="03010101010201010101" pitchFamily="66" charset="0"/>
                <a:ea typeface="Times New Roman"/>
                <a:cs typeface="Times New Roman"/>
              </a:rPr>
              <a:t>Родины</a:t>
            </a:r>
            <a:r>
              <a:rPr lang="ru-RU" sz="2000" dirty="0">
                <a:latin typeface="Monotype Corsiva" panose="03010101010201010101" pitchFamily="66" charset="0"/>
                <a:ea typeface="Times New Roman"/>
                <a:cs typeface="Times New Roman"/>
              </a:rPr>
              <a:t> </a:t>
            </a:r>
            <a:r>
              <a:rPr lang="ru-RU" sz="2000" dirty="0" smtClean="0">
                <a:latin typeface="Monotype Corsiva" panose="03010101010201010101" pitchFamily="66" charset="0"/>
                <a:ea typeface="Times New Roman"/>
                <a:cs typeface="Times New Roman"/>
              </a:rPr>
              <a:t>разбудили желание узнать о </a:t>
            </a:r>
            <a:r>
              <a:rPr lang="ru-RU" sz="2000" dirty="0" smtClean="0">
                <a:effectLst/>
                <a:latin typeface="Monotype Corsiva" panose="03010101010201010101" pitchFamily="66" charset="0"/>
                <a:ea typeface="Times New Roman"/>
                <a:cs typeface="Times New Roman"/>
              </a:rPr>
              <a:t>талантливом писател</a:t>
            </a:r>
            <a:r>
              <a:rPr lang="ru-RU" sz="2000" dirty="0" smtClean="0">
                <a:latin typeface="Monotype Corsiva" panose="03010101010201010101" pitchFamily="66" charset="0"/>
                <a:ea typeface="Times New Roman"/>
                <a:cs typeface="Times New Roman"/>
              </a:rPr>
              <a:t>е, </a:t>
            </a:r>
            <a:r>
              <a:rPr lang="ru-RU" sz="2000" dirty="0" smtClean="0">
                <a:effectLst/>
                <a:latin typeface="Monotype Corsiva" panose="03010101010201010101" pitchFamily="66" charset="0"/>
                <a:ea typeface="Times New Roman"/>
                <a:cs typeface="Times New Roman"/>
              </a:rPr>
              <a:t>неутомимом путешественнике, известном исследователе Дальнего Востока, ученом, педагог</a:t>
            </a:r>
            <a:r>
              <a:rPr lang="ru-RU" sz="2000" dirty="0" smtClean="0">
                <a:latin typeface="Monotype Corsiva" panose="03010101010201010101" pitchFamily="66" charset="0"/>
                <a:ea typeface="Times New Roman"/>
                <a:cs typeface="Times New Roman"/>
              </a:rPr>
              <a:t>е,</a:t>
            </a:r>
            <a:r>
              <a:rPr lang="ru-RU" sz="2000" dirty="0" smtClean="0">
                <a:effectLst/>
                <a:latin typeface="Monotype Corsiva" panose="03010101010201010101" pitchFamily="66" charset="0"/>
                <a:ea typeface="Times New Roman"/>
                <a:cs typeface="Times New Roman"/>
              </a:rPr>
              <a:t> </a:t>
            </a:r>
            <a:r>
              <a:rPr lang="ru-RU" sz="2000" dirty="0" smtClean="0">
                <a:latin typeface="Monotype Corsiva" panose="03010101010201010101" pitchFamily="66" charset="0"/>
                <a:ea typeface="Times New Roman"/>
                <a:cs typeface="Times New Roman"/>
              </a:rPr>
              <a:t>который внес б</a:t>
            </a:r>
            <a:r>
              <a:rPr lang="ru-RU" sz="2000" dirty="0" smtClean="0">
                <a:effectLst/>
                <a:latin typeface="Monotype Corsiva" panose="03010101010201010101" pitchFamily="66" charset="0"/>
                <a:ea typeface="Times New Roman"/>
                <a:cs typeface="Times New Roman"/>
              </a:rPr>
              <a:t>ольшой вклад в изучение географии, этнографии и природных ресурсов региона, друге местных жителей, следопыте и ученом.</a:t>
            </a:r>
            <a:endParaRPr lang="ru-RU" sz="2800" dirty="0">
              <a:effectLst/>
              <a:latin typeface="Monotype Corsiva" panose="03010101010201010101" pitchFamily="66" charset="0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203256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8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5" presetClass="emph" presetSubtype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25"/>
                                  </p:iterate>
                                  <p:childTnLst>
                                    <p:set>
                                      <p:cBhvr override="childStyle">
                                        <p:cTn id="17" dur="indefinite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heme/theme1.xml><?xml version="1.0" encoding="utf-8"?>
<a:theme xmlns:a="http://schemas.openxmlformats.org/drawingml/2006/main" name="Затмение">
  <a:themeElements>
    <a:clrScheme name="Затмение 1">
      <a:dk1>
        <a:srgbClr val="000000"/>
      </a:dk1>
      <a:lt1>
        <a:srgbClr val="FFFFFF"/>
      </a:lt1>
      <a:dk2>
        <a:srgbClr val="006666"/>
      </a:dk2>
      <a:lt2>
        <a:srgbClr val="5F5F5F"/>
      </a:lt2>
      <a:accent1>
        <a:srgbClr val="33CCCC"/>
      </a:accent1>
      <a:accent2>
        <a:srgbClr val="99CCCC"/>
      </a:accent2>
      <a:accent3>
        <a:srgbClr val="FFFFFF"/>
      </a:accent3>
      <a:accent4>
        <a:srgbClr val="000000"/>
      </a:accent4>
      <a:accent5>
        <a:srgbClr val="ADE2E2"/>
      </a:accent5>
      <a:accent6>
        <a:srgbClr val="8AB9B9"/>
      </a:accent6>
      <a:hlink>
        <a:srgbClr val="006666"/>
      </a:hlink>
      <a:folHlink>
        <a:srgbClr val="B2B2B2"/>
      </a:folHlink>
    </a:clrScheme>
    <a:fontScheme name="Затмение">
      <a:majorFont>
        <a:latin typeface="Arial"/>
        <a:ea typeface=""/>
        <a:cs typeface=""/>
      </a:majorFont>
      <a:minorFont>
        <a:latin typeface="Verdan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Затмение 1">
        <a:dk1>
          <a:srgbClr val="000000"/>
        </a:dk1>
        <a:lt1>
          <a:srgbClr val="FFFFFF"/>
        </a:lt1>
        <a:dk2>
          <a:srgbClr val="006666"/>
        </a:dk2>
        <a:lt2>
          <a:srgbClr val="5F5F5F"/>
        </a:lt2>
        <a:accent1>
          <a:srgbClr val="33CCCC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ADE2E2"/>
        </a:accent5>
        <a:accent6>
          <a:srgbClr val="8AB9B9"/>
        </a:accent6>
        <a:hlink>
          <a:srgbClr val="006666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Затмение 2">
        <a:dk1>
          <a:srgbClr val="000000"/>
        </a:dk1>
        <a:lt1>
          <a:srgbClr val="FFFFFF"/>
        </a:lt1>
        <a:dk2>
          <a:srgbClr val="333366"/>
        </a:dk2>
        <a:lt2>
          <a:srgbClr val="5F5F5F"/>
        </a:lt2>
        <a:accent1>
          <a:srgbClr val="CC99FF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E2CAFF"/>
        </a:accent5>
        <a:accent6>
          <a:srgbClr val="8AB9B9"/>
        </a:accent6>
        <a:hlink>
          <a:srgbClr val="666699"/>
        </a:hlink>
        <a:folHlink>
          <a:srgbClr val="66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Затмение 3">
        <a:dk1>
          <a:srgbClr val="000000"/>
        </a:dk1>
        <a:lt1>
          <a:srgbClr val="FFFFFF"/>
        </a:lt1>
        <a:dk2>
          <a:srgbClr val="0000CC"/>
        </a:dk2>
        <a:lt2>
          <a:srgbClr val="434343"/>
        </a:lt2>
        <a:accent1>
          <a:srgbClr val="99CC00"/>
        </a:accent1>
        <a:accent2>
          <a:srgbClr val="FFCC00"/>
        </a:accent2>
        <a:accent3>
          <a:srgbClr val="FFFFFF"/>
        </a:accent3>
        <a:accent4>
          <a:srgbClr val="000000"/>
        </a:accent4>
        <a:accent5>
          <a:srgbClr val="CAE2AA"/>
        </a:accent5>
        <a:accent6>
          <a:srgbClr val="E7B900"/>
        </a:accent6>
        <a:hlink>
          <a:srgbClr val="FF00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Затмение 4">
        <a:dk1>
          <a:srgbClr val="000000"/>
        </a:dk1>
        <a:lt1>
          <a:srgbClr val="64AAAE"/>
        </a:lt1>
        <a:dk2>
          <a:srgbClr val="FFFFCC"/>
        </a:dk2>
        <a:lt2>
          <a:srgbClr val="5F5F5F"/>
        </a:lt2>
        <a:accent1>
          <a:srgbClr val="B4B1DB"/>
        </a:accent1>
        <a:accent2>
          <a:srgbClr val="61C1D7"/>
        </a:accent2>
        <a:accent3>
          <a:srgbClr val="B8D2D3"/>
        </a:accent3>
        <a:accent4>
          <a:srgbClr val="000000"/>
        </a:accent4>
        <a:accent5>
          <a:srgbClr val="D6D5EA"/>
        </a:accent5>
        <a:accent6>
          <a:srgbClr val="57AFC3"/>
        </a:accent6>
        <a:hlink>
          <a:srgbClr val="257177"/>
        </a:hlink>
        <a:folHlink>
          <a:srgbClr val="CCCC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Затмение 5">
        <a:dk1>
          <a:srgbClr val="5F5F5F"/>
        </a:dk1>
        <a:lt1>
          <a:srgbClr val="F8F8F8"/>
        </a:lt1>
        <a:dk2>
          <a:srgbClr val="2A285A"/>
        </a:dk2>
        <a:lt2>
          <a:srgbClr val="FFFFFF"/>
        </a:lt2>
        <a:accent1>
          <a:srgbClr val="999966"/>
        </a:accent1>
        <a:accent2>
          <a:srgbClr val="8C8B9D"/>
        </a:accent2>
        <a:accent3>
          <a:srgbClr val="ACACB5"/>
        </a:accent3>
        <a:accent4>
          <a:srgbClr val="D4D4D4"/>
        </a:accent4>
        <a:accent5>
          <a:srgbClr val="CACAB8"/>
        </a:accent5>
        <a:accent6>
          <a:srgbClr val="7E7D8E"/>
        </a:accent6>
        <a:hlink>
          <a:srgbClr val="465174"/>
        </a:hlink>
        <a:folHlink>
          <a:srgbClr val="C0C0C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тмение 6">
        <a:dk1>
          <a:srgbClr val="434343"/>
        </a:dk1>
        <a:lt1>
          <a:srgbClr val="FFFFFF"/>
        </a:lt1>
        <a:dk2>
          <a:srgbClr val="360404"/>
        </a:dk2>
        <a:lt2>
          <a:srgbClr val="FFFFFF"/>
        </a:lt2>
        <a:accent1>
          <a:srgbClr val="669900"/>
        </a:accent1>
        <a:accent2>
          <a:srgbClr val="CC6600"/>
        </a:accent2>
        <a:accent3>
          <a:srgbClr val="AEAAAA"/>
        </a:accent3>
        <a:accent4>
          <a:srgbClr val="DADADA"/>
        </a:accent4>
        <a:accent5>
          <a:srgbClr val="B8CAAA"/>
        </a:accent5>
        <a:accent6>
          <a:srgbClr val="B95C00"/>
        </a:accent6>
        <a:hlink>
          <a:srgbClr val="CC3300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тмение 7">
        <a:dk1>
          <a:srgbClr val="434343"/>
        </a:dk1>
        <a:lt1>
          <a:srgbClr val="FFFFFF"/>
        </a:lt1>
        <a:dk2>
          <a:srgbClr val="000000"/>
        </a:dk2>
        <a:lt2>
          <a:srgbClr val="8285FE"/>
        </a:lt2>
        <a:accent1>
          <a:srgbClr val="669900"/>
        </a:accent1>
        <a:accent2>
          <a:srgbClr val="9900FF"/>
        </a:accent2>
        <a:accent3>
          <a:srgbClr val="AAAAAA"/>
        </a:accent3>
        <a:accent4>
          <a:srgbClr val="DADADA"/>
        </a:accent4>
        <a:accent5>
          <a:srgbClr val="B8CAAA"/>
        </a:accent5>
        <a:accent6>
          <a:srgbClr val="8A00E7"/>
        </a:accent6>
        <a:hlink>
          <a:srgbClr val="6600CC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тмение 8">
        <a:dk1>
          <a:srgbClr val="434343"/>
        </a:dk1>
        <a:lt1>
          <a:srgbClr val="FFFFFF"/>
        </a:lt1>
        <a:dk2>
          <a:srgbClr val="000000"/>
        </a:dk2>
        <a:lt2>
          <a:srgbClr val="0066FF"/>
        </a:lt2>
        <a:accent1>
          <a:srgbClr val="339966"/>
        </a:accent1>
        <a:accent2>
          <a:srgbClr val="FFCC00"/>
        </a:accent2>
        <a:accent3>
          <a:srgbClr val="AAAAAA"/>
        </a:accent3>
        <a:accent4>
          <a:srgbClr val="DADADA"/>
        </a:accent4>
        <a:accent5>
          <a:srgbClr val="ADCAB8"/>
        </a:accent5>
        <a:accent6>
          <a:srgbClr val="E7B900"/>
        </a:accent6>
        <a:hlink>
          <a:srgbClr val="CC0000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тмение 9">
        <a:dk1>
          <a:srgbClr val="333300"/>
        </a:dk1>
        <a:lt1>
          <a:srgbClr val="FFFFFF"/>
        </a:lt1>
        <a:dk2>
          <a:srgbClr val="669900"/>
        </a:dk2>
        <a:lt2>
          <a:srgbClr val="FFFFCC"/>
        </a:lt2>
        <a:accent1>
          <a:srgbClr val="CCCC00"/>
        </a:accent1>
        <a:accent2>
          <a:srgbClr val="99CC00"/>
        </a:accent2>
        <a:accent3>
          <a:srgbClr val="B8CAAA"/>
        </a:accent3>
        <a:accent4>
          <a:srgbClr val="DADADA"/>
        </a:accent4>
        <a:accent5>
          <a:srgbClr val="E2E2AA"/>
        </a:accent5>
        <a:accent6>
          <a:srgbClr val="8AB900"/>
        </a:accent6>
        <a:hlink>
          <a:srgbClr val="336600"/>
        </a:hlink>
        <a:folHlink>
          <a:srgbClr val="FFFF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тмение 10">
        <a:dk1>
          <a:srgbClr val="333333"/>
        </a:dk1>
        <a:lt1>
          <a:srgbClr val="FFFFCC"/>
        </a:lt1>
        <a:dk2>
          <a:srgbClr val="660000"/>
        </a:dk2>
        <a:lt2>
          <a:srgbClr val="CCCCCC"/>
        </a:lt2>
        <a:accent1>
          <a:srgbClr val="FF6600"/>
        </a:accent1>
        <a:accent2>
          <a:srgbClr val="CC3300"/>
        </a:accent2>
        <a:accent3>
          <a:srgbClr val="B8AAAA"/>
        </a:accent3>
        <a:accent4>
          <a:srgbClr val="DADAAE"/>
        </a:accent4>
        <a:accent5>
          <a:srgbClr val="FFB8AA"/>
        </a:accent5>
        <a:accent6>
          <a:srgbClr val="B92D00"/>
        </a:accent6>
        <a:hlink>
          <a:srgbClr val="9900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295</TotalTime>
  <Words>77</Words>
  <Application>Microsoft Office PowerPoint</Application>
  <PresentationFormat>Экран (4:3)</PresentationFormat>
  <Paragraphs>46</Paragraphs>
  <Slides>6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Затмение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Самсунг</dc:creator>
  <cp:lastModifiedBy>Самсунг</cp:lastModifiedBy>
  <cp:revision>24</cp:revision>
  <dcterms:created xsi:type="dcterms:W3CDTF">2019-11-16T10:28:32Z</dcterms:created>
  <dcterms:modified xsi:type="dcterms:W3CDTF">2025-07-28T15:07:42Z</dcterms:modified>
</cp:coreProperties>
</file>